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20"/>
  </p:notesMasterIdLst>
  <p:sldIdLst>
    <p:sldId id="1166" r:id="rId2"/>
    <p:sldId id="273" r:id="rId3"/>
    <p:sldId id="2010" r:id="rId4"/>
    <p:sldId id="275" r:id="rId5"/>
    <p:sldId id="789" r:id="rId6"/>
    <p:sldId id="2009" r:id="rId7"/>
    <p:sldId id="2007" r:id="rId8"/>
    <p:sldId id="2001" r:id="rId9"/>
    <p:sldId id="2003" r:id="rId10"/>
    <p:sldId id="2004" r:id="rId11"/>
    <p:sldId id="2005" r:id="rId12"/>
    <p:sldId id="2006" r:id="rId13"/>
    <p:sldId id="2002" r:id="rId14"/>
    <p:sldId id="1175" r:id="rId15"/>
    <p:sldId id="2011" r:id="rId16"/>
    <p:sldId id="2008" r:id="rId17"/>
    <p:sldId id="1996" r:id="rId18"/>
    <p:sldId id="199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4" userDrawn="1">
          <p15:clr>
            <a:srgbClr val="A4A3A4"/>
          </p15:clr>
        </p15:guide>
        <p15:guide id="2" pos="3480" userDrawn="1">
          <p15:clr>
            <a:srgbClr val="A4A3A4"/>
          </p15:clr>
        </p15:guide>
        <p15:guide id="3" orient="horz"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nen Yehoshua" initials="" lastIdx="5" clrIdx="0"/>
  <p:cmAuthor id="1" name="Ursula Ron" initials="UR" lastIdx="1" clrIdx="1"/>
  <p:cmAuthor id="2" name="Ronen Yehoshua" initials="RY" lastIdx="39" clrIdx="2">
    <p:extLst>
      <p:ext uri="{19B8F6BF-5375-455C-9EA6-DF929625EA0E}">
        <p15:presenceInfo xmlns:p15="http://schemas.microsoft.com/office/powerpoint/2012/main" userId="S::ronen.yehoshua@morphisec2.onmicrosoft.com::c503f482-0edc-40da-8670-b76adf5645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0177D7"/>
    <a:srgbClr val="404040"/>
    <a:srgbClr val="FFFFFF"/>
    <a:srgbClr val="CCECFF"/>
    <a:srgbClr val="F0F8FA"/>
    <a:srgbClr val="E93E30"/>
    <a:srgbClr val="290C42"/>
    <a:srgbClr val="E767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15" autoAdjust="0"/>
    <p:restoredTop sz="78226" autoAdjust="0"/>
  </p:normalViewPr>
  <p:slideViewPr>
    <p:cSldViewPr snapToGrid="0">
      <p:cViewPr varScale="1">
        <p:scale>
          <a:sx n="52" d="100"/>
          <a:sy n="52" d="100"/>
        </p:scale>
        <p:origin x="1464" y="44"/>
      </p:cViewPr>
      <p:guideLst>
        <p:guide orient="horz" pos="984"/>
        <p:guide pos="3480"/>
        <p:guide orient="horz"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04" d="100"/>
          <a:sy n="104" d="100"/>
        </p:scale>
        <p:origin x="58"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ahoma" panose="020B0604030504040204" pitchFamily="34" charset="0"/>
              </a:defRPr>
            </a:lvl1pPr>
          </a:lstStyle>
          <a:p>
            <a:fld id="{751B1486-6DE9-4A23-947C-700E77D36C32}" type="datetimeFigureOut">
              <a:rPr lang="en-US" smtClean="0"/>
              <a:pPr/>
              <a:t>11/22/2019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ahoma" panose="020B0604030504040204" pitchFamily="34" charset="0"/>
              </a:defRPr>
            </a:lvl1pPr>
          </a:lstStyle>
          <a:p>
            <a:fld id="{6EF32959-13F6-439E-AE5B-CB23CA523C2F}" type="slidenum">
              <a:rPr lang="en-US" smtClean="0"/>
              <a:pPr/>
              <a:t>‹#›</a:t>
            </a:fld>
            <a:endParaRPr lang="en-US" dirty="0"/>
          </a:p>
        </p:txBody>
      </p:sp>
    </p:spTree>
    <p:extLst>
      <p:ext uri="{BB962C8B-B14F-4D97-AF65-F5344CB8AC3E}">
        <p14:creationId xmlns:p14="http://schemas.microsoft.com/office/powerpoint/2010/main" val="3408464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ahoma" panose="020B0604030504040204" pitchFamily="34" charset="0"/>
        <a:ea typeface="+mn-ea"/>
        <a:cs typeface="+mn-cs"/>
      </a:defRPr>
    </a:lvl1pPr>
    <a:lvl2pPr marL="457200" algn="l" defTabSz="914400" rtl="0" eaLnBrk="1" latinLnBrk="0" hangingPunct="1">
      <a:defRPr sz="1200" kern="1200">
        <a:solidFill>
          <a:schemeClr val="tx1"/>
        </a:solidFill>
        <a:latin typeface="Tahoma" panose="020B0604030504040204" pitchFamily="34" charset="0"/>
        <a:ea typeface="+mn-ea"/>
        <a:cs typeface="+mn-cs"/>
      </a:defRPr>
    </a:lvl2pPr>
    <a:lvl3pPr marL="914400" algn="l" defTabSz="914400" rtl="0" eaLnBrk="1" latinLnBrk="0" hangingPunct="1">
      <a:defRPr sz="1200" kern="1200">
        <a:solidFill>
          <a:schemeClr val="tx1"/>
        </a:solidFill>
        <a:latin typeface="Tahoma" panose="020B0604030504040204" pitchFamily="34" charset="0"/>
        <a:ea typeface="+mn-ea"/>
        <a:cs typeface="+mn-cs"/>
      </a:defRPr>
    </a:lvl3pPr>
    <a:lvl4pPr marL="1371600" algn="l" defTabSz="914400" rtl="0" eaLnBrk="1" latinLnBrk="0" hangingPunct="1">
      <a:defRPr sz="1200" kern="1200">
        <a:solidFill>
          <a:schemeClr val="tx1"/>
        </a:solidFill>
        <a:latin typeface="Tahoma" panose="020B0604030504040204" pitchFamily="34" charset="0"/>
        <a:ea typeface="+mn-ea"/>
        <a:cs typeface="+mn-cs"/>
      </a:defRPr>
    </a:lvl4pPr>
    <a:lvl5pPr marL="1828800" algn="l" defTabSz="914400" rtl="0" eaLnBrk="1" latinLnBrk="0" hangingPunct="1">
      <a:defRPr sz="1200" kern="1200">
        <a:solidFill>
          <a:schemeClr val="tx1"/>
        </a:solidFill>
        <a:latin typeface="Tahom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F32959-13F6-439E-AE5B-CB23CA523C2F}" type="slidenum">
              <a:rPr lang="en-US" smtClean="0"/>
              <a:pPr/>
              <a:t>1</a:t>
            </a:fld>
            <a:endParaRPr lang="en-US" dirty="0"/>
          </a:p>
        </p:txBody>
      </p:sp>
    </p:spTree>
    <p:extLst>
      <p:ext uri="{BB962C8B-B14F-4D97-AF65-F5344CB8AC3E}">
        <p14:creationId xmlns:p14="http://schemas.microsoft.com/office/powerpoint/2010/main" val="1309220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hollowing difficult to detect? (.Net, Virtualized Application)</a:t>
            </a:r>
          </a:p>
          <a:p>
            <a:endParaRPr lang="en-US" dirty="0"/>
          </a:p>
        </p:txBody>
      </p:sp>
      <p:sp>
        <p:nvSpPr>
          <p:cNvPr id="4" name="Slide Number Placeholder 3"/>
          <p:cNvSpPr>
            <a:spLocks noGrp="1"/>
          </p:cNvSpPr>
          <p:nvPr>
            <p:ph type="sldNum" sz="quarter" idx="5"/>
          </p:nvPr>
        </p:nvSpPr>
        <p:spPr/>
        <p:txBody>
          <a:bodyPr/>
          <a:lstStyle/>
          <a:p>
            <a:fld id="{6EF32959-13F6-439E-AE5B-CB23CA523C2F}" type="slidenum">
              <a:rPr lang="en-US" smtClean="0"/>
              <a:pPr/>
              <a:t>10</a:t>
            </a:fld>
            <a:endParaRPr lang="en-US" dirty="0"/>
          </a:p>
        </p:txBody>
      </p:sp>
    </p:spTree>
    <p:extLst>
      <p:ext uri="{BB962C8B-B14F-4D97-AF65-F5344CB8AC3E}">
        <p14:creationId xmlns:p14="http://schemas.microsoft.com/office/powerpoint/2010/main" val="3149570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F32959-13F6-439E-AE5B-CB23CA523C2F}" type="slidenum">
              <a:rPr lang="en-US" smtClean="0"/>
              <a:pPr/>
              <a:t>11</a:t>
            </a:fld>
            <a:endParaRPr lang="en-US" dirty="0"/>
          </a:p>
        </p:txBody>
      </p:sp>
    </p:spTree>
    <p:extLst>
      <p:ext uri="{BB962C8B-B14F-4D97-AF65-F5344CB8AC3E}">
        <p14:creationId xmlns:p14="http://schemas.microsoft.com/office/powerpoint/2010/main" val="1812936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F32959-13F6-439E-AE5B-CB23CA523C2F}" type="slidenum">
              <a:rPr lang="en-US" smtClean="0"/>
              <a:pPr/>
              <a:t>12</a:t>
            </a:fld>
            <a:endParaRPr lang="en-US" dirty="0"/>
          </a:p>
        </p:txBody>
      </p:sp>
    </p:spTree>
    <p:extLst>
      <p:ext uri="{BB962C8B-B14F-4D97-AF65-F5344CB8AC3E}">
        <p14:creationId xmlns:p14="http://schemas.microsoft.com/office/powerpoint/2010/main" val="1681144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F32959-13F6-439E-AE5B-CB23CA523C2F}" type="slidenum">
              <a:rPr lang="en-US" smtClean="0"/>
              <a:pPr/>
              <a:t>13</a:t>
            </a:fld>
            <a:endParaRPr lang="en-US" dirty="0"/>
          </a:p>
        </p:txBody>
      </p:sp>
    </p:spTree>
    <p:extLst>
      <p:ext uri="{BB962C8B-B14F-4D97-AF65-F5344CB8AC3E}">
        <p14:creationId xmlns:p14="http://schemas.microsoft.com/office/powerpoint/2010/main" val="185996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Tamper protection is good step forward </a:t>
            </a:r>
          </a:p>
        </p:txBody>
      </p:sp>
      <p:sp>
        <p:nvSpPr>
          <p:cNvPr id="4" name="Slide Number Placeholder 3"/>
          <p:cNvSpPr>
            <a:spLocks noGrp="1"/>
          </p:cNvSpPr>
          <p:nvPr>
            <p:ph type="sldNum" sz="quarter" idx="5"/>
          </p:nvPr>
        </p:nvSpPr>
        <p:spPr/>
        <p:txBody>
          <a:bodyPr/>
          <a:lstStyle/>
          <a:p>
            <a:fld id="{6EF32959-13F6-439E-AE5B-CB23CA523C2F}" type="slidenum">
              <a:rPr lang="en-US" smtClean="0"/>
              <a:pPr/>
              <a:t>16</a:t>
            </a:fld>
            <a:endParaRPr lang="en-US" dirty="0"/>
          </a:p>
        </p:txBody>
      </p:sp>
    </p:spTree>
    <p:extLst>
      <p:ext uri="{BB962C8B-B14F-4D97-AF65-F5344CB8AC3E}">
        <p14:creationId xmlns:p14="http://schemas.microsoft.com/office/powerpoint/2010/main" val="368731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F32959-13F6-439E-AE5B-CB23CA523C2F}" type="slidenum">
              <a:rPr lang="en-US" smtClean="0"/>
              <a:t>2</a:t>
            </a:fld>
            <a:endParaRPr lang="en-US"/>
          </a:p>
        </p:txBody>
      </p:sp>
    </p:spTree>
    <p:extLst>
      <p:ext uri="{BB962C8B-B14F-4D97-AF65-F5344CB8AC3E}">
        <p14:creationId xmlns:p14="http://schemas.microsoft.com/office/powerpoint/2010/main" val="3003918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how attack works and bypass EDR solutions we first need to understand how EDR works</a:t>
            </a:r>
          </a:p>
          <a:p>
            <a:endParaRPr lang="en-US" sz="1200" b="0" i="0" kern="1200" dirty="0">
              <a:solidFill>
                <a:schemeClr val="tx1"/>
              </a:solidFill>
              <a:effectLst/>
              <a:latin typeface="Tahoma" panose="020B0604030504040204" pitchFamily="34" charset="0"/>
              <a:ea typeface="+mn-ea"/>
              <a:cs typeface="+mn-cs"/>
            </a:endParaRPr>
          </a:p>
          <a:p>
            <a:r>
              <a:rPr lang="en-US" sz="1200" b="0" i="0" kern="1200" dirty="0">
                <a:solidFill>
                  <a:schemeClr val="tx1"/>
                </a:solidFill>
                <a:effectLst/>
                <a:latin typeface="Tahoma" panose="020B0604030504040204" pitchFamily="34" charset="0"/>
                <a:ea typeface="+mn-ea"/>
                <a:cs typeface="+mn-cs"/>
              </a:rPr>
              <a:t>Endpoint detection and response is an emerging technology that addresses the need for continuous monitoring and response to advanced threats. One could even make the argument that endpoint detection and response is a form of advanced threat protection.</a:t>
            </a:r>
          </a:p>
          <a:p>
            <a:endParaRPr lang="en-US" sz="1200" b="0" i="0" kern="1200" dirty="0">
              <a:solidFill>
                <a:schemeClr val="tx1"/>
              </a:solidFill>
              <a:effectLst/>
              <a:latin typeface="Tahoma" panose="020B0604030504040204" pitchFamily="34" charset="0"/>
              <a:ea typeface="+mn-ea"/>
              <a:cs typeface="+mn-cs"/>
            </a:endParaRPr>
          </a:p>
          <a:p>
            <a:r>
              <a:rPr lang="en-US" sz="1200" b="0" i="0" kern="1200" dirty="0">
                <a:solidFill>
                  <a:schemeClr val="tx1"/>
                </a:solidFill>
                <a:effectLst/>
                <a:latin typeface="Tahoma" panose="020B0604030504040204" pitchFamily="34" charset="0"/>
                <a:ea typeface="+mn-ea"/>
                <a:cs typeface="+mn-cs"/>
              </a:rPr>
              <a:t>Some EDR perform more operations on the endpoint and some on more on the cloud</a:t>
            </a:r>
            <a:endParaRPr lang="en-US" dirty="0"/>
          </a:p>
        </p:txBody>
      </p:sp>
      <p:sp>
        <p:nvSpPr>
          <p:cNvPr id="4" name="Slide Number Placeholder 3"/>
          <p:cNvSpPr>
            <a:spLocks noGrp="1"/>
          </p:cNvSpPr>
          <p:nvPr>
            <p:ph type="sldNum" sz="quarter" idx="5"/>
          </p:nvPr>
        </p:nvSpPr>
        <p:spPr/>
        <p:txBody>
          <a:bodyPr/>
          <a:lstStyle/>
          <a:p>
            <a:fld id="{6EF32959-13F6-439E-AE5B-CB23CA523C2F}" type="slidenum">
              <a:rPr lang="en-US" smtClean="0"/>
              <a:t>3</a:t>
            </a:fld>
            <a:endParaRPr lang="en-US" dirty="0"/>
          </a:p>
        </p:txBody>
      </p:sp>
    </p:spTree>
    <p:extLst>
      <p:ext uri="{BB962C8B-B14F-4D97-AF65-F5344CB8AC3E}">
        <p14:creationId xmlns:p14="http://schemas.microsoft.com/office/powerpoint/2010/main" val="97630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technique are added and identified constantly </a:t>
            </a:r>
          </a:p>
        </p:txBody>
      </p:sp>
      <p:sp>
        <p:nvSpPr>
          <p:cNvPr id="4" name="Slide Number Placeholder 3"/>
          <p:cNvSpPr>
            <a:spLocks noGrp="1"/>
          </p:cNvSpPr>
          <p:nvPr>
            <p:ph type="sldNum" sz="quarter" idx="5"/>
          </p:nvPr>
        </p:nvSpPr>
        <p:spPr/>
        <p:txBody>
          <a:bodyPr/>
          <a:lstStyle/>
          <a:p>
            <a:fld id="{6EF32959-13F6-439E-AE5B-CB23CA523C2F}" type="slidenum">
              <a:rPr lang="en-US" smtClean="0"/>
              <a:t>4</a:t>
            </a:fld>
            <a:endParaRPr lang="en-US"/>
          </a:p>
        </p:txBody>
      </p:sp>
    </p:spTree>
    <p:extLst>
      <p:ext uri="{BB962C8B-B14F-4D97-AF65-F5344CB8AC3E}">
        <p14:creationId xmlns:p14="http://schemas.microsoft.com/office/powerpoint/2010/main" val="118622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Adversaries are constantly trying to bypass current mitigation technologies.</a:t>
            </a:r>
          </a:p>
          <a:p>
            <a:r>
              <a:rPr lang="en-US" dirty="0"/>
              <a:t>Supply chain attacks have been gaining prominence over the years, example of </a:t>
            </a:r>
            <a:r>
              <a:rPr lang="en-US" dirty="0" err="1"/>
              <a:t>CCleaner</a:t>
            </a:r>
            <a:endParaRPr lang="en-US" dirty="0"/>
          </a:p>
        </p:txBody>
      </p:sp>
      <p:sp>
        <p:nvSpPr>
          <p:cNvPr id="4" name="Slide Number Placeholder 3"/>
          <p:cNvSpPr>
            <a:spLocks noGrp="1"/>
          </p:cNvSpPr>
          <p:nvPr>
            <p:ph type="sldNum" sz="quarter" idx="5"/>
          </p:nvPr>
        </p:nvSpPr>
        <p:spPr/>
        <p:txBody>
          <a:bodyPr/>
          <a:lstStyle/>
          <a:p>
            <a:fld id="{6EF32959-13F6-439E-AE5B-CB23CA523C2F}" type="slidenum">
              <a:rPr lang="en-US" smtClean="0"/>
              <a:t>5</a:t>
            </a:fld>
            <a:endParaRPr lang="en-US"/>
          </a:p>
        </p:txBody>
      </p:sp>
    </p:spTree>
    <p:extLst>
      <p:ext uri="{BB962C8B-B14F-4D97-AF65-F5344CB8AC3E}">
        <p14:creationId xmlns:p14="http://schemas.microsoft.com/office/powerpoint/2010/main" val="239545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Adversaries are constantly trying to bypass current mitigation technologies.</a:t>
            </a:r>
          </a:p>
          <a:p>
            <a:r>
              <a:rPr lang="en-US" dirty="0"/>
              <a:t>Supply chain attacks have been gaining prominence over the years, example of </a:t>
            </a:r>
            <a:r>
              <a:rPr lang="en-US" dirty="0" err="1"/>
              <a:t>CCleaner</a:t>
            </a:r>
            <a:endParaRPr lang="en-US" dirty="0"/>
          </a:p>
        </p:txBody>
      </p:sp>
      <p:sp>
        <p:nvSpPr>
          <p:cNvPr id="4" name="Slide Number Placeholder 3"/>
          <p:cNvSpPr>
            <a:spLocks noGrp="1"/>
          </p:cNvSpPr>
          <p:nvPr>
            <p:ph type="sldNum" sz="quarter" idx="5"/>
          </p:nvPr>
        </p:nvSpPr>
        <p:spPr/>
        <p:txBody>
          <a:bodyPr/>
          <a:lstStyle/>
          <a:p>
            <a:fld id="{6EF32959-13F6-439E-AE5B-CB23CA523C2F}" type="slidenum">
              <a:rPr lang="en-US" smtClean="0"/>
              <a:t>6</a:t>
            </a:fld>
            <a:endParaRPr lang="en-US"/>
          </a:p>
        </p:txBody>
      </p:sp>
    </p:spTree>
    <p:extLst>
      <p:ext uri="{BB962C8B-B14F-4D97-AF65-F5344CB8AC3E}">
        <p14:creationId xmlns:p14="http://schemas.microsoft.com/office/powerpoint/2010/main" val="1578899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over each stage – the stages are very typical for today fileless attacks </a:t>
            </a:r>
            <a:endParaRPr lang="he-IL" dirty="0"/>
          </a:p>
        </p:txBody>
      </p:sp>
      <p:sp>
        <p:nvSpPr>
          <p:cNvPr id="4" name="Slide Number Placeholder 3"/>
          <p:cNvSpPr>
            <a:spLocks noGrp="1"/>
          </p:cNvSpPr>
          <p:nvPr>
            <p:ph type="sldNum" sz="quarter" idx="5"/>
          </p:nvPr>
        </p:nvSpPr>
        <p:spPr/>
        <p:txBody>
          <a:bodyPr/>
          <a:lstStyle/>
          <a:p>
            <a:fld id="{6EF32959-13F6-439E-AE5B-CB23CA523C2F}" type="slidenum">
              <a:rPr lang="en-US" smtClean="0"/>
              <a:pPr/>
              <a:t>7</a:t>
            </a:fld>
            <a:endParaRPr lang="en-US" dirty="0"/>
          </a:p>
        </p:txBody>
      </p:sp>
    </p:spTree>
    <p:extLst>
      <p:ext uri="{BB962C8B-B14F-4D97-AF65-F5344CB8AC3E}">
        <p14:creationId xmlns:p14="http://schemas.microsoft.com/office/powerpoint/2010/main" val="132253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F32959-13F6-439E-AE5B-CB23CA523C2F}" type="slidenum">
              <a:rPr lang="en-US" smtClean="0"/>
              <a:pPr/>
              <a:t>8</a:t>
            </a:fld>
            <a:endParaRPr lang="en-US" dirty="0"/>
          </a:p>
        </p:txBody>
      </p:sp>
    </p:spTree>
    <p:extLst>
      <p:ext uri="{BB962C8B-B14F-4D97-AF65-F5344CB8AC3E}">
        <p14:creationId xmlns:p14="http://schemas.microsoft.com/office/powerpoint/2010/main" val="50165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F32959-13F6-439E-AE5B-CB23CA523C2F}" type="slidenum">
              <a:rPr lang="en-US" smtClean="0"/>
              <a:pPr/>
              <a:t>9</a:t>
            </a:fld>
            <a:endParaRPr lang="en-US" dirty="0"/>
          </a:p>
        </p:txBody>
      </p:sp>
    </p:spTree>
    <p:extLst>
      <p:ext uri="{BB962C8B-B14F-4D97-AF65-F5344CB8AC3E}">
        <p14:creationId xmlns:p14="http://schemas.microsoft.com/office/powerpoint/2010/main" val="303167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N Title and Bullet Content">
    <p:spTree>
      <p:nvGrpSpPr>
        <p:cNvPr id="1" name=""/>
        <p:cNvGrpSpPr/>
        <p:nvPr/>
      </p:nvGrpSpPr>
      <p:grpSpPr>
        <a:xfrm>
          <a:off x="0" y="0"/>
          <a:ext cx="0" cy="0"/>
          <a:chOff x="0" y="0"/>
          <a:chExt cx="0" cy="0"/>
        </a:xfrm>
      </p:grpSpPr>
      <p:sp>
        <p:nvSpPr>
          <p:cNvPr id="9" name="Slide Number Placeholder 12">
            <a:extLst>
              <a:ext uri="{FF2B5EF4-FFF2-40B4-BE49-F238E27FC236}">
                <a16:creationId xmlns:a16="http://schemas.microsoft.com/office/drawing/2014/main" id="{F4CE3A23-971F-44DB-B977-D45F8C1EF5E9}"/>
              </a:ext>
            </a:extLst>
          </p:cNvPr>
          <p:cNvSpPr>
            <a:spLocks noGrp="1"/>
          </p:cNvSpPr>
          <p:nvPr>
            <p:ph type="sldNum" sz="quarter" idx="4"/>
          </p:nvPr>
        </p:nvSpPr>
        <p:spPr>
          <a:xfrm>
            <a:off x="11188699" y="6466358"/>
            <a:ext cx="622301" cy="365125"/>
          </a:xfrm>
          <a:prstGeom prst="rect">
            <a:avLst/>
          </a:prstGeom>
        </p:spPr>
        <p:txBody>
          <a:bodyPr vert="horz" lIns="91440" tIns="45720" rIns="91440" bIns="45720" rtlCol="0" anchor="ctr"/>
          <a:lstStyle>
            <a:lvl1pPr algn="l">
              <a:defRPr sz="1100">
                <a:solidFill>
                  <a:schemeClr val="bg1">
                    <a:lumMod val="50000"/>
                  </a:schemeClr>
                </a:solidFill>
                <a:latin typeface="Tahoma" panose="020B0604030504040204" pitchFamily="34" charset="0"/>
                <a:ea typeface="Tahoma" panose="020B0604030504040204" pitchFamily="34" charset="0"/>
              </a:defRPr>
            </a:lvl1pPr>
          </a:lstStyle>
          <a:p>
            <a:fld id="{A20773A1-C018-4AC5-9B89-E4BE87AA74E3}" type="slidenum">
              <a:rPr lang="en-US" smtClean="0"/>
              <a:pPr/>
              <a:t>‹#›</a:t>
            </a:fld>
            <a:endParaRPr lang="en-US" dirty="0"/>
          </a:p>
        </p:txBody>
      </p:sp>
      <p:sp>
        <p:nvSpPr>
          <p:cNvPr id="10" name="Text Placeholder 2">
            <a:extLst>
              <a:ext uri="{FF2B5EF4-FFF2-40B4-BE49-F238E27FC236}">
                <a16:creationId xmlns:a16="http://schemas.microsoft.com/office/drawing/2014/main" id="{9D7671A8-A42D-4824-8EFB-B85CBEEFD944}"/>
              </a:ext>
            </a:extLst>
          </p:cNvPr>
          <p:cNvSpPr>
            <a:spLocks noGrp="1"/>
          </p:cNvSpPr>
          <p:nvPr>
            <p:ph idx="1"/>
          </p:nvPr>
        </p:nvSpPr>
        <p:spPr>
          <a:xfrm>
            <a:off x="647700" y="1485900"/>
            <a:ext cx="10896600" cy="4851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CACA0D2-9F84-4564-9102-FCDBDFC147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9384225"/>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extLst>
    <p:ext uri="{DCECCB84-F9BA-43D5-87BE-67443E8EF086}">
      <p15:sldGuideLst xmlns:p15="http://schemas.microsoft.com/office/powerpoint/2012/main">
        <p15:guide id="2" orient="horz"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BE05D-D9C3-4662-AF4C-A1C4F6C2F1F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23019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5_Title Slide">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615E8C-4D3A-4975-B2CF-328AC967EF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46265"/>
          <a:stretch/>
        </p:blipFill>
        <p:spPr>
          <a:xfrm>
            <a:off x="6083301" y="101602"/>
            <a:ext cx="6108700" cy="6629223"/>
          </a:xfrm>
          <a:prstGeom prst="rect">
            <a:avLst/>
          </a:prstGeom>
        </p:spPr>
      </p:pic>
      <p:sp>
        <p:nvSpPr>
          <p:cNvPr id="8" name="Rectangle 7">
            <a:extLst>
              <a:ext uri="{FF2B5EF4-FFF2-40B4-BE49-F238E27FC236}">
                <a16:creationId xmlns:a16="http://schemas.microsoft.com/office/drawing/2014/main" id="{5D4DD082-4113-4E8B-ABC6-5709775600C1}"/>
              </a:ext>
            </a:extLst>
          </p:cNvPr>
          <p:cNvSpPr/>
          <p:nvPr userDrawn="1"/>
        </p:nvSpPr>
        <p:spPr>
          <a:xfrm>
            <a:off x="1" y="6286501"/>
            <a:ext cx="11417300" cy="571500"/>
          </a:xfrm>
          <a:prstGeom prst="rect">
            <a:avLst/>
          </a:prstGeom>
          <a:gradFill>
            <a:gsLst>
              <a:gs pos="5000">
                <a:schemeClr val="accent1">
                  <a:shade val="30000"/>
                  <a:satMod val="115000"/>
                  <a:alpha val="0"/>
                </a:schemeClr>
              </a:gs>
              <a:gs pos="30000">
                <a:schemeClr val="accent1">
                  <a:shade val="67500"/>
                  <a:satMod val="115000"/>
                </a:schemeClr>
              </a:gs>
              <a:gs pos="100000">
                <a:schemeClr val="accent1">
                  <a:shade val="100000"/>
                  <a:satMod val="115000"/>
                  <a:lumMod val="79000"/>
                  <a:lumOff val="21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9">
            <a:extLst>
              <a:ext uri="{FF2B5EF4-FFF2-40B4-BE49-F238E27FC236}">
                <a16:creationId xmlns:a16="http://schemas.microsoft.com/office/drawing/2014/main" id="{ACBE36AB-1217-4AD8-B70D-7E2CBADB6AEA}"/>
              </a:ext>
            </a:extLst>
          </p:cNvPr>
          <p:cNvGrpSpPr/>
          <p:nvPr userDrawn="1"/>
        </p:nvGrpSpPr>
        <p:grpSpPr>
          <a:xfrm>
            <a:off x="247922" y="295794"/>
            <a:ext cx="4730479" cy="1362231"/>
            <a:chOff x="247921" y="295793"/>
            <a:chExt cx="4858933" cy="1399222"/>
          </a:xfrm>
        </p:grpSpPr>
        <p:pic>
          <p:nvPicPr>
            <p:cNvPr id="11" name="Picture 10">
              <a:extLst>
                <a:ext uri="{FF2B5EF4-FFF2-40B4-BE49-F238E27FC236}">
                  <a16:creationId xmlns:a16="http://schemas.microsoft.com/office/drawing/2014/main" id="{B420854C-FAB0-419D-A4AA-68249AB693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921" y="295793"/>
              <a:ext cx="4858933" cy="1390008"/>
            </a:xfrm>
            <a:prstGeom prst="rect">
              <a:avLst/>
            </a:prstGeom>
          </p:spPr>
        </p:pic>
        <p:pic>
          <p:nvPicPr>
            <p:cNvPr id="12" name="Picture 11">
              <a:extLst>
                <a:ext uri="{FF2B5EF4-FFF2-40B4-BE49-F238E27FC236}">
                  <a16:creationId xmlns:a16="http://schemas.microsoft.com/office/drawing/2014/main" id="{84D2E71B-9780-4E75-8936-184FC6E6B64D}"/>
                </a:ext>
              </a:extLst>
            </p:cNvPr>
            <p:cNvPicPr>
              <a:picLocks noChangeAspect="1"/>
            </p:cNvPicPr>
            <p:nvPr/>
          </p:nvPicPr>
          <p:blipFill>
            <a:blip r:embed="rId4"/>
            <a:stretch>
              <a:fillRect/>
            </a:stretch>
          </p:blipFill>
          <p:spPr>
            <a:xfrm>
              <a:off x="495014" y="1648148"/>
              <a:ext cx="4608000" cy="46867"/>
            </a:xfrm>
            <a:prstGeom prst="rect">
              <a:avLst/>
            </a:prstGeom>
          </p:spPr>
        </p:pic>
      </p:grpSp>
      <p:sp>
        <p:nvSpPr>
          <p:cNvPr id="3" name="Title 2">
            <a:extLst>
              <a:ext uri="{FF2B5EF4-FFF2-40B4-BE49-F238E27FC236}">
                <a16:creationId xmlns:a16="http://schemas.microsoft.com/office/drawing/2014/main" id="{ED0829FC-54E0-42D3-BF16-C9079D8AA90F}"/>
              </a:ext>
            </a:extLst>
          </p:cNvPr>
          <p:cNvSpPr>
            <a:spLocks noGrp="1"/>
          </p:cNvSpPr>
          <p:nvPr>
            <p:ph type="title"/>
          </p:nvPr>
        </p:nvSpPr>
        <p:spPr>
          <a:xfrm>
            <a:off x="502356" y="1986846"/>
            <a:ext cx="6496755" cy="1477116"/>
          </a:xfrm>
          <a:prstGeom prst="rect">
            <a:avLst/>
          </a:prstGeom>
        </p:spPr>
        <p:txBody>
          <a:bodyPr anchor="b">
            <a:normAutofit/>
          </a:bodyPr>
          <a:lstStyle>
            <a:lvl1pPr>
              <a:lnSpc>
                <a:spcPct val="100000"/>
              </a:lnSpc>
              <a:defRPr sz="4000">
                <a:solidFill>
                  <a:schemeClr val="bg1"/>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EF531B3F-6401-49C3-8594-D98EDB104C68}"/>
              </a:ext>
            </a:extLst>
          </p:cNvPr>
          <p:cNvSpPr>
            <a:spLocks noGrp="1"/>
          </p:cNvSpPr>
          <p:nvPr>
            <p:ph type="body" sz="quarter" idx="10"/>
          </p:nvPr>
        </p:nvSpPr>
        <p:spPr>
          <a:xfrm>
            <a:off x="502356" y="3642946"/>
            <a:ext cx="6432349" cy="1219200"/>
          </a:xfrm>
        </p:spPr>
        <p:txBody>
          <a:bodyPr>
            <a:normAutofit/>
          </a:bodyPr>
          <a:lstStyle>
            <a:lvl1pPr marL="57149" indent="0">
              <a:buNone/>
              <a:defRPr sz="2000" b="0">
                <a:solidFill>
                  <a:schemeClr val="bg1"/>
                </a:solidFill>
              </a:defRPr>
            </a:lvl1pPr>
            <a:lvl2pPr marL="57149" indent="0">
              <a:buNone/>
              <a:defRPr sz="2000" b="0" i="1">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256614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9" name="Slide Number Placeholder 12">
            <a:extLst>
              <a:ext uri="{FF2B5EF4-FFF2-40B4-BE49-F238E27FC236}">
                <a16:creationId xmlns:a16="http://schemas.microsoft.com/office/drawing/2014/main" id="{F4CE3A23-971F-44DB-B977-D45F8C1EF5E9}"/>
              </a:ext>
            </a:extLst>
          </p:cNvPr>
          <p:cNvSpPr>
            <a:spLocks noGrp="1"/>
          </p:cNvSpPr>
          <p:nvPr>
            <p:ph type="sldNum" sz="quarter" idx="4"/>
          </p:nvPr>
        </p:nvSpPr>
        <p:spPr>
          <a:xfrm>
            <a:off x="11188699" y="6466358"/>
            <a:ext cx="622301" cy="365125"/>
          </a:xfrm>
          <a:prstGeom prst="rect">
            <a:avLst/>
          </a:prstGeom>
        </p:spPr>
        <p:txBody>
          <a:bodyPr vert="horz" lIns="91440" tIns="45720" rIns="91440" bIns="45720" rtlCol="0" anchor="ctr"/>
          <a:lstStyle>
            <a:lvl1pPr algn="l">
              <a:defRPr sz="1100">
                <a:solidFill>
                  <a:schemeClr val="bg1">
                    <a:lumMod val="50000"/>
                  </a:schemeClr>
                </a:solidFill>
                <a:latin typeface="Tahoma" panose="020B0604030504040204" pitchFamily="34" charset="0"/>
                <a:ea typeface="Tahoma" panose="020B0604030504040204" pitchFamily="34" charset="0"/>
              </a:defRPr>
            </a:lvl1pPr>
          </a:lstStyle>
          <a:p>
            <a:fld id="{1BE083F9-84ED-46B4-9A6C-E0EB6B8CCED4}" type="slidenum">
              <a:rPr lang="en-US" smtClean="0"/>
              <a:t>‹#›</a:t>
            </a:fld>
            <a:endParaRPr lang="en-US" dirty="0"/>
          </a:p>
        </p:txBody>
      </p:sp>
      <p:sp>
        <p:nvSpPr>
          <p:cNvPr id="10" name="Text Placeholder 2">
            <a:extLst>
              <a:ext uri="{FF2B5EF4-FFF2-40B4-BE49-F238E27FC236}">
                <a16:creationId xmlns:a16="http://schemas.microsoft.com/office/drawing/2014/main" id="{9D7671A8-A42D-4824-8EFB-B85CBEEFD944}"/>
              </a:ext>
            </a:extLst>
          </p:cNvPr>
          <p:cNvSpPr>
            <a:spLocks noGrp="1"/>
          </p:cNvSpPr>
          <p:nvPr>
            <p:ph idx="1"/>
          </p:nvPr>
        </p:nvSpPr>
        <p:spPr>
          <a:xfrm>
            <a:off x="647700" y="1485900"/>
            <a:ext cx="6649212" cy="485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CACA0D2-9F84-4564-9102-FCDBDFC14789}"/>
              </a:ext>
            </a:extLst>
          </p:cNvPr>
          <p:cNvSpPr>
            <a:spLocks noGrp="1"/>
          </p:cNvSpPr>
          <p:nvPr>
            <p:ph type="title"/>
          </p:nvPr>
        </p:nvSpPr>
        <p:spPr>
          <a:xfrm>
            <a:off x="647700" y="238125"/>
            <a:ext cx="6640068" cy="1247775"/>
          </a:xfrm>
        </p:spPr>
        <p:txBody>
          <a:bodyPr/>
          <a:lstStyle/>
          <a:p>
            <a:r>
              <a:rPr lang="en-US" dirty="0"/>
              <a:t>Click to edit Master title style</a:t>
            </a:r>
          </a:p>
        </p:txBody>
      </p:sp>
      <p:pic>
        <p:nvPicPr>
          <p:cNvPr id="5" name="Picture 4" descr="A picture containing invertebrate, animal&#10;&#10;Description automatically generated">
            <a:extLst>
              <a:ext uri="{FF2B5EF4-FFF2-40B4-BE49-F238E27FC236}">
                <a16:creationId xmlns:a16="http://schemas.microsoft.com/office/drawing/2014/main" id="{946B6253-76DB-401A-892E-A575F0A489C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37759" r="23266"/>
          <a:stretch/>
        </p:blipFill>
        <p:spPr>
          <a:xfrm>
            <a:off x="7474856" y="-43542"/>
            <a:ext cx="4717143" cy="6858000"/>
          </a:xfrm>
          <a:prstGeom prst="rect">
            <a:avLst/>
          </a:prstGeom>
        </p:spPr>
      </p:pic>
      <p:sp>
        <p:nvSpPr>
          <p:cNvPr id="6" name="Rectangle 5">
            <a:extLst>
              <a:ext uri="{FF2B5EF4-FFF2-40B4-BE49-F238E27FC236}">
                <a16:creationId xmlns:a16="http://schemas.microsoft.com/office/drawing/2014/main" id="{235D5583-2606-4E8B-903A-A9C32BEBB38E}"/>
              </a:ext>
            </a:extLst>
          </p:cNvPr>
          <p:cNvSpPr/>
          <p:nvPr userDrawn="1"/>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boto Light"/>
              <a:ea typeface="+mn-ea"/>
              <a:cs typeface="Aharoni"/>
            </a:endParaRPr>
          </a:p>
        </p:txBody>
      </p:sp>
      <p:cxnSp>
        <p:nvCxnSpPr>
          <p:cNvPr id="7" name="Straight Connector 6">
            <a:extLst>
              <a:ext uri="{FF2B5EF4-FFF2-40B4-BE49-F238E27FC236}">
                <a16:creationId xmlns:a16="http://schemas.microsoft.com/office/drawing/2014/main" id="{8E758174-96FC-4D88-BFBE-0ED782DFFB23}"/>
              </a:ext>
            </a:extLst>
          </p:cNvPr>
          <p:cNvCxnSpPr/>
          <p:nvPr userDrawn="1"/>
        </p:nvCxnSpPr>
        <p:spPr>
          <a:xfrm>
            <a:off x="7454900" y="0"/>
            <a:ext cx="0" cy="6858000"/>
          </a:xfrm>
          <a:prstGeom prst="line">
            <a:avLst/>
          </a:prstGeom>
          <a:ln w="6985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8D7A203-2921-4686-80B7-02279F61F4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10749" y="6411149"/>
            <a:ext cx="1441451" cy="411926"/>
          </a:xfrm>
          <a:prstGeom prst="rect">
            <a:avLst/>
          </a:prstGeom>
        </p:spPr>
      </p:pic>
      <p:sp>
        <p:nvSpPr>
          <p:cNvPr id="11" name="Slide Number Placeholder 12">
            <a:extLst>
              <a:ext uri="{FF2B5EF4-FFF2-40B4-BE49-F238E27FC236}">
                <a16:creationId xmlns:a16="http://schemas.microsoft.com/office/drawing/2014/main" id="{8852FC92-10CF-40EA-9594-A022548EAF99}"/>
              </a:ext>
            </a:extLst>
          </p:cNvPr>
          <p:cNvSpPr txBox="1">
            <a:spLocks/>
          </p:cNvSpPr>
          <p:nvPr userDrawn="1"/>
        </p:nvSpPr>
        <p:spPr>
          <a:xfrm>
            <a:off x="11163299" y="6447308"/>
            <a:ext cx="39370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20773A1-C018-4AC5-9B89-E4BE87AA74E3}" type="slidenum">
              <a:rPr lang="en-US" smtClean="0"/>
              <a:pPr algn="r"/>
              <a:t>‹#›</a:t>
            </a:fld>
            <a:endParaRPr lang="en-US" dirty="0"/>
          </a:p>
        </p:txBody>
      </p:sp>
    </p:spTree>
    <p:extLst>
      <p:ext uri="{BB962C8B-B14F-4D97-AF65-F5344CB8AC3E}">
        <p14:creationId xmlns:p14="http://schemas.microsoft.com/office/powerpoint/2010/main" val="3255372401"/>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hf hdr="0" ftr="0" dt="0"/>
  <p:extLst>
    <p:ext uri="{DCECCB84-F9BA-43D5-87BE-67443E8EF086}">
      <p15:sldGuideLst xmlns:p15="http://schemas.microsoft.com/office/powerpoint/2012/main">
        <p15:guide id="2" orient="horz">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Bullet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1" y="1375772"/>
            <a:ext cx="10591800" cy="4882985"/>
          </a:xfrm>
          <a:prstGeom prst="rect">
            <a:avLst/>
          </a:prstGeom>
        </p:spPr>
        <p:txBody>
          <a:bodyPr lIns="0">
            <a:noAutofit/>
          </a:bodyPr>
          <a:lstStyle>
            <a:lvl1pPr marL="228600" indent="-228600">
              <a:lnSpc>
                <a:spcPct val="95000"/>
              </a:lnSpc>
              <a:spcBef>
                <a:spcPts val="1400"/>
              </a:spcBef>
              <a:buFont typeface="Wingdings" panose="05000000000000000000" pitchFamily="2" charset="2"/>
              <a:buChar char="§"/>
              <a:defRPr>
                <a:solidFill>
                  <a:schemeClr val="bg2"/>
                </a:solidFill>
                <a:latin typeface="+mj-lt"/>
              </a:defRPr>
            </a:lvl1pPr>
            <a:lvl2pPr marL="685800" indent="-228600">
              <a:lnSpc>
                <a:spcPct val="95000"/>
              </a:lnSpc>
              <a:spcBef>
                <a:spcPts val="8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2pPr>
            <a:lvl3pPr marL="1143000" indent="-228600">
              <a:lnSpc>
                <a:spcPct val="95000"/>
              </a:lnSpc>
              <a:spcBef>
                <a:spcPts val="6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3pPr>
            <a:lvl4pPr marL="1600200" indent="-228600">
              <a:lnSpc>
                <a:spcPct val="95000"/>
              </a:lnSpc>
              <a:spcBef>
                <a:spcPts val="6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4pPr>
            <a:lvl5pPr marL="2057400" indent="-228600">
              <a:lnSpc>
                <a:spcPct val="95000"/>
              </a:lnSpc>
              <a:spcBef>
                <a:spcPts val="6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2E60A70-F549-4749-A965-1A5D4F4F5A2B}"/>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5127729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Titlen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BE05D-D9C3-4662-AF4C-A1C4F6C2F1F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4917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Section Break">
    <p:spTree>
      <p:nvGrpSpPr>
        <p:cNvPr id="1" name=""/>
        <p:cNvGrpSpPr/>
        <p:nvPr/>
      </p:nvGrpSpPr>
      <p:grpSpPr>
        <a:xfrm>
          <a:off x="0" y="0"/>
          <a:ext cx="0" cy="0"/>
          <a:chOff x="0" y="0"/>
          <a:chExt cx="0" cy="0"/>
        </a:xfrm>
      </p:grpSpPr>
      <p:pic>
        <p:nvPicPr>
          <p:cNvPr id="12" name="Picture 11" descr="A picture containing invertebrate, animal&#10;&#10;Description automatically generated">
            <a:extLst>
              <a:ext uri="{FF2B5EF4-FFF2-40B4-BE49-F238E27FC236}">
                <a16:creationId xmlns:a16="http://schemas.microsoft.com/office/drawing/2014/main" id="{C78072E5-ABA4-4054-9F82-1084773AC137}"/>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37759" r="23266"/>
          <a:stretch/>
        </p:blipFill>
        <p:spPr>
          <a:xfrm>
            <a:off x="7474856" y="-43542"/>
            <a:ext cx="4717143" cy="6858000"/>
          </a:xfrm>
          <a:prstGeom prst="rect">
            <a:avLst/>
          </a:prstGeom>
        </p:spPr>
      </p:pic>
      <p:sp>
        <p:nvSpPr>
          <p:cNvPr id="11" name="Rectangle 10">
            <a:extLst>
              <a:ext uri="{FF2B5EF4-FFF2-40B4-BE49-F238E27FC236}">
                <a16:creationId xmlns:a16="http://schemas.microsoft.com/office/drawing/2014/main" id="{60562CAD-C5AC-458C-9A61-A08B650914BB}"/>
              </a:ext>
            </a:extLst>
          </p:cNvPr>
          <p:cNvSpPr/>
          <p:nvPr userDrawn="1"/>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boto Light"/>
              <a:ea typeface="+mn-ea"/>
              <a:cs typeface="Aharoni"/>
            </a:endParaRPr>
          </a:p>
        </p:txBody>
      </p:sp>
      <p:cxnSp>
        <p:nvCxnSpPr>
          <p:cNvPr id="6" name="Straight Connector 5">
            <a:extLst>
              <a:ext uri="{FF2B5EF4-FFF2-40B4-BE49-F238E27FC236}">
                <a16:creationId xmlns:a16="http://schemas.microsoft.com/office/drawing/2014/main" id="{4A920326-B185-407E-956E-E633F861F366}"/>
              </a:ext>
            </a:extLst>
          </p:cNvPr>
          <p:cNvCxnSpPr/>
          <p:nvPr userDrawn="1"/>
        </p:nvCxnSpPr>
        <p:spPr>
          <a:xfrm>
            <a:off x="7454900" y="0"/>
            <a:ext cx="0" cy="6858000"/>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EF531B3F-6401-49C3-8594-D98EDB104C68}"/>
              </a:ext>
            </a:extLst>
          </p:cNvPr>
          <p:cNvSpPr>
            <a:spLocks noGrp="1"/>
          </p:cNvSpPr>
          <p:nvPr>
            <p:ph type="body" sz="quarter" idx="10"/>
          </p:nvPr>
        </p:nvSpPr>
        <p:spPr>
          <a:xfrm>
            <a:off x="694266" y="3285332"/>
            <a:ext cx="6405034" cy="1219200"/>
          </a:xfrm>
          <a:prstGeom prst="rect">
            <a:avLst/>
          </a:prstGeom>
        </p:spPr>
        <p:txBody>
          <a:bodyPr>
            <a:normAutofit/>
          </a:bodyPr>
          <a:lstStyle>
            <a:lvl1pPr marL="57150" indent="0">
              <a:buNone/>
              <a:defRPr sz="2600" b="0">
                <a:solidFill>
                  <a:schemeClr val="tx1"/>
                </a:solidFill>
                <a:latin typeface="+mn-lt"/>
              </a:defRPr>
            </a:lvl1pPr>
            <a:lvl2pPr marL="57150" indent="0">
              <a:buNone/>
              <a:defRPr sz="2200" b="0" i="1">
                <a:solidFill>
                  <a:schemeClr val="bg1"/>
                </a:solidFill>
              </a:defRPr>
            </a:lvl2pPr>
          </a:lstStyle>
          <a:p>
            <a:pPr lvl="0"/>
            <a:r>
              <a:rPr lang="en-US"/>
              <a:t>Click to edit Master text styles</a:t>
            </a:r>
          </a:p>
        </p:txBody>
      </p:sp>
      <p:sp>
        <p:nvSpPr>
          <p:cNvPr id="3" name="Title 2">
            <a:extLst>
              <a:ext uri="{FF2B5EF4-FFF2-40B4-BE49-F238E27FC236}">
                <a16:creationId xmlns:a16="http://schemas.microsoft.com/office/drawing/2014/main" id="{ED0829FC-54E0-42D3-BF16-C9079D8AA90F}"/>
              </a:ext>
            </a:extLst>
          </p:cNvPr>
          <p:cNvSpPr>
            <a:spLocks noGrp="1"/>
          </p:cNvSpPr>
          <p:nvPr>
            <p:ph type="title"/>
          </p:nvPr>
        </p:nvSpPr>
        <p:spPr>
          <a:xfrm>
            <a:off x="694266" y="1919025"/>
            <a:ext cx="6487680" cy="1265767"/>
          </a:xfrm>
        </p:spPr>
        <p:txBody>
          <a:bodyPr anchor="b">
            <a:normAutofit/>
          </a:bodyPr>
          <a:lstStyle>
            <a:lvl1pPr>
              <a:defRPr sz="3600">
                <a:solidFill>
                  <a:schemeClr val="tx1"/>
                </a:solidFill>
              </a:defRPr>
            </a:lvl1pPr>
          </a:lstStyle>
          <a:p>
            <a:r>
              <a:rPr lang="en-US"/>
              <a:t>Click to edit Master title style</a:t>
            </a:r>
            <a:endParaRPr lang="en-US" dirty="0"/>
          </a:p>
        </p:txBody>
      </p:sp>
      <p:sp>
        <p:nvSpPr>
          <p:cNvPr id="22" name="Rectangle 21">
            <a:extLst>
              <a:ext uri="{FF2B5EF4-FFF2-40B4-BE49-F238E27FC236}">
                <a16:creationId xmlns:a16="http://schemas.microsoft.com/office/drawing/2014/main" id="{4A1DFA79-28AF-496B-9CE1-CD06045211D1}"/>
              </a:ext>
            </a:extLst>
          </p:cNvPr>
          <p:cNvSpPr/>
          <p:nvPr userDrawn="1"/>
        </p:nvSpPr>
        <p:spPr>
          <a:xfrm>
            <a:off x="0" y="2642277"/>
            <a:ext cx="45719" cy="553998"/>
          </a:xfrm>
          <a:prstGeom prst="rect">
            <a:avLst/>
          </a:prstGeom>
          <a:solidFill>
            <a:srgbClr val="ED1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Arial" panose="020B0604020202020204" pitchFamily="34" charset="0"/>
            </a:endParaRPr>
          </a:p>
        </p:txBody>
      </p:sp>
      <p:pic>
        <p:nvPicPr>
          <p:cNvPr id="17" name="Picture 16">
            <a:extLst>
              <a:ext uri="{FF2B5EF4-FFF2-40B4-BE49-F238E27FC236}">
                <a16:creationId xmlns:a16="http://schemas.microsoft.com/office/drawing/2014/main" id="{21679C52-A4D3-495A-B910-BAC32AEF47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10749" y="6411149"/>
            <a:ext cx="1441451" cy="411926"/>
          </a:xfrm>
          <a:prstGeom prst="rect">
            <a:avLst/>
          </a:prstGeom>
        </p:spPr>
      </p:pic>
      <p:sp>
        <p:nvSpPr>
          <p:cNvPr id="18" name="Slide Number Placeholder 12">
            <a:extLst>
              <a:ext uri="{FF2B5EF4-FFF2-40B4-BE49-F238E27FC236}">
                <a16:creationId xmlns:a16="http://schemas.microsoft.com/office/drawing/2014/main" id="{AC4DF0DE-7A71-49A9-B55D-BB29ECBDAE70}"/>
              </a:ext>
            </a:extLst>
          </p:cNvPr>
          <p:cNvSpPr txBox="1">
            <a:spLocks/>
          </p:cNvSpPr>
          <p:nvPr userDrawn="1"/>
        </p:nvSpPr>
        <p:spPr>
          <a:xfrm>
            <a:off x="11163299" y="6447308"/>
            <a:ext cx="39370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20773A1-C018-4AC5-9B89-E4BE87AA74E3}" type="slidenum">
              <a:rPr lang="en-US" smtClean="0"/>
              <a:pPr algn="r"/>
              <a:t>‹#›</a:t>
            </a:fld>
            <a:endParaRPr lang="en-US" dirty="0"/>
          </a:p>
        </p:txBody>
      </p:sp>
    </p:spTree>
    <p:extLst>
      <p:ext uri="{BB962C8B-B14F-4D97-AF65-F5344CB8AC3E}">
        <p14:creationId xmlns:p14="http://schemas.microsoft.com/office/powerpoint/2010/main" val="132930968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Slide - Option 2">
    <p:bg>
      <p:bgPr>
        <a:solidFill>
          <a:srgbClr val="000000"/>
        </a:solidFill>
        <a:effectLst/>
      </p:bgPr>
    </p:bg>
    <p:spTree>
      <p:nvGrpSpPr>
        <p:cNvPr id="1" name=""/>
        <p:cNvGrpSpPr/>
        <p:nvPr/>
      </p:nvGrpSpPr>
      <p:grpSpPr>
        <a:xfrm>
          <a:off x="0" y="0"/>
          <a:ext cx="0" cy="0"/>
          <a:chOff x="0" y="0"/>
          <a:chExt cx="0" cy="0"/>
        </a:xfrm>
      </p:grpSpPr>
      <p:pic>
        <p:nvPicPr>
          <p:cNvPr id="11" name="Picture 10" descr="A picture containing invertebrate, animal&#10;&#10;Description automatically generated">
            <a:extLst>
              <a:ext uri="{FF2B5EF4-FFF2-40B4-BE49-F238E27FC236}">
                <a16:creationId xmlns:a16="http://schemas.microsoft.com/office/drawing/2014/main" id="{3012E2E3-A4F8-4491-B837-0B6C3533E178}"/>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6762"/>
          <a:stretch/>
        </p:blipFill>
        <p:spPr>
          <a:xfrm>
            <a:off x="3985697" y="965681"/>
            <a:ext cx="8206303" cy="4987296"/>
          </a:xfrm>
          <a:prstGeom prst="rect">
            <a:avLst/>
          </a:prstGeom>
        </p:spPr>
      </p:pic>
      <p:sp>
        <p:nvSpPr>
          <p:cNvPr id="13" name="Rectangle 12">
            <a:extLst>
              <a:ext uri="{FF2B5EF4-FFF2-40B4-BE49-F238E27FC236}">
                <a16:creationId xmlns:a16="http://schemas.microsoft.com/office/drawing/2014/main" id="{AFB0B262-C462-4AA8-84C8-85CA09B17C87}"/>
              </a:ext>
            </a:extLst>
          </p:cNvPr>
          <p:cNvSpPr/>
          <p:nvPr userDrawn="1"/>
        </p:nvSpPr>
        <p:spPr>
          <a:xfrm>
            <a:off x="349957" y="0"/>
            <a:ext cx="4857044" cy="6254044"/>
          </a:xfrm>
          <a:prstGeom prst="rect">
            <a:avLst/>
          </a:prstGeom>
          <a:gradFill>
            <a:gsLst>
              <a:gs pos="5310">
                <a:schemeClr val="accent2"/>
              </a:gs>
              <a:gs pos="38063">
                <a:schemeClr val="accent2">
                  <a:alpha val="87000"/>
                </a:schemeClr>
              </a:gs>
              <a:gs pos="100000">
                <a:schemeClr val="accent6">
                  <a:lumMod val="30000"/>
                  <a:lumOff val="70000"/>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EF531B3F-6401-49C3-8594-D98EDB104C68}"/>
              </a:ext>
            </a:extLst>
          </p:cNvPr>
          <p:cNvSpPr>
            <a:spLocks noGrp="1"/>
          </p:cNvSpPr>
          <p:nvPr>
            <p:ph type="body" sz="quarter" idx="10"/>
          </p:nvPr>
        </p:nvSpPr>
        <p:spPr>
          <a:xfrm>
            <a:off x="694266" y="3725686"/>
            <a:ext cx="4182534" cy="1219200"/>
          </a:xfrm>
          <a:prstGeom prst="rect">
            <a:avLst/>
          </a:prstGeom>
        </p:spPr>
        <p:txBody>
          <a:bodyPr>
            <a:normAutofit/>
          </a:bodyPr>
          <a:lstStyle>
            <a:lvl1pPr marL="57150" indent="0">
              <a:buNone/>
              <a:defRPr sz="2400" b="0">
                <a:solidFill>
                  <a:schemeClr val="bg1"/>
                </a:solidFill>
              </a:defRPr>
            </a:lvl1pPr>
            <a:lvl2pPr marL="57150" indent="0">
              <a:buNone/>
              <a:defRPr sz="2200" b="0" i="1">
                <a:solidFill>
                  <a:schemeClr val="bg1"/>
                </a:solidFill>
              </a:defRPr>
            </a:lvl2pPr>
          </a:lstStyle>
          <a:p>
            <a:pPr lvl="0"/>
            <a:r>
              <a:rPr lang="en-US"/>
              <a:t>Click to edit Master text styles</a:t>
            </a:r>
          </a:p>
          <a:p>
            <a:pPr lvl="1"/>
            <a:r>
              <a:rPr lang="en-US"/>
              <a:t>Second level</a:t>
            </a:r>
          </a:p>
        </p:txBody>
      </p:sp>
      <p:sp>
        <p:nvSpPr>
          <p:cNvPr id="20" name="Rectangle 19">
            <a:extLst>
              <a:ext uri="{FF2B5EF4-FFF2-40B4-BE49-F238E27FC236}">
                <a16:creationId xmlns:a16="http://schemas.microsoft.com/office/drawing/2014/main" id="{04F3BCAF-3532-41C9-8ECA-8AA9AD581DDB}"/>
              </a:ext>
            </a:extLst>
          </p:cNvPr>
          <p:cNvSpPr/>
          <p:nvPr userDrawn="1"/>
        </p:nvSpPr>
        <p:spPr>
          <a:xfrm>
            <a:off x="0" y="6615289"/>
            <a:ext cx="12191999" cy="24271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boto Light"/>
              <a:ea typeface="+mn-ea"/>
              <a:cs typeface="Aharoni"/>
            </a:endParaRPr>
          </a:p>
        </p:txBody>
      </p:sp>
      <p:sp>
        <p:nvSpPr>
          <p:cNvPr id="3" name="Title 2">
            <a:extLst>
              <a:ext uri="{FF2B5EF4-FFF2-40B4-BE49-F238E27FC236}">
                <a16:creationId xmlns:a16="http://schemas.microsoft.com/office/drawing/2014/main" id="{ED0829FC-54E0-42D3-BF16-C9079D8AA90F}"/>
              </a:ext>
            </a:extLst>
          </p:cNvPr>
          <p:cNvSpPr>
            <a:spLocks noGrp="1"/>
          </p:cNvSpPr>
          <p:nvPr>
            <p:ph type="title"/>
          </p:nvPr>
        </p:nvSpPr>
        <p:spPr>
          <a:xfrm>
            <a:off x="694266" y="2144889"/>
            <a:ext cx="4224413" cy="1265767"/>
          </a:xfrm>
        </p:spPr>
        <p:txBody>
          <a:bodyPr anchor="b">
            <a:normAutofit/>
          </a:bodyPr>
          <a:lstStyle>
            <a:lvl1pPr>
              <a:defRPr sz="3600">
                <a:solidFill>
                  <a:schemeClr val="bg1"/>
                </a:solidFill>
              </a:defRPr>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72FA500C-7232-4823-BD15-288F69CB9E26}"/>
              </a:ext>
            </a:extLst>
          </p:cNvPr>
          <p:cNvGrpSpPr/>
          <p:nvPr userDrawn="1"/>
        </p:nvGrpSpPr>
        <p:grpSpPr>
          <a:xfrm>
            <a:off x="757239" y="462002"/>
            <a:ext cx="3814762" cy="1090151"/>
            <a:chOff x="225798" y="310132"/>
            <a:chExt cx="4736535" cy="1353568"/>
          </a:xfrm>
        </p:grpSpPr>
        <p:pic>
          <p:nvPicPr>
            <p:cNvPr id="15" name="Picture 14">
              <a:extLst>
                <a:ext uri="{FF2B5EF4-FFF2-40B4-BE49-F238E27FC236}">
                  <a16:creationId xmlns:a16="http://schemas.microsoft.com/office/drawing/2014/main" id="{1D379E52-3B9D-4B8E-9E19-DC72F32FCF8C}"/>
                </a:ext>
              </a:extLst>
            </p:cNvPr>
            <p:cNvPicPr>
              <a:picLocks noChangeAspect="1"/>
            </p:cNvPicPr>
            <p:nvPr/>
          </p:nvPicPr>
          <p:blipFill>
            <a:blip r:embed="rId3"/>
            <a:stretch>
              <a:fillRect/>
            </a:stretch>
          </p:blipFill>
          <p:spPr>
            <a:xfrm>
              <a:off x="488482" y="1612397"/>
              <a:ext cx="4206240" cy="42781"/>
            </a:xfrm>
            <a:prstGeom prst="rect">
              <a:avLst/>
            </a:prstGeom>
          </p:spPr>
        </p:pic>
        <p:pic>
          <p:nvPicPr>
            <p:cNvPr id="16" name="Picture 15">
              <a:extLst>
                <a:ext uri="{FF2B5EF4-FFF2-40B4-BE49-F238E27FC236}">
                  <a16:creationId xmlns:a16="http://schemas.microsoft.com/office/drawing/2014/main" id="{6E5DCA17-D38C-44AD-93EC-83E72EA3F3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5798" y="310132"/>
              <a:ext cx="4736535" cy="1353568"/>
            </a:xfrm>
            <a:prstGeom prst="rect">
              <a:avLst/>
            </a:prstGeom>
          </p:spPr>
        </p:pic>
      </p:grpSp>
    </p:spTree>
    <p:extLst>
      <p:ext uri="{BB962C8B-B14F-4D97-AF65-F5344CB8AC3E}">
        <p14:creationId xmlns:p14="http://schemas.microsoft.com/office/powerpoint/2010/main" val="323018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lumn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62000" y="1233266"/>
            <a:ext cx="5105399" cy="498183"/>
          </a:xfrm>
          <a:prstGeom prst="rect">
            <a:avLst/>
          </a:prstGeom>
        </p:spPr>
        <p:txBody>
          <a:bodyPr lIns="0" anchor="b">
            <a:noAutofit/>
          </a:bodyPr>
          <a:lstStyle>
            <a:lvl1pPr marL="0" indent="0">
              <a:lnSpc>
                <a:spcPct val="95000"/>
              </a:lnSpc>
              <a:spcBef>
                <a:spcPts val="1400"/>
              </a:spcBef>
              <a:buFont typeface="Wingdings" panose="05000000000000000000" pitchFamily="2" charset="2"/>
              <a:buNone/>
              <a:defRPr sz="2200" b="1">
                <a:solidFill>
                  <a:schemeClr val="accent1"/>
                </a:solidFill>
                <a:latin typeface="+mj-lt"/>
              </a:defRPr>
            </a:lvl1pPr>
            <a:lvl2pPr marL="685800" indent="-228600">
              <a:lnSpc>
                <a:spcPct val="95000"/>
              </a:lnSpc>
              <a:spcBef>
                <a:spcPts val="8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2pPr>
            <a:lvl3pPr marL="1143000" indent="-228600">
              <a:lnSpc>
                <a:spcPct val="95000"/>
              </a:lnSpc>
              <a:spcBef>
                <a:spcPts val="6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3pPr>
            <a:lvl4pPr marL="1600200" indent="-228600">
              <a:lnSpc>
                <a:spcPct val="95000"/>
              </a:lnSpc>
              <a:spcBef>
                <a:spcPts val="6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4pPr>
            <a:lvl5pPr marL="2057400" indent="-228600">
              <a:lnSpc>
                <a:spcPct val="95000"/>
              </a:lnSpc>
              <a:spcBef>
                <a:spcPts val="6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header</a:t>
            </a:r>
          </a:p>
        </p:txBody>
      </p:sp>
      <p:sp>
        <p:nvSpPr>
          <p:cNvPr id="2" name="Title 1">
            <a:extLst>
              <a:ext uri="{FF2B5EF4-FFF2-40B4-BE49-F238E27FC236}">
                <a16:creationId xmlns:a16="http://schemas.microsoft.com/office/drawing/2014/main" id="{02E60A70-F549-4749-A965-1A5D4F4F5A2B}"/>
              </a:ext>
            </a:extLst>
          </p:cNvPr>
          <p:cNvSpPr>
            <a:spLocks noGrp="1"/>
          </p:cNvSpPr>
          <p:nvPr>
            <p:ph type="title"/>
          </p:nvPr>
        </p:nvSpPr>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0DDF6E6F-2DC5-4B5A-AE41-AE33FD56B411}"/>
              </a:ext>
            </a:extLst>
          </p:cNvPr>
          <p:cNvSpPr>
            <a:spLocks noGrp="1"/>
          </p:cNvSpPr>
          <p:nvPr>
            <p:ph type="body" sz="quarter" idx="10"/>
          </p:nvPr>
        </p:nvSpPr>
        <p:spPr>
          <a:xfrm>
            <a:off x="762000" y="1795369"/>
            <a:ext cx="5105400" cy="43682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8836AD9-C0F6-4FBE-8BB4-68915AF75133}"/>
              </a:ext>
            </a:extLst>
          </p:cNvPr>
          <p:cNvSpPr>
            <a:spLocks noGrp="1"/>
          </p:cNvSpPr>
          <p:nvPr>
            <p:ph idx="11" hasCustomPrompt="1"/>
          </p:nvPr>
        </p:nvSpPr>
        <p:spPr>
          <a:xfrm>
            <a:off x="6527800" y="1233266"/>
            <a:ext cx="5105399" cy="498183"/>
          </a:xfrm>
          <a:prstGeom prst="rect">
            <a:avLst/>
          </a:prstGeom>
        </p:spPr>
        <p:txBody>
          <a:bodyPr lIns="0" anchor="b">
            <a:noAutofit/>
          </a:bodyPr>
          <a:lstStyle>
            <a:lvl1pPr marL="0" indent="0">
              <a:lnSpc>
                <a:spcPct val="95000"/>
              </a:lnSpc>
              <a:spcBef>
                <a:spcPts val="1400"/>
              </a:spcBef>
              <a:buFont typeface="Wingdings" panose="05000000000000000000" pitchFamily="2" charset="2"/>
              <a:buNone/>
              <a:defRPr sz="2200" b="1">
                <a:solidFill>
                  <a:schemeClr val="accent1"/>
                </a:solidFill>
                <a:latin typeface="+mj-lt"/>
              </a:defRPr>
            </a:lvl1pPr>
            <a:lvl2pPr marL="685800" indent="-228600">
              <a:lnSpc>
                <a:spcPct val="95000"/>
              </a:lnSpc>
              <a:spcBef>
                <a:spcPts val="8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2pPr>
            <a:lvl3pPr marL="1143000" indent="-228600">
              <a:lnSpc>
                <a:spcPct val="95000"/>
              </a:lnSpc>
              <a:spcBef>
                <a:spcPts val="6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3pPr>
            <a:lvl4pPr marL="1600200" indent="-228600">
              <a:lnSpc>
                <a:spcPct val="95000"/>
              </a:lnSpc>
              <a:spcBef>
                <a:spcPts val="6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4pPr>
            <a:lvl5pPr marL="2057400" indent="-228600">
              <a:lnSpc>
                <a:spcPct val="95000"/>
              </a:lnSpc>
              <a:spcBef>
                <a:spcPts val="600"/>
              </a:spcBef>
              <a:buFont typeface="Wingdings" panose="05000000000000000000" pitchFamily="2" charset="2"/>
              <a:buChar char="§"/>
              <a:defRPr>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header</a:t>
            </a:r>
          </a:p>
        </p:txBody>
      </p:sp>
      <p:sp>
        <p:nvSpPr>
          <p:cNvPr id="7" name="Text Placeholder 4">
            <a:extLst>
              <a:ext uri="{FF2B5EF4-FFF2-40B4-BE49-F238E27FC236}">
                <a16:creationId xmlns:a16="http://schemas.microsoft.com/office/drawing/2014/main" id="{87E7D17F-84A5-4F4F-A1AE-9D821C99FECD}"/>
              </a:ext>
            </a:extLst>
          </p:cNvPr>
          <p:cNvSpPr>
            <a:spLocks noGrp="1"/>
          </p:cNvSpPr>
          <p:nvPr>
            <p:ph type="body" sz="quarter" idx="12"/>
          </p:nvPr>
        </p:nvSpPr>
        <p:spPr>
          <a:xfrm>
            <a:off x="6527800" y="1795369"/>
            <a:ext cx="5105400" cy="43682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7467663"/>
      </p:ext>
    </p:extLst>
  </p:cSld>
  <p:clrMapOvr>
    <a:masterClrMapping/>
  </p:clrMapOvr>
  <p:extLst>
    <p:ext uri="{DCECCB84-F9BA-43D5-87BE-67443E8EF086}">
      <p15:sldGuideLst xmlns:p15="http://schemas.microsoft.com/office/powerpoint/2012/main">
        <p15:guide id="1" pos="3840">
          <p15:clr>
            <a:srgbClr val="FBAE40"/>
          </p15:clr>
        </p15:guide>
        <p15:guide id="2" pos="3696">
          <p15:clr>
            <a:srgbClr val="FBAE40"/>
          </p15:clr>
        </p15:guide>
        <p15:guide id="3" pos="39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se Studi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267E1BE-167F-48A1-A6E3-2DD21C538BE5}"/>
              </a:ext>
            </a:extLst>
          </p:cNvPr>
          <p:cNvSpPr>
            <a:spLocks noGrp="1"/>
          </p:cNvSpPr>
          <p:nvPr>
            <p:ph type="pic" sz="quarter" idx="10"/>
          </p:nvPr>
        </p:nvSpPr>
        <p:spPr>
          <a:xfrm>
            <a:off x="0" y="1538288"/>
            <a:ext cx="6053138" cy="4557712"/>
          </a:xfrm>
        </p:spPr>
        <p:txBody>
          <a:bodyPr/>
          <a:lstStyle/>
          <a:p>
            <a:endParaRPr lang="en-US"/>
          </a:p>
        </p:txBody>
      </p:sp>
      <p:sp>
        <p:nvSpPr>
          <p:cNvPr id="9" name="Slide Number Placeholder 12">
            <a:extLst>
              <a:ext uri="{FF2B5EF4-FFF2-40B4-BE49-F238E27FC236}">
                <a16:creationId xmlns:a16="http://schemas.microsoft.com/office/drawing/2014/main" id="{F4CE3A23-971F-44DB-B977-D45F8C1EF5E9}"/>
              </a:ext>
            </a:extLst>
          </p:cNvPr>
          <p:cNvSpPr>
            <a:spLocks noGrp="1"/>
          </p:cNvSpPr>
          <p:nvPr>
            <p:ph type="sldNum" sz="quarter" idx="4"/>
          </p:nvPr>
        </p:nvSpPr>
        <p:spPr>
          <a:xfrm>
            <a:off x="11188699" y="6466358"/>
            <a:ext cx="622301" cy="365125"/>
          </a:xfrm>
          <a:prstGeom prst="rect">
            <a:avLst/>
          </a:prstGeom>
        </p:spPr>
        <p:txBody>
          <a:bodyPr vert="horz" lIns="91440" tIns="45720" rIns="91440" bIns="45720" rtlCol="0" anchor="ctr"/>
          <a:lstStyle>
            <a:lvl1pPr algn="l">
              <a:defRPr sz="1100">
                <a:solidFill>
                  <a:schemeClr val="bg1">
                    <a:lumMod val="50000"/>
                  </a:schemeClr>
                </a:solidFill>
                <a:latin typeface="Tahoma" panose="020B0604030504040204" pitchFamily="34" charset="0"/>
                <a:ea typeface="Tahoma" panose="020B0604030504040204" pitchFamily="34" charset="0"/>
              </a:defRPr>
            </a:lvl1pPr>
          </a:lstStyle>
          <a:p>
            <a:fld id="{A20773A1-C018-4AC5-9B89-E4BE87AA74E3}" type="slidenum">
              <a:rPr lang="en-US" smtClean="0"/>
              <a:pPr/>
              <a:t>‹#›</a:t>
            </a:fld>
            <a:endParaRPr lang="en-US" dirty="0"/>
          </a:p>
        </p:txBody>
      </p:sp>
      <p:sp>
        <p:nvSpPr>
          <p:cNvPr id="10" name="Text Placeholder 2">
            <a:extLst>
              <a:ext uri="{FF2B5EF4-FFF2-40B4-BE49-F238E27FC236}">
                <a16:creationId xmlns:a16="http://schemas.microsoft.com/office/drawing/2014/main" id="{9D7671A8-A42D-4824-8EFB-B85CBEEFD944}"/>
              </a:ext>
            </a:extLst>
          </p:cNvPr>
          <p:cNvSpPr>
            <a:spLocks noGrp="1"/>
          </p:cNvSpPr>
          <p:nvPr>
            <p:ph idx="1"/>
          </p:nvPr>
        </p:nvSpPr>
        <p:spPr>
          <a:xfrm>
            <a:off x="6415313" y="1485900"/>
            <a:ext cx="5297715" cy="3492500"/>
          </a:xfrm>
          <a:prstGeom prst="rect">
            <a:avLst/>
          </a:prstGeom>
        </p:spPr>
        <p:txBody>
          <a:bodyPr vert="horz" lIns="91440" tIns="45720" rIns="91440" bIns="45720" rtlCol="0">
            <a:normAutofit/>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CACA0D2-9F84-4564-9102-FCDBDFC14789}"/>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F171DFEC-07BA-4B6A-B8DC-E1806248DF5C}"/>
              </a:ext>
            </a:extLst>
          </p:cNvPr>
          <p:cNvSpPr>
            <a:spLocks noGrp="1"/>
          </p:cNvSpPr>
          <p:nvPr>
            <p:ph idx="11" hasCustomPrompt="1"/>
          </p:nvPr>
        </p:nvSpPr>
        <p:spPr>
          <a:xfrm>
            <a:off x="6415313" y="4760686"/>
            <a:ext cx="5297715" cy="1553029"/>
          </a:xfrm>
          <a:prstGeom prst="rect">
            <a:avLst/>
          </a:prstGeom>
        </p:spPr>
        <p:txBody>
          <a:bodyPr vert="horz" lIns="91440" tIns="45720" rIns="91440" bIns="45720" rtlCol="0">
            <a:normAutofit/>
          </a:bodyPr>
          <a:lstStyle>
            <a:lvl1pPr marL="0" indent="0">
              <a:lnSpc>
                <a:spcPct val="90000"/>
              </a:lnSpc>
              <a:spcBef>
                <a:spcPts val="600"/>
              </a:spcBef>
              <a:buNone/>
              <a:defRPr sz="1700" i="1"/>
            </a:lvl1pPr>
            <a:lvl2pPr>
              <a:defRPr i="1"/>
            </a:lvl2pPr>
            <a:lvl3pPr>
              <a:defRPr i="1"/>
            </a:lvl3pPr>
            <a:lvl4pPr>
              <a:defRPr i="1"/>
            </a:lvl4pPr>
            <a:lvl5pPr>
              <a:defRPr i="1"/>
            </a:lvl5pPr>
          </a:lstStyle>
          <a:p>
            <a:pPr lvl="0"/>
            <a:r>
              <a:rPr lang="en-US" dirty="0"/>
              <a:t>Edit Master text styles</a:t>
            </a:r>
          </a:p>
        </p:txBody>
      </p:sp>
    </p:spTree>
    <p:extLst>
      <p:ext uri="{BB962C8B-B14F-4D97-AF65-F5344CB8AC3E}">
        <p14:creationId xmlns:p14="http://schemas.microsoft.com/office/powerpoint/2010/main" val="2580730438"/>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extLst>
    <p:ext uri="{DCECCB84-F9BA-43D5-87BE-67443E8EF086}">
      <p15:sldGuideLst xmlns:p15="http://schemas.microsoft.com/office/powerpoint/2012/main">
        <p15:guide id="2" orient="horz">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lumMod val="5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4815842" y="2766263"/>
            <a:ext cx="2560319" cy="26037"/>
          </a:xfrm>
          <a:prstGeom prst="rect">
            <a:avLst/>
          </a:prstGeom>
        </p:spPr>
      </p:pic>
      <p:sp>
        <p:nvSpPr>
          <p:cNvPr id="2" name="Title 1"/>
          <p:cNvSpPr>
            <a:spLocks noGrp="1"/>
          </p:cNvSpPr>
          <p:nvPr>
            <p:ph type="ctrTitle"/>
          </p:nvPr>
        </p:nvSpPr>
        <p:spPr>
          <a:xfrm>
            <a:off x="914400" y="3313013"/>
            <a:ext cx="10363200" cy="1386116"/>
          </a:xfrm>
          <a:prstGeom prst="rect">
            <a:avLst/>
          </a:prstGeom>
        </p:spPr>
        <p:txBody>
          <a:bodyPr anchor="ctr">
            <a:normAutofit/>
          </a:bodyPr>
          <a:lstStyle>
            <a:lvl1pPr algn="ctr">
              <a:defRPr sz="2933">
                <a:solidFill>
                  <a:schemeClr val="bg1"/>
                </a:solidFill>
                <a:latin typeface="Tahoma" panose="020B0604030504040204" pitchFamily="34" charset="0"/>
                <a:ea typeface="Tahoma" panose="020B060403050404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98198" y="1081209"/>
            <a:ext cx="5361021" cy="1532648"/>
          </a:xfrm>
          <a:prstGeom prst="rect">
            <a:avLst/>
          </a:prstGeom>
        </p:spPr>
      </p:pic>
    </p:spTree>
    <p:extLst>
      <p:ext uri="{BB962C8B-B14F-4D97-AF65-F5344CB8AC3E}">
        <p14:creationId xmlns:p14="http://schemas.microsoft.com/office/powerpoint/2010/main" val="285468341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290C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969403"/>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ean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962216-48BD-45C2-9F3F-5AAFECF52DFE}"/>
              </a:ext>
            </a:extLst>
          </p:cNvPr>
          <p:cNvSpPr/>
          <p:nvPr userDrawn="1"/>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mn-ea"/>
              <a:cs typeface="Aharoni"/>
            </a:endParaRPr>
          </a:p>
        </p:txBody>
      </p:sp>
      <p:sp>
        <p:nvSpPr>
          <p:cNvPr id="13" name="Rectangle 12">
            <a:extLst>
              <a:ext uri="{FF2B5EF4-FFF2-40B4-BE49-F238E27FC236}">
                <a16:creationId xmlns:a16="http://schemas.microsoft.com/office/drawing/2014/main" id="{20585625-F6BF-4C28-9D22-758454AEA3A8}"/>
              </a:ext>
            </a:extLst>
          </p:cNvPr>
          <p:cNvSpPr/>
          <p:nvPr userDrawn="1"/>
        </p:nvSpPr>
        <p:spPr>
          <a:xfrm>
            <a:off x="0" y="529843"/>
            <a:ext cx="45719" cy="553998"/>
          </a:xfrm>
          <a:prstGeom prst="rect">
            <a:avLst/>
          </a:prstGeom>
          <a:solidFill>
            <a:srgbClr val="ED1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Slide Number Placeholder 12">
            <a:extLst>
              <a:ext uri="{FF2B5EF4-FFF2-40B4-BE49-F238E27FC236}">
                <a16:creationId xmlns:a16="http://schemas.microsoft.com/office/drawing/2014/main" id="{77711F81-B717-42F5-AB9C-5D6FAAA893C0}"/>
              </a:ext>
            </a:extLst>
          </p:cNvPr>
          <p:cNvSpPr>
            <a:spLocks noGrp="1"/>
          </p:cNvSpPr>
          <p:nvPr>
            <p:ph type="sldNum" sz="quarter" idx="4"/>
          </p:nvPr>
        </p:nvSpPr>
        <p:spPr>
          <a:xfrm>
            <a:off x="11188699" y="6466358"/>
            <a:ext cx="622301" cy="365125"/>
          </a:xfrm>
          <a:prstGeom prst="rect">
            <a:avLst/>
          </a:prstGeom>
        </p:spPr>
        <p:txBody>
          <a:bodyPr vert="horz" lIns="91440" tIns="45720" rIns="91440" bIns="45720" rtlCol="0" anchor="ctr"/>
          <a:lstStyle>
            <a:lvl1pPr algn="l">
              <a:defRPr sz="1100">
                <a:solidFill>
                  <a:schemeClr val="bg1">
                    <a:lumMod val="50000"/>
                  </a:schemeClr>
                </a:solidFill>
                <a:latin typeface="Tahoma" panose="020B0604030504040204" pitchFamily="34" charset="0"/>
                <a:ea typeface="Tahoma" panose="020B0604030504040204" pitchFamily="34" charset="0"/>
              </a:defRPr>
            </a:lvl1pPr>
          </a:lstStyle>
          <a:p>
            <a:fld id="{A20773A1-C018-4AC5-9B89-E4BE87AA74E3}" type="slidenum">
              <a:rPr lang="en-US" smtClean="0"/>
              <a:pPr/>
              <a:t>‹#›</a:t>
            </a:fld>
            <a:endParaRPr lang="en-US" dirty="0"/>
          </a:p>
        </p:txBody>
      </p:sp>
      <p:sp>
        <p:nvSpPr>
          <p:cNvPr id="2" name="Title 1">
            <a:extLst>
              <a:ext uri="{FF2B5EF4-FFF2-40B4-BE49-F238E27FC236}">
                <a16:creationId xmlns:a16="http://schemas.microsoft.com/office/drawing/2014/main" id="{1346EC87-FBC7-4F99-AA29-1225B7D41A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1592914"/>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962216-48BD-45C2-9F3F-5AAFECF52DFE}"/>
              </a:ext>
            </a:extLst>
          </p:cNvPr>
          <p:cNvSpPr/>
          <p:nvPr userDrawn="1"/>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mn-ea"/>
              <a:cs typeface="Aharoni"/>
            </a:endParaRPr>
          </a:p>
        </p:txBody>
      </p:sp>
      <p:sp>
        <p:nvSpPr>
          <p:cNvPr id="13" name="Rectangle 12">
            <a:extLst>
              <a:ext uri="{FF2B5EF4-FFF2-40B4-BE49-F238E27FC236}">
                <a16:creationId xmlns:a16="http://schemas.microsoft.com/office/drawing/2014/main" id="{20585625-F6BF-4C28-9D22-758454AEA3A8}"/>
              </a:ext>
            </a:extLst>
          </p:cNvPr>
          <p:cNvSpPr/>
          <p:nvPr userDrawn="1"/>
        </p:nvSpPr>
        <p:spPr>
          <a:xfrm>
            <a:off x="0" y="529843"/>
            <a:ext cx="45719" cy="553998"/>
          </a:xfrm>
          <a:prstGeom prst="rect">
            <a:avLst/>
          </a:prstGeom>
          <a:solidFill>
            <a:srgbClr val="ED1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5" name="Picture 14" descr="Morphisec_presentation_template.pdf">
            <a:extLst>
              <a:ext uri="{FF2B5EF4-FFF2-40B4-BE49-F238E27FC236}">
                <a16:creationId xmlns:a16="http://schemas.microsoft.com/office/drawing/2014/main" id="{6D48F516-5279-425A-8157-795E61B78E1F}"/>
              </a:ext>
            </a:extLst>
          </p:cNvPr>
          <p:cNvPicPr>
            <a:picLocks noChangeAspect="1"/>
          </p:cNvPicPr>
          <p:nvPr userDrawn="1"/>
        </p:nvPicPr>
        <p:blipFill rotWithShape="1">
          <a:blip r:embed="rId2" cstate="hqprint">
            <a:duotone>
              <a:prstClr val="black"/>
              <a:schemeClr val="tx2">
                <a:tint val="45000"/>
                <a:satMod val="400000"/>
              </a:schemeClr>
            </a:duotone>
            <a:extLst>
              <a:ext uri="{28A0092B-C50C-407E-A947-70E740481C1C}">
                <a14:useLocalDpi xmlns:a14="http://schemas.microsoft.com/office/drawing/2010/main"/>
              </a:ext>
            </a:extLst>
          </a:blip>
          <a:srcRect l="83417" t="94941" r="7155" b="2368"/>
          <a:stretch/>
        </p:blipFill>
        <p:spPr>
          <a:xfrm>
            <a:off x="10128064" y="6572180"/>
            <a:ext cx="1073537" cy="172532"/>
          </a:xfrm>
          <a:prstGeom prst="rect">
            <a:avLst/>
          </a:prstGeom>
        </p:spPr>
      </p:pic>
      <p:sp>
        <p:nvSpPr>
          <p:cNvPr id="16" name="Slide Number Placeholder 12">
            <a:extLst>
              <a:ext uri="{FF2B5EF4-FFF2-40B4-BE49-F238E27FC236}">
                <a16:creationId xmlns:a16="http://schemas.microsoft.com/office/drawing/2014/main" id="{77711F81-B717-42F5-AB9C-5D6FAAA893C0}"/>
              </a:ext>
            </a:extLst>
          </p:cNvPr>
          <p:cNvSpPr>
            <a:spLocks noGrp="1"/>
          </p:cNvSpPr>
          <p:nvPr>
            <p:ph type="sldNum" sz="quarter" idx="4"/>
          </p:nvPr>
        </p:nvSpPr>
        <p:spPr>
          <a:xfrm>
            <a:off x="11188699" y="6466358"/>
            <a:ext cx="622301" cy="365125"/>
          </a:xfrm>
          <a:prstGeom prst="rect">
            <a:avLst/>
          </a:prstGeom>
        </p:spPr>
        <p:txBody>
          <a:bodyPr vert="horz" lIns="91440" tIns="45720" rIns="91440" bIns="45720" rtlCol="0" anchor="ctr"/>
          <a:lstStyle>
            <a:lvl1pPr algn="l">
              <a:defRPr sz="1100">
                <a:solidFill>
                  <a:schemeClr val="bg1">
                    <a:lumMod val="50000"/>
                  </a:schemeClr>
                </a:solidFill>
                <a:latin typeface="Tahoma" panose="020B0604030504040204" pitchFamily="34" charset="0"/>
                <a:ea typeface="Tahoma" panose="020B0604030504040204" pitchFamily="34" charset="0"/>
              </a:defRPr>
            </a:lvl1pPr>
          </a:lstStyle>
          <a:p>
            <a:fld id="{A20773A1-C018-4AC5-9B89-E4BE87AA74E3}" type="slidenum">
              <a:rPr lang="en-US" smtClean="0"/>
              <a:pPr/>
              <a:t>‹#›</a:t>
            </a:fld>
            <a:endParaRPr lang="en-US" dirty="0"/>
          </a:p>
        </p:txBody>
      </p:sp>
    </p:spTree>
    <p:extLst>
      <p:ext uri="{BB962C8B-B14F-4D97-AF65-F5344CB8AC3E}">
        <p14:creationId xmlns:p14="http://schemas.microsoft.com/office/powerpoint/2010/main" val="1449772950"/>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Shape 29"/>
        <p:cNvGrpSpPr/>
        <p:nvPr/>
      </p:nvGrpSpPr>
      <p:grpSpPr>
        <a:xfrm>
          <a:off x="0" y="0"/>
          <a:ext cx="0" cy="0"/>
          <a:chOff x="0" y="0"/>
          <a:chExt cx="0" cy="0"/>
        </a:xfrm>
      </p:grpSpPr>
      <p:sp>
        <p:nvSpPr>
          <p:cNvPr id="30" name="Shape 30"/>
          <p:cNvSpPr/>
          <p:nvPr/>
        </p:nvSpPr>
        <p:spPr>
          <a:xfrm>
            <a:off x="-132558" y="-82100"/>
            <a:ext cx="12457119" cy="7018288"/>
          </a:xfrm>
          <a:prstGeom prst="rect">
            <a:avLst/>
          </a:prstGeom>
          <a:solidFill>
            <a:srgbClr val="290C42"/>
          </a:solidFill>
          <a:ln w="9525" cap="flat" cmpd="sng">
            <a:solidFill>
              <a:srgbClr val="4A7DBA"/>
            </a:solidFill>
            <a:prstDash val="solid"/>
            <a:round/>
            <a:headEnd type="none" w="med" len="med"/>
            <a:tailEnd type="none" w="med" len="med"/>
          </a:ln>
        </p:spPr>
        <p:txBody>
          <a:bodyPr lIns="76200" tIns="38100" rIns="76200" bIns="381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dirty="0">
              <a:solidFill>
                <a:schemeClr val="lt1"/>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31" name="Shape 31"/>
          <p:cNvSpPr txBox="1">
            <a:spLocks noGrp="1"/>
          </p:cNvSpPr>
          <p:nvPr>
            <p:ph type="dt" idx="10"/>
          </p:nvPr>
        </p:nvSpPr>
        <p:spPr>
          <a:xfrm>
            <a:off x="609600" y="6356349"/>
            <a:ext cx="2844797" cy="36512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Tahoma" panose="020B0604030504040204" pitchFamily="34" charset="0"/>
                <a:ea typeface="Tahoma" panose="020B0604030504040204" pitchFamily="34" charset="0"/>
                <a:cs typeface="Tahoma" panose="020B0604030504040204" pitchFamily="34" charset="0"/>
                <a:sym typeface="Calibri"/>
              </a:defRPr>
            </a:lvl1pPr>
            <a:lvl2pPr marL="609585" marR="0" lvl="1"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2pPr>
            <a:lvl3pPr marL="1219170" marR="0" lvl="2"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3pPr>
            <a:lvl4pPr marL="1828754" marR="0" lvl="3"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4pPr>
            <a:lvl5pPr marL="2438339" marR="0" lvl="4"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5pPr>
            <a:lvl6pPr marL="3047924" marR="0" lvl="5"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6pPr>
            <a:lvl7pPr marL="3657509" marR="0" lvl="6"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7pPr>
            <a:lvl8pPr marL="4267093" marR="0" lvl="7"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8pPr>
            <a:lvl9pPr marL="4876678" marR="0" lvl="8"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9pPr>
          </a:lstStyle>
          <a:p>
            <a:endParaRPr lang="en-US" dirty="0"/>
          </a:p>
        </p:txBody>
      </p:sp>
      <p:sp>
        <p:nvSpPr>
          <p:cNvPr id="32" name="Shape 32"/>
          <p:cNvSpPr txBox="1">
            <a:spLocks noGrp="1"/>
          </p:cNvSpPr>
          <p:nvPr>
            <p:ph type="ftr" idx="11"/>
          </p:nvPr>
        </p:nvSpPr>
        <p:spPr>
          <a:xfrm>
            <a:off x="4165600" y="6356349"/>
            <a:ext cx="3860800" cy="36512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Tahoma" panose="020B0604030504040204" pitchFamily="34" charset="0"/>
                <a:ea typeface="Tahoma" panose="020B0604030504040204" pitchFamily="34" charset="0"/>
                <a:cs typeface="Tahoma" panose="020B0604030504040204" pitchFamily="34" charset="0"/>
                <a:sym typeface="Calibri"/>
              </a:defRPr>
            </a:lvl1pPr>
            <a:lvl2pPr marL="609585" marR="0" lvl="1"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2pPr>
            <a:lvl3pPr marL="1219170" marR="0" lvl="2"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3pPr>
            <a:lvl4pPr marL="1828754" marR="0" lvl="3"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4pPr>
            <a:lvl5pPr marL="2438339" marR="0" lvl="4"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5pPr>
            <a:lvl6pPr marL="3047924" marR="0" lvl="5"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6pPr>
            <a:lvl7pPr marL="3657509" marR="0" lvl="6"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7pPr>
            <a:lvl8pPr marL="4267093" marR="0" lvl="7"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8pPr>
            <a:lvl9pPr marL="4876678" marR="0" lvl="8"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9pPr>
          </a:lstStyle>
          <a:p>
            <a:endParaRPr lang="en-US" dirty="0"/>
          </a:p>
        </p:txBody>
      </p:sp>
      <p:sp>
        <p:nvSpPr>
          <p:cNvPr id="33" name="Shape 33"/>
          <p:cNvSpPr txBox="1">
            <a:spLocks noGrp="1"/>
          </p:cNvSpPr>
          <p:nvPr>
            <p:ph type="sldNum" idx="12"/>
          </p:nvPr>
        </p:nvSpPr>
        <p:spPr>
          <a:xfrm>
            <a:off x="10735729" y="6427825"/>
            <a:ext cx="668287" cy="365123"/>
          </a:xfrm>
          <a:prstGeom prst="rect">
            <a:avLst/>
          </a:prstGeom>
          <a:noFill/>
          <a:ln>
            <a:noFill/>
          </a:ln>
        </p:spPr>
        <p:txBody>
          <a:bodyPr lIns="91425" tIns="45700" rIns="0" bIns="45700" anchor="t" anchorCtr="0">
            <a:noAutofit/>
          </a:bodyPr>
          <a:lstStyle/>
          <a:p>
            <a:pPr>
              <a:buClr>
                <a:srgbClr val="290C42"/>
              </a:buClr>
              <a:buSzPct val="25000"/>
            </a:pPr>
            <a:r>
              <a:rPr lang="en-US" sz="1400" dirty="0">
                <a:solidFill>
                  <a:srgbClr val="290C42"/>
                </a:solidFill>
                <a:ea typeface="Tahoma" panose="020B0604030504040204" pitchFamily="34" charset="0"/>
                <a:cs typeface="Tahoma" panose="020B0604030504040204" pitchFamily="34" charset="0"/>
                <a:sym typeface="Roboto"/>
              </a:rPr>
              <a:t>|  </a:t>
            </a:r>
            <a:fld id="{00000000-1234-1234-1234-123412341234}" type="slidenum">
              <a:rPr lang="en-US" sz="1400" smtClean="0">
                <a:solidFill>
                  <a:srgbClr val="290C42"/>
                </a:solidFill>
                <a:ea typeface="Tahoma" panose="020B0604030504040204" pitchFamily="34" charset="0"/>
                <a:cs typeface="Tahoma" panose="020B0604030504040204" pitchFamily="34" charset="0"/>
                <a:sym typeface="Roboto"/>
              </a:rPr>
              <a:pPr>
                <a:buClr>
                  <a:srgbClr val="290C42"/>
                </a:buClr>
                <a:buSzPct val="25000"/>
              </a:pPr>
              <a:t>‹#›</a:t>
            </a:fld>
            <a:endParaRPr lang="en-US" sz="1400" dirty="0">
              <a:solidFill>
                <a:srgbClr val="290C42"/>
              </a:solidFill>
              <a:ea typeface="Tahoma" panose="020B0604030504040204" pitchFamily="34" charset="0"/>
              <a:cs typeface="Tahoma" panose="020B0604030504040204" pitchFamily="34" charset="0"/>
              <a:sym typeface="Roboto"/>
            </a:endParaRPr>
          </a:p>
        </p:txBody>
      </p:sp>
      <p:pic>
        <p:nvPicPr>
          <p:cNvPr id="34" name="Shape 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815841" y="5707364"/>
            <a:ext cx="2560319" cy="26037"/>
          </a:xfrm>
          <a:prstGeom prst="rect">
            <a:avLst/>
          </a:prstGeom>
          <a:noFill/>
          <a:ln>
            <a:noFill/>
          </a:ln>
        </p:spPr>
      </p:pic>
      <p:sp>
        <p:nvSpPr>
          <p:cNvPr id="36" name="Shape 36"/>
          <p:cNvSpPr/>
          <p:nvPr/>
        </p:nvSpPr>
        <p:spPr>
          <a:xfrm>
            <a:off x="1618073" y="5820619"/>
            <a:ext cx="8955849" cy="458245"/>
          </a:xfrm>
          <a:prstGeom prst="rect">
            <a:avLst/>
          </a:prstGeom>
          <a:noFill/>
          <a:ln>
            <a:noFill/>
          </a:ln>
        </p:spPr>
        <p:txBody>
          <a:bodyPr lIns="121900" tIns="60933" rIns="121900" bIns="60933" anchor="t" anchorCtr="0">
            <a:noAutofit/>
          </a:bodyPr>
          <a:lstStyle/>
          <a:p>
            <a:pPr marL="0" marR="0" lvl="0" indent="0" algn="ctr" rtl="0">
              <a:lnSpc>
                <a:spcPct val="120000"/>
              </a:lnSpc>
              <a:spcBef>
                <a:spcPts val="0"/>
              </a:spcBef>
              <a:spcAft>
                <a:spcPts val="0"/>
              </a:spcAft>
              <a:buClr>
                <a:srgbClr val="FFFFFF"/>
              </a:buClr>
              <a:buSzPct val="25000"/>
              <a:buFont typeface="Roboto"/>
              <a:buNone/>
            </a:pPr>
            <a:r>
              <a:rPr lang="en-US" sz="1867" b="0" i="0" u="none" strike="noStrike" cap="none" dirty="0" err="1">
                <a:solidFill>
                  <a:srgbClr val="FFFFFF"/>
                </a:solidFill>
                <a:latin typeface="+mj-lt"/>
                <a:ea typeface="Tahoma" panose="020B0604030504040204" pitchFamily="34" charset="0"/>
                <a:cs typeface="Tahoma" panose="020B0604030504040204" pitchFamily="34" charset="0"/>
                <a:sym typeface="Roboto"/>
              </a:rPr>
              <a:t>info@morphisec.com</a:t>
            </a:r>
            <a:r>
              <a:rPr lang="en-US" sz="1867" b="0" i="0" u="none" strike="noStrike" cap="none" dirty="0">
                <a:solidFill>
                  <a:srgbClr val="FFFFFF"/>
                </a:solidFill>
                <a:latin typeface="+mj-lt"/>
                <a:ea typeface="Tahoma" panose="020B0604030504040204" pitchFamily="34" charset="0"/>
                <a:cs typeface="Tahoma" panose="020B0604030504040204" pitchFamily="34" charset="0"/>
                <a:sym typeface="Roboto"/>
              </a:rPr>
              <a:t>      </a:t>
            </a:r>
            <a:r>
              <a:rPr lang="en-US" sz="1867" b="0" i="0" u="none" strike="noStrike" cap="none" dirty="0" err="1">
                <a:solidFill>
                  <a:srgbClr val="FFFFFF"/>
                </a:solidFill>
                <a:latin typeface="+mj-lt"/>
                <a:ea typeface="Tahoma" panose="020B0604030504040204" pitchFamily="34" charset="0"/>
                <a:cs typeface="Tahoma" panose="020B0604030504040204" pitchFamily="34" charset="0"/>
                <a:sym typeface="Roboto"/>
              </a:rPr>
              <a:t>www.morphisec.com</a:t>
            </a:r>
            <a:endParaRPr lang="en-US" sz="1867" b="0" i="0" u="none" strike="noStrike" cap="none" dirty="0">
              <a:solidFill>
                <a:srgbClr val="FFFFFF"/>
              </a:solidFill>
              <a:latin typeface="+mj-lt"/>
              <a:ea typeface="Tahoma" panose="020B0604030504040204" pitchFamily="34" charset="0"/>
              <a:cs typeface="Tahoma" panose="020B0604030504040204" pitchFamily="34" charset="0"/>
              <a:sym typeface="Roboto"/>
            </a:endParaRPr>
          </a:p>
        </p:txBody>
      </p:sp>
      <p:sp>
        <p:nvSpPr>
          <p:cNvPr id="37" name="Shape 37"/>
          <p:cNvSpPr txBox="1">
            <a:spLocks noGrp="1"/>
          </p:cNvSpPr>
          <p:nvPr>
            <p:ph type="ctrTitle"/>
          </p:nvPr>
        </p:nvSpPr>
        <p:spPr>
          <a:xfrm>
            <a:off x="913049" y="3231122"/>
            <a:ext cx="10363200" cy="1052428"/>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1"/>
              </a:buClr>
              <a:buFont typeface="Roboto"/>
              <a:buNone/>
              <a:defRPr sz="1867" b="0" i="0" u="none" strike="noStrike" cap="none">
                <a:solidFill>
                  <a:schemeClr val="lt1"/>
                </a:solidFill>
                <a:latin typeface="Tahoma" panose="020B0604030504040204" pitchFamily="34" charset="0"/>
                <a:ea typeface="Tahoma" panose="020B0604030504040204" pitchFamily="34" charset="0"/>
                <a:cs typeface="Tahoma" panose="020B0604030504040204" pitchFamily="34" charset="0"/>
                <a:sym typeface="Roboto"/>
              </a:defRPr>
            </a:lvl1pPr>
            <a:lvl2pPr lvl="1" indent="0">
              <a:spcBef>
                <a:spcPts val="0"/>
              </a:spcBef>
              <a:buFont typeface="Arial"/>
              <a:buNone/>
              <a:defRPr sz="2400"/>
            </a:lvl2pPr>
            <a:lvl3pPr lvl="2" indent="0">
              <a:spcBef>
                <a:spcPts val="0"/>
              </a:spcBef>
              <a:buFont typeface="Arial"/>
              <a:buNone/>
              <a:defRPr sz="2400"/>
            </a:lvl3pPr>
            <a:lvl4pPr lvl="3" indent="0">
              <a:spcBef>
                <a:spcPts val="0"/>
              </a:spcBef>
              <a:buFont typeface="Arial"/>
              <a:buNone/>
              <a:defRPr sz="2400"/>
            </a:lvl4pPr>
            <a:lvl5pPr lvl="4" indent="0">
              <a:spcBef>
                <a:spcPts val="0"/>
              </a:spcBef>
              <a:buFont typeface="Arial"/>
              <a:buNone/>
              <a:defRPr sz="2400"/>
            </a:lvl5pPr>
            <a:lvl6pPr lvl="5" indent="0">
              <a:spcBef>
                <a:spcPts val="0"/>
              </a:spcBef>
              <a:buFont typeface="Arial"/>
              <a:buNone/>
              <a:defRPr sz="2400"/>
            </a:lvl6pPr>
            <a:lvl7pPr lvl="6" indent="0">
              <a:spcBef>
                <a:spcPts val="0"/>
              </a:spcBef>
              <a:buFont typeface="Arial"/>
              <a:buNone/>
              <a:defRPr sz="2400"/>
            </a:lvl7pPr>
            <a:lvl8pPr lvl="7" indent="0">
              <a:spcBef>
                <a:spcPts val="0"/>
              </a:spcBef>
              <a:buFont typeface="Arial"/>
              <a:buNone/>
              <a:defRPr sz="2400"/>
            </a:lvl8pPr>
            <a:lvl9pPr lvl="8" indent="0">
              <a:spcBef>
                <a:spcPts val="0"/>
              </a:spcBef>
              <a:buFont typeface="Arial"/>
              <a:buNone/>
              <a:defRPr sz="2400"/>
            </a:lvl9pPr>
          </a:lstStyle>
          <a:p>
            <a:r>
              <a:rPr lang="en-US" dirty="0"/>
              <a:t>Click to edit Master title style</a:t>
            </a:r>
            <a:endParaRPr dirty="0"/>
          </a:p>
        </p:txBody>
      </p:sp>
      <p:sp>
        <p:nvSpPr>
          <p:cNvPr id="38" name="Shape 38"/>
          <p:cNvSpPr txBox="1"/>
          <p:nvPr/>
        </p:nvSpPr>
        <p:spPr>
          <a:xfrm>
            <a:off x="3907427" y="1674880"/>
            <a:ext cx="4374444" cy="1046440"/>
          </a:xfrm>
          <a:prstGeom prst="rect">
            <a:avLst/>
          </a:prstGeom>
          <a:noFill/>
          <a:ln>
            <a:noFill/>
          </a:ln>
        </p:spPr>
        <p:txBody>
          <a:bodyPr lIns="121900" tIns="60933" rIns="121900" bIns="60933" anchor="t" anchorCtr="0">
            <a:noAutofit/>
          </a:bodyPr>
          <a:lstStyle/>
          <a:p>
            <a:pPr marL="0" marR="0" lvl="0" indent="0" algn="ctr" rtl="0">
              <a:lnSpc>
                <a:spcPct val="100000"/>
              </a:lnSpc>
              <a:spcBef>
                <a:spcPts val="0"/>
              </a:spcBef>
              <a:spcAft>
                <a:spcPts val="0"/>
              </a:spcAft>
              <a:buClr>
                <a:srgbClr val="FFFFFF"/>
              </a:buClr>
              <a:buSzPct val="25000"/>
              <a:buFont typeface="Roboto"/>
              <a:buNone/>
            </a:pPr>
            <a:r>
              <a:rPr lang="en-US" sz="6000" b="0" i="0" u="none" strike="noStrike" cap="none" dirty="0">
                <a:solidFill>
                  <a:srgbClr val="FFFFFF"/>
                </a:solidFill>
                <a:latin typeface="Tahoma" panose="020B0604030504040204" pitchFamily="34" charset="0"/>
                <a:ea typeface="Tahoma" panose="020B0604030504040204" pitchFamily="34" charset="0"/>
                <a:cs typeface="Tahoma" panose="020B0604030504040204" pitchFamily="34" charset="0"/>
                <a:sym typeface="Roboto"/>
              </a:rPr>
              <a:t>Thank You</a:t>
            </a:r>
          </a:p>
        </p:txBody>
      </p:sp>
      <p:pic>
        <p:nvPicPr>
          <p:cNvPr id="39" name="Shape 39"/>
          <p:cNvPicPr preferRelativeResize="0"/>
          <p:nvPr/>
        </p:nvPicPr>
        <p:blipFill rotWithShape="1">
          <a:blip r:embed="rId3">
            <a:alphaModFix/>
          </a:blip>
          <a:srcRect/>
          <a:stretch/>
        </p:blipFill>
        <p:spPr>
          <a:xfrm>
            <a:off x="6062134" y="6074931"/>
            <a:ext cx="65031" cy="113804"/>
          </a:xfrm>
          <a:prstGeom prst="rect">
            <a:avLst/>
          </a:prstGeom>
          <a:noFill/>
          <a:ln>
            <a:noFill/>
          </a:ln>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88509" y="4793352"/>
            <a:ext cx="2834640" cy="810387"/>
          </a:xfrm>
          <a:prstGeom prst="rect">
            <a:avLst/>
          </a:prstGeom>
        </p:spPr>
      </p:pic>
    </p:spTree>
    <p:extLst>
      <p:ext uri="{BB962C8B-B14F-4D97-AF65-F5344CB8AC3E}">
        <p14:creationId xmlns:p14="http://schemas.microsoft.com/office/powerpoint/2010/main" val="81885982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hank You">
    <p:bg>
      <p:bgPr>
        <a:solidFill>
          <a:schemeClr val="tx1"/>
        </a:solidFill>
        <a:effectLst/>
      </p:bgPr>
    </p:bg>
    <p:spTree>
      <p:nvGrpSpPr>
        <p:cNvPr id="1" name="Shape 29"/>
        <p:cNvGrpSpPr/>
        <p:nvPr/>
      </p:nvGrpSpPr>
      <p:grpSpPr>
        <a:xfrm>
          <a:off x="0" y="0"/>
          <a:ext cx="0" cy="0"/>
          <a:chOff x="0" y="0"/>
          <a:chExt cx="0" cy="0"/>
        </a:xfrm>
      </p:grpSpPr>
      <p:sp>
        <p:nvSpPr>
          <p:cNvPr id="37" name="Shape 37"/>
          <p:cNvSpPr txBox="1">
            <a:spLocks noGrp="1"/>
          </p:cNvSpPr>
          <p:nvPr>
            <p:ph type="ctrTitle"/>
          </p:nvPr>
        </p:nvSpPr>
        <p:spPr>
          <a:xfrm>
            <a:off x="825208" y="3231122"/>
            <a:ext cx="10363200" cy="1052428"/>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1"/>
              </a:buClr>
              <a:buFont typeface="Roboto"/>
              <a:buNone/>
              <a:defRPr sz="1867" b="0" i="0" u="none" strike="noStrike" cap="none">
                <a:solidFill>
                  <a:schemeClr val="lt1"/>
                </a:solidFill>
                <a:latin typeface="Tahoma" panose="020B0604030504040204" pitchFamily="34" charset="0"/>
                <a:ea typeface="Tahoma" panose="020B0604030504040204" pitchFamily="34" charset="0"/>
                <a:cs typeface="Tahoma" panose="020B0604030504040204" pitchFamily="34" charset="0"/>
                <a:sym typeface="Roboto"/>
              </a:defRPr>
            </a:lvl1pPr>
            <a:lvl2pPr lvl="1" indent="0">
              <a:spcBef>
                <a:spcPts val="0"/>
              </a:spcBef>
              <a:buFont typeface="Arial"/>
              <a:buNone/>
              <a:defRPr sz="2400"/>
            </a:lvl2pPr>
            <a:lvl3pPr lvl="2" indent="0">
              <a:spcBef>
                <a:spcPts val="0"/>
              </a:spcBef>
              <a:buFont typeface="Arial"/>
              <a:buNone/>
              <a:defRPr sz="2400"/>
            </a:lvl3pPr>
            <a:lvl4pPr lvl="3" indent="0">
              <a:spcBef>
                <a:spcPts val="0"/>
              </a:spcBef>
              <a:buFont typeface="Arial"/>
              <a:buNone/>
              <a:defRPr sz="2400"/>
            </a:lvl4pPr>
            <a:lvl5pPr lvl="4" indent="0">
              <a:spcBef>
                <a:spcPts val="0"/>
              </a:spcBef>
              <a:buFont typeface="Arial"/>
              <a:buNone/>
              <a:defRPr sz="2400"/>
            </a:lvl5pPr>
            <a:lvl6pPr lvl="5" indent="0">
              <a:spcBef>
                <a:spcPts val="0"/>
              </a:spcBef>
              <a:buFont typeface="Arial"/>
              <a:buNone/>
              <a:defRPr sz="2400"/>
            </a:lvl6pPr>
            <a:lvl7pPr lvl="6" indent="0">
              <a:spcBef>
                <a:spcPts val="0"/>
              </a:spcBef>
              <a:buFont typeface="Arial"/>
              <a:buNone/>
              <a:defRPr sz="2400"/>
            </a:lvl7pPr>
            <a:lvl8pPr lvl="7" indent="0">
              <a:spcBef>
                <a:spcPts val="0"/>
              </a:spcBef>
              <a:buFont typeface="Arial"/>
              <a:buNone/>
              <a:defRPr sz="2400"/>
            </a:lvl8pPr>
            <a:lvl9pPr lvl="8" indent="0">
              <a:spcBef>
                <a:spcPts val="0"/>
              </a:spcBef>
              <a:buFont typeface="Arial"/>
              <a:buNone/>
              <a:defRPr sz="2400"/>
            </a:lvl9pPr>
          </a:lstStyle>
          <a:p>
            <a:r>
              <a:rPr lang="en-US" dirty="0"/>
              <a:t>Click to edit Master title style</a:t>
            </a:r>
            <a:endParaRPr dirty="0"/>
          </a:p>
        </p:txBody>
      </p:sp>
      <p:pic>
        <p:nvPicPr>
          <p:cNvPr id="39" name="Shape 39"/>
          <p:cNvPicPr preferRelativeResize="0"/>
          <p:nvPr/>
        </p:nvPicPr>
        <p:blipFill rotWithShape="1">
          <a:blip r:embed="rId2">
            <a:alphaModFix/>
          </a:blip>
          <a:srcRect/>
          <a:stretch/>
        </p:blipFill>
        <p:spPr>
          <a:xfrm>
            <a:off x="5974293" y="6074931"/>
            <a:ext cx="65031" cy="113804"/>
          </a:xfrm>
          <a:prstGeom prst="rect">
            <a:avLst/>
          </a:prstGeom>
          <a:noFill/>
          <a:ln>
            <a:noFill/>
          </a:ln>
        </p:spPr>
      </p:pic>
      <p:grpSp>
        <p:nvGrpSpPr>
          <p:cNvPr id="2" name="Group 1"/>
          <p:cNvGrpSpPr/>
          <p:nvPr userDrawn="1"/>
        </p:nvGrpSpPr>
        <p:grpSpPr>
          <a:xfrm>
            <a:off x="1528884" y="4744789"/>
            <a:ext cx="8955849" cy="1559264"/>
            <a:chOff x="1584209" y="4744789"/>
            <a:chExt cx="8955849" cy="1559264"/>
          </a:xfrm>
        </p:grpSpPr>
        <p:pic>
          <p:nvPicPr>
            <p:cNvPr id="34" name="Shape 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81973" y="5687473"/>
              <a:ext cx="2560319" cy="26037"/>
            </a:xfrm>
            <a:prstGeom prst="rect">
              <a:avLst/>
            </a:prstGeom>
            <a:noFill/>
            <a:ln>
              <a:noFill/>
            </a:ln>
          </p:spPr>
        </p:pic>
        <p:sp>
          <p:nvSpPr>
            <p:cNvPr id="36" name="Shape 36"/>
            <p:cNvSpPr/>
            <p:nvPr/>
          </p:nvSpPr>
          <p:spPr>
            <a:xfrm>
              <a:off x="1584209" y="5845808"/>
              <a:ext cx="8955849" cy="458245"/>
            </a:xfrm>
            <a:prstGeom prst="rect">
              <a:avLst/>
            </a:prstGeom>
            <a:noFill/>
            <a:ln>
              <a:noFill/>
            </a:ln>
          </p:spPr>
          <p:txBody>
            <a:bodyPr lIns="121900" tIns="60933" rIns="121900" bIns="60933" anchor="t" anchorCtr="0">
              <a:noAutofit/>
            </a:bodyPr>
            <a:lstStyle/>
            <a:p>
              <a:pPr marL="0" marR="0" lvl="0" indent="0" algn="ctr" rtl="0">
                <a:lnSpc>
                  <a:spcPct val="120000"/>
                </a:lnSpc>
                <a:spcBef>
                  <a:spcPts val="0"/>
                </a:spcBef>
                <a:spcAft>
                  <a:spcPts val="0"/>
                </a:spcAft>
                <a:buClr>
                  <a:srgbClr val="FFFFFF"/>
                </a:buClr>
                <a:buSzPct val="25000"/>
                <a:buFont typeface="Roboto"/>
                <a:buNone/>
              </a:pPr>
              <a:r>
                <a:rPr lang="en-US" sz="1867" b="0" i="0" u="none" strike="noStrike" cap="none" dirty="0" err="1">
                  <a:solidFill>
                    <a:srgbClr val="FFFFFF"/>
                  </a:solidFill>
                  <a:latin typeface="+mj-lt"/>
                  <a:ea typeface="Tahoma" panose="020B0604030504040204" pitchFamily="34" charset="0"/>
                  <a:cs typeface="Tahoma" panose="020B0604030504040204" pitchFamily="34" charset="0"/>
                  <a:sym typeface="Roboto"/>
                </a:rPr>
                <a:t>info@morphisec.com</a:t>
              </a:r>
              <a:r>
                <a:rPr lang="en-US" sz="1867" b="0" i="0" u="none" strike="noStrike" cap="none" dirty="0">
                  <a:solidFill>
                    <a:srgbClr val="FFFFFF"/>
                  </a:solidFill>
                  <a:latin typeface="+mj-lt"/>
                  <a:ea typeface="Tahoma" panose="020B0604030504040204" pitchFamily="34" charset="0"/>
                  <a:cs typeface="Tahoma" panose="020B0604030504040204" pitchFamily="34" charset="0"/>
                  <a:sym typeface="Roboto"/>
                </a:rPr>
                <a:t>      </a:t>
              </a:r>
              <a:r>
                <a:rPr lang="en-US" sz="1867" b="0" i="0" u="none" strike="noStrike" cap="none" dirty="0" err="1">
                  <a:solidFill>
                    <a:srgbClr val="FFFFFF"/>
                  </a:solidFill>
                  <a:latin typeface="+mj-lt"/>
                  <a:ea typeface="Tahoma" panose="020B0604030504040204" pitchFamily="34" charset="0"/>
                  <a:cs typeface="Tahoma" panose="020B0604030504040204" pitchFamily="34" charset="0"/>
                  <a:sym typeface="Roboto"/>
                </a:rPr>
                <a:t>www.morphisec.com</a:t>
              </a:r>
              <a:endParaRPr lang="en-US" sz="1867" b="0" i="0" u="none" strike="noStrike" cap="none" dirty="0">
                <a:solidFill>
                  <a:srgbClr val="FFFFFF"/>
                </a:solidFill>
                <a:latin typeface="+mj-lt"/>
                <a:ea typeface="Tahoma" panose="020B0604030504040204" pitchFamily="34" charset="0"/>
                <a:cs typeface="Tahoma" panose="020B0604030504040204" pitchFamily="34" charset="0"/>
                <a:sym typeface="Roboto"/>
              </a:endParaRP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44813" y="4744789"/>
              <a:ext cx="2834640" cy="810387"/>
            </a:xfrm>
            <a:prstGeom prst="rect">
              <a:avLst/>
            </a:prstGeom>
          </p:spPr>
        </p:pic>
      </p:grpSp>
    </p:spTree>
    <p:extLst>
      <p:ext uri="{BB962C8B-B14F-4D97-AF65-F5344CB8AC3E}">
        <p14:creationId xmlns:p14="http://schemas.microsoft.com/office/powerpoint/2010/main" val="2863764571"/>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p:nvPr userDrawn="1"/>
        </p:nvSpPr>
        <p:spPr>
          <a:xfrm>
            <a:off x="-102625" y="-82099"/>
            <a:ext cx="12397253" cy="7028549"/>
          </a:xfrm>
          <a:prstGeom prst="rect">
            <a:avLst/>
          </a:prstGeom>
          <a:solidFill>
            <a:srgbClr val="290C42"/>
          </a:solidFill>
        </p:spPr>
        <p:style>
          <a:lnRef idx="1">
            <a:schemeClr val="accent1"/>
          </a:lnRef>
          <a:fillRef idx="3">
            <a:schemeClr val="accent1"/>
          </a:fillRef>
          <a:effectRef idx="2">
            <a:schemeClr val="accent1"/>
          </a:effectRef>
          <a:fontRef idx="minor">
            <a:schemeClr val="lt1"/>
          </a:fontRef>
        </p:style>
        <p:txBody>
          <a:bodyPr lIns="76224" tIns="38112" rIns="76224" bIns="38112" spcCol="0" rtlCol="0" anchor="ctr"/>
          <a:lstStyle/>
          <a:p>
            <a:pPr algn="ctr"/>
            <a:endParaRPr lang="en-US" sz="24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183" y="1364289"/>
            <a:ext cx="6351636" cy="1815851"/>
          </a:xfrm>
          <a:prstGeom prst="rect">
            <a:avLst/>
          </a:prstGeom>
        </p:spPr>
      </p:pic>
      <p:pic>
        <p:nvPicPr>
          <p:cNvPr id="9" name="Picture 8"/>
          <p:cNvPicPr>
            <a:picLocks noChangeAspect="1"/>
          </p:cNvPicPr>
          <p:nvPr userDrawn="1"/>
        </p:nvPicPr>
        <p:blipFill>
          <a:blip r:embed="rId3"/>
          <a:stretch>
            <a:fillRect/>
          </a:stretch>
        </p:blipFill>
        <p:spPr>
          <a:xfrm>
            <a:off x="4815842" y="3535752"/>
            <a:ext cx="2560319" cy="26037"/>
          </a:xfrm>
          <a:prstGeom prst="rect">
            <a:avLst/>
          </a:prstGeom>
        </p:spPr>
      </p:pic>
      <p:sp>
        <p:nvSpPr>
          <p:cNvPr id="2" name="Title 1"/>
          <p:cNvSpPr>
            <a:spLocks noGrp="1"/>
          </p:cNvSpPr>
          <p:nvPr>
            <p:ph type="ctrTitle"/>
          </p:nvPr>
        </p:nvSpPr>
        <p:spPr>
          <a:xfrm>
            <a:off x="914400" y="3917402"/>
            <a:ext cx="10363200" cy="1386116"/>
          </a:xfrm>
          <a:prstGeom prst="rect">
            <a:avLst/>
          </a:prstGeom>
        </p:spPr>
        <p:txBody>
          <a:bodyPr anchor="t">
            <a:normAutofit/>
          </a:bodyPr>
          <a:lstStyle>
            <a:lvl1pPr algn="ctr">
              <a:defRPr sz="2933">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9046339"/>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7700" y="1485900"/>
            <a:ext cx="10896600" cy="4851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963591" y="6463506"/>
            <a:ext cx="805927"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226719" y="6463506"/>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191874" y="6463506"/>
            <a:ext cx="504826"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1BE083F9-84ED-46B4-9A6C-E0EB6B8CCED4}" type="slidenum">
              <a:rPr lang="en-US" smtClean="0"/>
              <a:pPr/>
              <a:t>‹#›</a:t>
            </a:fld>
            <a:endParaRPr lang="en-US"/>
          </a:p>
        </p:txBody>
      </p:sp>
      <p:sp>
        <p:nvSpPr>
          <p:cNvPr id="7" name="Rectangle 6">
            <a:extLst>
              <a:ext uri="{FF2B5EF4-FFF2-40B4-BE49-F238E27FC236}">
                <a16:creationId xmlns:a16="http://schemas.microsoft.com/office/drawing/2014/main" id="{A0B05A11-D2C5-4A9F-9218-48369AFD50E9}"/>
              </a:ext>
            </a:extLst>
          </p:cNvPr>
          <p:cNvSpPr/>
          <p:nvPr userDrawn="1"/>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mn-ea"/>
              <a:cs typeface="Aharoni"/>
            </a:endParaRPr>
          </a:p>
        </p:txBody>
      </p:sp>
      <p:sp>
        <p:nvSpPr>
          <p:cNvPr id="8" name="Rectangle 7">
            <a:extLst>
              <a:ext uri="{FF2B5EF4-FFF2-40B4-BE49-F238E27FC236}">
                <a16:creationId xmlns:a16="http://schemas.microsoft.com/office/drawing/2014/main" id="{B8FCE829-8953-45E6-A669-AA155253A780}"/>
              </a:ext>
            </a:extLst>
          </p:cNvPr>
          <p:cNvSpPr/>
          <p:nvPr userDrawn="1"/>
        </p:nvSpPr>
        <p:spPr>
          <a:xfrm>
            <a:off x="0" y="529843"/>
            <a:ext cx="45719" cy="553998"/>
          </a:xfrm>
          <a:prstGeom prst="rect">
            <a:avLst/>
          </a:prstGeom>
          <a:solidFill>
            <a:srgbClr val="ED1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Morphisec_presentation_template.pdf">
            <a:extLst>
              <a:ext uri="{FF2B5EF4-FFF2-40B4-BE49-F238E27FC236}">
                <a16:creationId xmlns:a16="http://schemas.microsoft.com/office/drawing/2014/main" id="{FFCAD903-6454-4333-8AF7-4D7C5BE1046B}"/>
              </a:ext>
            </a:extLst>
          </p:cNvPr>
          <p:cNvPicPr>
            <a:picLocks noChangeAspect="1"/>
          </p:cNvPicPr>
          <p:nvPr userDrawn="1"/>
        </p:nvPicPr>
        <p:blipFill rotWithShape="1">
          <a:blip r:embed="rId19" cstate="hqprint">
            <a:duotone>
              <a:prstClr val="black"/>
              <a:schemeClr val="tx2">
                <a:tint val="45000"/>
                <a:satMod val="400000"/>
              </a:schemeClr>
            </a:duotone>
            <a:extLst>
              <a:ext uri="{28A0092B-C50C-407E-A947-70E740481C1C}">
                <a14:useLocalDpi xmlns:a14="http://schemas.microsoft.com/office/drawing/2010/main"/>
              </a:ext>
            </a:extLst>
          </a:blip>
          <a:srcRect l="83417" t="94941" r="7155" b="2368"/>
          <a:stretch/>
        </p:blipFill>
        <p:spPr>
          <a:xfrm>
            <a:off x="10128064" y="6572180"/>
            <a:ext cx="1073537" cy="172532"/>
          </a:xfrm>
          <a:prstGeom prst="rect">
            <a:avLst/>
          </a:prstGeom>
        </p:spPr>
      </p:pic>
      <p:sp>
        <p:nvSpPr>
          <p:cNvPr id="10" name="TextBox 9">
            <a:extLst>
              <a:ext uri="{FF2B5EF4-FFF2-40B4-BE49-F238E27FC236}">
                <a16:creationId xmlns:a16="http://schemas.microsoft.com/office/drawing/2014/main" id="{1EEE34DE-21DB-408E-B9BC-84497ECA7032}"/>
              </a:ext>
            </a:extLst>
          </p:cNvPr>
          <p:cNvSpPr txBox="1"/>
          <p:nvPr userDrawn="1"/>
        </p:nvSpPr>
        <p:spPr>
          <a:xfrm>
            <a:off x="546101" y="6519986"/>
            <a:ext cx="1620529" cy="287259"/>
          </a:xfrm>
          <a:prstGeom prst="rect">
            <a:avLst/>
          </a:prstGeom>
          <a:noFill/>
        </p:spPr>
        <p:txBody>
          <a:bodyPr wrap="non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404040"/>
                </a:solidFill>
                <a:effectLst/>
                <a:uLnTx/>
                <a:uFillTx/>
                <a:latin typeface="Tahoma" panose="020B0604030504040204" pitchFamily="34" charset="0"/>
                <a:ea typeface="+mn-ea"/>
                <a:cs typeface="Tahoma" panose="020B0604030504040204" pitchFamily="34" charset="0"/>
              </a:rPr>
              <a:t>© Morphisec Ltd., 2019 </a:t>
            </a:r>
            <a:endParaRPr kumimoji="0" lang="en-US" sz="1067" b="0" i="0" u="none" strike="noStrike" kern="1200" cap="none" spc="0" normalizeH="0" baseline="0" noProof="0" dirty="0">
              <a:ln>
                <a:noFill/>
              </a:ln>
              <a:solidFill>
                <a:srgbClr val="40404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Title Placeholder 11">
            <a:extLst>
              <a:ext uri="{FF2B5EF4-FFF2-40B4-BE49-F238E27FC236}">
                <a16:creationId xmlns:a16="http://schemas.microsoft.com/office/drawing/2014/main" id="{45E61225-B4C3-4E9A-B354-8277AFB1A654}"/>
              </a:ext>
            </a:extLst>
          </p:cNvPr>
          <p:cNvSpPr>
            <a:spLocks noGrp="1"/>
          </p:cNvSpPr>
          <p:nvPr>
            <p:ph type="title"/>
          </p:nvPr>
        </p:nvSpPr>
        <p:spPr>
          <a:xfrm>
            <a:off x="647700" y="238125"/>
            <a:ext cx="10896600" cy="1247775"/>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328566707"/>
      </p:ext>
    </p:extLst>
  </p:cSld>
  <p:clrMap bg1="lt1" tx1="dk1" bg2="lt2" tx2="dk2" accent1="accent1" accent2="accent2" accent3="accent3" accent4="accent4" accent5="accent5" accent6="accent6" hlink="hlink" folHlink="folHlink"/>
  <p:sldLayoutIdLst>
    <p:sldLayoutId id="2147483678" r:id="rId1"/>
    <p:sldLayoutId id="2147483842" r:id="rId2"/>
    <p:sldLayoutId id="2147483677" r:id="rId3"/>
    <p:sldLayoutId id="2147483783" r:id="rId4"/>
    <p:sldLayoutId id="2147483828" r:id="rId5"/>
    <p:sldLayoutId id="2147483829" r:id="rId6"/>
    <p:sldLayoutId id="2147483692" r:id="rId7"/>
    <p:sldLayoutId id="2147483696" r:id="rId8"/>
    <p:sldLayoutId id="2147483757" r:id="rId9"/>
    <p:sldLayoutId id="2147483840" r:id="rId10"/>
    <p:sldLayoutId id="2147483844" r:id="rId11"/>
    <p:sldLayoutId id="2147483845" r:id="rId12"/>
    <p:sldLayoutId id="2147483846" r:id="rId13"/>
    <p:sldLayoutId id="2147483847" r:id="rId14"/>
    <p:sldLayoutId id="2147483848" r:id="rId15"/>
    <p:sldLayoutId id="2147483849" r:id="rId16"/>
    <p:sldLayoutId id="2147483850" r:id="rId17"/>
  </p:sldLayoutIdLst>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hf hdr="0" ftr="0" dt="0"/>
  <p:txStyles>
    <p:titleStyle>
      <a:lvl1pPr algn="l" defTabSz="9144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228600" indent="-228600" algn="l" defTabSz="914400" rtl="0" eaLnBrk="1" latinLnBrk="0" hangingPunct="1">
        <a:lnSpc>
          <a:spcPct val="95000"/>
        </a:lnSpc>
        <a:spcBef>
          <a:spcPts val="1200"/>
        </a:spcBef>
        <a:buFont typeface="Wingdings" panose="05000000000000000000" pitchFamily="2" charset="2"/>
        <a:buChar char="§"/>
        <a:defRPr sz="2000" b="0" kern="1200">
          <a:solidFill>
            <a:schemeClr val="tx1"/>
          </a:solidFill>
          <a:latin typeface="+mn-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orient="horz" pos="936" userDrawn="1">
          <p15:clr>
            <a:srgbClr val="F26B43"/>
          </p15:clr>
        </p15:guide>
        <p15:guide id="3" pos="7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www.mdsec.co.uk/2018/06/exploring-powershell-amsi-and-logging-evasion/"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70545A1-AF9A-444B-9AB4-614BE6547585}"/>
              </a:ext>
            </a:extLst>
          </p:cNvPr>
          <p:cNvGrpSpPr/>
          <p:nvPr/>
        </p:nvGrpSpPr>
        <p:grpSpPr>
          <a:xfrm>
            <a:off x="4212633" y="5499660"/>
            <a:ext cx="1403536" cy="299061"/>
            <a:chOff x="1588" y="2120900"/>
            <a:chExt cx="12188825" cy="2597151"/>
          </a:xfrm>
          <a:solidFill>
            <a:schemeClr val="bg1"/>
          </a:solidFill>
        </p:grpSpPr>
        <p:sp>
          <p:nvSpPr>
            <p:cNvPr id="49" name="Freeform 34">
              <a:extLst>
                <a:ext uri="{FF2B5EF4-FFF2-40B4-BE49-F238E27FC236}">
                  <a16:creationId xmlns:a16="http://schemas.microsoft.com/office/drawing/2014/main" id="{4039AC11-CB73-5449-91AC-04B0DE59F9D9}"/>
                </a:ext>
              </a:extLst>
            </p:cNvPr>
            <p:cNvSpPr>
              <a:spLocks noEditPoints="1"/>
            </p:cNvSpPr>
            <p:nvPr/>
          </p:nvSpPr>
          <p:spPr bwMode="auto">
            <a:xfrm>
              <a:off x="7364413" y="2163763"/>
              <a:ext cx="4826000" cy="1141413"/>
            </a:xfrm>
            <a:custGeom>
              <a:avLst/>
              <a:gdLst>
                <a:gd name="T0" fmla="*/ 170 w 3077"/>
                <a:gd name="T1" fmla="*/ 0 h 727"/>
                <a:gd name="T2" fmla="*/ 184 w 3077"/>
                <a:gd name="T3" fmla="*/ 429 h 727"/>
                <a:gd name="T4" fmla="*/ 93 w 3077"/>
                <a:gd name="T5" fmla="*/ 715 h 727"/>
                <a:gd name="T6" fmla="*/ 0 w 3077"/>
                <a:gd name="T7" fmla="*/ 0 h 727"/>
                <a:gd name="T8" fmla="*/ 184 w 3077"/>
                <a:gd name="T9" fmla="*/ 339 h 727"/>
                <a:gd name="T10" fmla="*/ 172 w 3077"/>
                <a:gd name="T11" fmla="*/ 91 h 727"/>
                <a:gd name="T12" fmla="*/ 93 w 3077"/>
                <a:gd name="T13" fmla="*/ 339 h 727"/>
                <a:gd name="T14" fmla="*/ 673 w 3077"/>
                <a:gd name="T15" fmla="*/ 181 h 727"/>
                <a:gd name="T16" fmla="*/ 863 w 3077"/>
                <a:gd name="T17" fmla="*/ 613 h 727"/>
                <a:gd name="T18" fmla="*/ 785 w 3077"/>
                <a:gd name="T19" fmla="*/ 715 h 727"/>
                <a:gd name="T20" fmla="*/ 783 w 3077"/>
                <a:gd name="T21" fmla="*/ 647 h 727"/>
                <a:gd name="T22" fmla="*/ 463 w 3077"/>
                <a:gd name="T23" fmla="*/ 565 h 727"/>
                <a:gd name="T24" fmla="*/ 776 w 3077"/>
                <a:gd name="T25" fmla="*/ 395 h 727"/>
                <a:gd name="T26" fmla="*/ 521 w 3077"/>
                <a:gd name="T27" fmla="*/ 312 h 727"/>
                <a:gd name="T28" fmla="*/ 776 w 3077"/>
                <a:gd name="T29" fmla="*/ 466 h 727"/>
                <a:gd name="T30" fmla="*/ 556 w 3077"/>
                <a:gd name="T31" fmla="*/ 565 h 727"/>
                <a:gd name="T32" fmla="*/ 776 w 3077"/>
                <a:gd name="T33" fmla="*/ 512 h 727"/>
                <a:gd name="T34" fmla="*/ 1002 w 3077"/>
                <a:gd name="T35" fmla="*/ 193 h 727"/>
                <a:gd name="T36" fmla="*/ 1083 w 3077"/>
                <a:gd name="T37" fmla="*/ 274 h 727"/>
                <a:gd name="T38" fmla="*/ 1209 w 3077"/>
                <a:gd name="T39" fmla="*/ 181 h 727"/>
                <a:gd name="T40" fmla="*/ 1267 w 3077"/>
                <a:gd name="T41" fmla="*/ 274 h 727"/>
                <a:gd name="T42" fmla="*/ 1089 w 3077"/>
                <a:gd name="T43" fmla="*/ 478 h 727"/>
                <a:gd name="T44" fmla="*/ 1002 w 3077"/>
                <a:gd name="T45" fmla="*/ 715 h 727"/>
                <a:gd name="T46" fmla="*/ 1640 w 3077"/>
                <a:gd name="T47" fmla="*/ 271 h 727"/>
                <a:gd name="T48" fmla="*/ 1515 w 3077"/>
                <a:gd name="T49" fmla="*/ 556 h 727"/>
                <a:gd name="T50" fmla="*/ 1648 w 3077"/>
                <a:gd name="T51" fmla="*/ 631 h 727"/>
                <a:gd name="T52" fmla="*/ 1573 w 3077"/>
                <a:gd name="T53" fmla="*/ 727 h 727"/>
                <a:gd name="T54" fmla="*/ 1427 w 3077"/>
                <a:gd name="T55" fmla="*/ 271 h 727"/>
                <a:gd name="T56" fmla="*/ 1321 w 3077"/>
                <a:gd name="T57" fmla="*/ 193 h 727"/>
                <a:gd name="T58" fmla="*/ 1427 w 3077"/>
                <a:gd name="T59" fmla="*/ 72 h 727"/>
                <a:gd name="T60" fmla="*/ 1515 w 3077"/>
                <a:gd name="T61" fmla="*/ 193 h 727"/>
                <a:gd name="T62" fmla="*/ 1640 w 3077"/>
                <a:gd name="T63" fmla="*/ 271 h 727"/>
                <a:gd name="T64" fmla="*/ 1822 w 3077"/>
                <a:gd name="T65" fmla="*/ 193 h 727"/>
                <a:gd name="T66" fmla="*/ 1824 w 3077"/>
                <a:gd name="T67" fmla="*/ 276 h 727"/>
                <a:gd name="T68" fmla="*/ 2157 w 3077"/>
                <a:gd name="T69" fmla="*/ 405 h 727"/>
                <a:gd name="T70" fmla="*/ 2070 w 3077"/>
                <a:gd name="T71" fmla="*/ 715 h 727"/>
                <a:gd name="T72" fmla="*/ 1969 w 3077"/>
                <a:gd name="T73" fmla="*/ 258 h 727"/>
                <a:gd name="T74" fmla="*/ 1825 w 3077"/>
                <a:gd name="T75" fmla="*/ 715 h 727"/>
                <a:gd name="T76" fmla="*/ 1738 w 3077"/>
                <a:gd name="T77" fmla="*/ 193 h 727"/>
                <a:gd name="T78" fmla="*/ 2514 w 3077"/>
                <a:gd name="T79" fmla="*/ 727 h 727"/>
                <a:gd name="T80" fmla="*/ 2490 w 3077"/>
                <a:gd name="T81" fmla="*/ 181 h 727"/>
                <a:gd name="T82" fmla="*/ 2361 w 3077"/>
                <a:gd name="T83" fmla="*/ 475 h 727"/>
                <a:gd name="T84" fmla="*/ 2663 w 3077"/>
                <a:gd name="T85" fmla="*/ 597 h 727"/>
                <a:gd name="T86" fmla="*/ 2607 w 3077"/>
                <a:gd name="T87" fmla="*/ 404 h 727"/>
                <a:gd name="T88" fmla="*/ 2361 w 3077"/>
                <a:gd name="T89" fmla="*/ 404 h 727"/>
                <a:gd name="T90" fmla="*/ 2813 w 3077"/>
                <a:gd name="T91" fmla="*/ 193 h 727"/>
                <a:gd name="T92" fmla="*/ 2894 w 3077"/>
                <a:gd name="T93" fmla="*/ 274 h 727"/>
                <a:gd name="T94" fmla="*/ 3020 w 3077"/>
                <a:gd name="T95" fmla="*/ 181 h 727"/>
                <a:gd name="T96" fmla="*/ 3077 w 3077"/>
                <a:gd name="T97" fmla="*/ 274 h 727"/>
                <a:gd name="T98" fmla="*/ 2900 w 3077"/>
                <a:gd name="T99" fmla="*/ 478 h 727"/>
                <a:gd name="T100" fmla="*/ 2813 w 3077"/>
                <a:gd name="T101" fmla="*/ 715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77" h="727">
                  <a:moveTo>
                    <a:pt x="0" y="0"/>
                  </a:moveTo>
                  <a:cubicBezTo>
                    <a:pt x="170" y="0"/>
                    <a:pt x="170" y="0"/>
                    <a:pt x="170" y="0"/>
                  </a:cubicBezTo>
                  <a:cubicBezTo>
                    <a:pt x="303" y="0"/>
                    <a:pt x="413" y="52"/>
                    <a:pt x="413" y="214"/>
                  </a:cubicBezTo>
                  <a:cubicBezTo>
                    <a:pt x="413" y="373"/>
                    <a:pt x="301" y="429"/>
                    <a:pt x="184" y="429"/>
                  </a:cubicBezTo>
                  <a:cubicBezTo>
                    <a:pt x="93" y="429"/>
                    <a:pt x="93" y="429"/>
                    <a:pt x="93" y="429"/>
                  </a:cubicBezTo>
                  <a:cubicBezTo>
                    <a:pt x="93" y="715"/>
                    <a:pt x="93" y="715"/>
                    <a:pt x="93" y="715"/>
                  </a:cubicBezTo>
                  <a:cubicBezTo>
                    <a:pt x="0" y="715"/>
                    <a:pt x="0" y="715"/>
                    <a:pt x="0" y="715"/>
                  </a:cubicBezTo>
                  <a:lnTo>
                    <a:pt x="0" y="0"/>
                  </a:lnTo>
                  <a:close/>
                  <a:moveTo>
                    <a:pt x="93" y="339"/>
                  </a:moveTo>
                  <a:cubicBezTo>
                    <a:pt x="184" y="339"/>
                    <a:pt x="184" y="339"/>
                    <a:pt x="184" y="339"/>
                  </a:cubicBezTo>
                  <a:cubicBezTo>
                    <a:pt x="242" y="339"/>
                    <a:pt x="315" y="308"/>
                    <a:pt x="315" y="213"/>
                  </a:cubicBezTo>
                  <a:cubicBezTo>
                    <a:pt x="315" y="123"/>
                    <a:pt x="229" y="91"/>
                    <a:pt x="172" y="91"/>
                  </a:cubicBezTo>
                  <a:cubicBezTo>
                    <a:pt x="93" y="91"/>
                    <a:pt x="93" y="91"/>
                    <a:pt x="93" y="91"/>
                  </a:cubicBezTo>
                  <a:lnTo>
                    <a:pt x="93" y="339"/>
                  </a:lnTo>
                  <a:close/>
                  <a:moveTo>
                    <a:pt x="517" y="230"/>
                  </a:moveTo>
                  <a:cubicBezTo>
                    <a:pt x="560" y="201"/>
                    <a:pt x="612" y="181"/>
                    <a:pt x="673" y="181"/>
                  </a:cubicBezTo>
                  <a:cubicBezTo>
                    <a:pt x="809" y="181"/>
                    <a:pt x="863" y="254"/>
                    <a:pt x="863" y="397"/>
                  </a:cubicBezTo>
                  <a:cubicBezTo>
                    <a:pt x="863" y="613"/>
                    <a:pt x="863" y="613"/>
                    <a:pt x="863" y="613"/>
                  </a:cubicBezTo>
                  <a:cubicBezTo>
                    <a:pt x="863" y="672"/>
                    <a:pt x="865" y="700"/>
                    <a:pt x="867" y="715"/>
                  </a:cubicBezTo>
                  <a:cubicBezTo>
                    <a:pt x="785" y="715"/>
                    <a:pt x="785" y="715"/>
                    <a:pt x="785" y="715"/>
                  </a:cubicBezTo>
                  <a:cubicBezTo>
                    <a:pt x="785" y="647"/>
                    <a:pt x="785" y="647"/>
                    <a:pt x="785" y="647"/>
                  </a:cubicBezTo>
                  <a:cubicBezTo>
                    <a:pt x="783" y="647"/>
                    <a:pt x="783" y="647"/>
                    <a:pt x="783" y="647"/>
                  </a:cubicBezTo>
                  <a:cubicBezTo>
                    <a:pt x="763" y="679"/>
                    <a:pt x="717" y="727"/>
                    <a:pt x="637" y="727"/>
                  </a:cubicBezTo>
                  <a:cubicBezTo>
                    <a:pt x="534" y="727"/>
                    <a:pt x="463" y="678"/>
                    <a:pt x="463" y="565"/>
                  </a:cubicBezTo>
                  <a:cubicBezTo>
                    <a:pt x="463" y="434"/>
                    <a:pt x="593" y="393"/>
                    <a:pt x="683" y="393"/>
                  </a:cubicBezTo>
                  <a:cubicBezTo>
                    <a:pt x="717" y="393"/>
                    <a:pt x="742" y="393"/>
                    <a:pt x="776" y="395"/>
                  </a:cubicBezTo>
                  <a:cubicBezTo>
                    <a:pt x="776" y="305"/>
                    <a:pt x="746" y="258"/>
                    <a:pt x="659" y="258"/>
                  </a:cubicBezTo>
                  <a:cubicBezTo>
                    <a:pt x="610" y="258"/>
                    <a:pt x="557" y="279"/>
                    <a:pt x="521" y="312"/>
                  </a:cubicBezTo>
                  <a:lnTo>
                    <a:pt x="517" y="230"/>
                  </a:lnTo>
                  <a:close/>
                  <a:moveTo>
                    <a:pt x="776" y="466"/>
                  </a:moveTo>
                  <a:cubicBezTo>
                    <a:pt x="757" y="466"/>
                    <a:pt x="739" y="464"/>
                    <a:pt x="720" y="464"/>
                  </a:cubicBezTo>
                  <a:cubicBezTo>
                    <a:pt x="673" y="464"/>
                    <a:pt x="556" y="472"/>
                    <a:pt x="556" y="565"/>
                  </a:cubicBezTo>
                  <a:cubicBezTo>
                    <a:pt x="556" y="620"/>
                    <a:pt x="604" y="650"/>
                    <a:pt x="644" y="650"/>
                  </a:cubicBezTo>
                  <a:cubicBezTo>
                    <a:pt x="731" y="650"/>
                    <a:pt x="776" y="590"/>
                    <a:pt x="776" y="512"/>
                  </a:cubicBezTo>
                  <a:lnTo>
                    <a:pt x="776" y="466"/>
                  </a:lnTo>
                  <a:close/>
                  <a:moveTo>
                    <a:pt x="1002" y="193"/>
                  </a:moveTo>
                  <a:cubicBezTo>
                    <a:pt x="1083" y="193"/>
                    <a:pt x="1083" y="193"/>
                    <a:pt x="1083" y="193"/>
                  </a:cubicBezTo>
                  <a:cubicBezTo>
                    <a:pt x="1083" y="274"/>
                    <a:pt x="1083" y="274"/>
                    <a:pt x="1083" y="274"/>
                  </a:cubicBezTo>
                  <a:cubicBezTo>
                    <a:pt x="1085" y="274"/>
                    <a:pt x="1085" y="274"/>
                    <a:pt x="1085" y="274"/>
                  </a:cubicBezTo>
                  <a:cubicBezTo>
                    <a:pt x="1109" y="219"/>
                    <a:pt x="1159" y="181"/>
                    <a:pt x="1209" y="181"/>
                  </a:cubicBezTo>
                  <a:cubicBezTo>
                    <a:pt x="1235" y="181"/>
                    <a:pt x="1248" y="184"/>
                    <a:pt x="1267" y="188"/>
                  </a:cubicBezTo>
                  <a:cubicBezTo>
                    <a:pt x="1267" y="274"/>
                    <a:pt x="1267" y="274"/>
                    <a:pt x="1267" y="274"/>
                  </a:cubicBezTo>
                  <a:cubicBezTo>
                    <a:pt x="1251" y="267"/>
                    <a:pt x="1233" y="265"/>
                    <a:pt x="1218" y="265"/>
                  </a:cubicBezTo>
                  <a:cubicBezTo>
                    <a:pt x="1140" y="265"/>
                    <a:pt x="1089" y="346"/>
                    <a:pt x="1089" y="478"/>
                  </a:cubicBezTo>
                  <a:cubicBezTo>
                    <a:pt x="1089" y="715"/>
                    <a:pt x="1089" y="715"/>
                    <a:pt x="1089" y="715"/>
                  </a:cubicBezTo>
                  <a:cubicBezTo>
                    <a:pt x="1002" y="715"/>
                    <a:pt x="1002" y="715"/>
                    <a:pt x="1002" y="715"/>
                  </a:cubicBezTo>
                  <a:lnTo>
                    <a:pt x="1002" y="193"/>
                  </a:lnTo>
                  <a:close/>
                  <a:moveTo>
                    <a:pt x="1640" y="271"/>
                  </a:moveTo>
                  <a:cubicBezTo>
                    <a:pt x="1515" y="271"/>
                    <a:pt x="1515" y="271"/>
                    <a:pt x="1515" y="271"/>
                  </a:cubicBezTo>
                  <a:cubicBezTo>
                    <a:pt x="1515" y="556"/>
                    <a:pt x="1515" y="556"/>
                    <a:pt x="1515" y="556"/>
                  </a:cubicBezTo>
                  <a:cubicBezTo>
                    <a:pt x="1515" y="617"/>
                    <a:pt x="1548" y="650"/>
                    <a:pt x="1588" y="650"/>
                  </a:cubicBezTo>
                  <a:cubicBezTo>
                    <a:pt x="1615" y="650"/>
                    <a:pt x="1635" y="640"/>
                    <a:pt x="1648" y="631"/>
                  </a:cubicBezTo>
                  <a:cubicBezTo>
                    <a:pt x="1648" y="713"/>
                    <a:pt x="1648" y="713"/>
                    <a:pt x="1648" y="713"/>
                  </a:cubicBezTo>
                  <a:cubicBezTo>
                    <a:pt x="1628" y="719"/>
                    <a:pt x="1601" y="727"/>
                    <a:pt x="1573" y="727"/>
                  </a:cubicBezTo>
                  <a:cubicBezTo>
                    <a:pt x="1483" y="727"/>
                    <a:pt x="1427" y="680"/>
                    <a:pt x="1427" y="576"/>
                  </a:cubicBezTo>
                  <a:cubicBezTo>
                    <a:pt x="1427" y="271"/>
                    <a:pt x="1427" y="271"/>
                    <a:pt x="1427" y="271"/>
                  </a:cubicBezTo>
                  <a:cubicBezTo>
                    <a:pt x="1321" y="271"/>
                    <a:pt x="1321" y="271"/>
                    <a:pt x="1321" y="271"/>
                  </a:cubicBezTo>
                  <a:cubicBezTo>
                    <a:pt x="1321" y="193"/>
                    <a:pt x="1321" y="193"/>
                    <a:pt x="1321" y="193"/>
                  </a:cubicBezTo>
                  <a:cubicBezTo>
                    <a:pt x="1427" y="193"/>
                    <a:pt x="1427" y="193"/>
                    <a:pt x="1427" y="193"/>
                  </a:cubicBezTo>
                  <a:cubicBezTo>
                    <a:pt x="1427" y="72"/>
                    <a:pt x="1427" y="72"/>
                    <a:pt x="1427" y="72"/>
                  </a:cubicBezTo>
                  <a:cubicBezTo>
                    <a:pt x="1515" y="41"/>
                    <a:pt x="1515" y="41"/>
                    <a:pt x="1515" y="41"/>
                  </a:cubicBezTo>
                  <a:cubicBezTo>
                    <a:pt x="1515" y="193"/>
                    <a:pt x="1515" y="193"/>
                    <a:pt x="1515" y="193"/>
                  </a:cubicBezTo>
                  <a:cubicBezTo>
                    <a:pt x="1640" y="193"/>
                    <a:pt x="1640" y="193"/>
                    <a:pt x="1640" y="193"/>
                  </a:cubicBezTo>
                  <a:lnTo>
                    <a:pt x="1640" y="271"/>
                  </a:lnTo>
                  <a:close/>
                  <a:moveTo>
                    <a:pt x="1738" y="193"/>
                  </a:moveTo>
                  <a:cubicBezTo>
                    <a:pt x="1822" y="193"/>
                    <a:pt x="1822" y="193"/>
                    <a:pt x="1822" y="193"/>
                  </a:cubicBezTo>
                  <a:cubicBezTo>
                    <a:pt x="1822" y="276"/>
                    <a:pt x="1822" y="276"/>
                    <a:pt x="1822" y="276"/>
                  </a:cubicBezTo>
                  <a:cubicBezTo>
                    <a:pt x="1824" y="276"/>
                    <a:pt x="1824" y="276"/>
                    <a:pt x="1824" y="276"/>
                  </a:cubicBezTo>
                  <a:cubicBezTo>
                    <a:pt x="1850" y="216"/>
                    <a:pt x="1913" y="181"/>
                    <a:pt x="1979" y="181"/>
                  </a:cubicBezTo>
                  <a:cubicBezTo>
                    <a:pt x="2102" y="181"/>
                    <a:pt x="2157" y="265"/>
                    <a:pt x="2157" y="405"/>
                  </a:cubicBezTo>
                  <a:cubicBezTo>
                    <a:pt x="2157" y="715"/>
                    <a:pt x="2157" y="715"/>
                    <a:pt x="2157" y="715"/>
                  </a:cubicBezTo>
                  <a:cubicBezTo>
                    <a:pt x="2070" y="715"/>
                    <a:pt x="2070" y="715"/>
                    <a:pt x="2070" y="715"/>
                  </a:cubicBezTo>
                  <a:cubicBezTo>
                    <a:pt x="2070" y="445"/>
                    <a:pt x="2070" y="445"/>
                    <a:pt x="2070" y="445"/>
                  </a:cubicBezTo>
                  <a:cubicBezTo>
                    <a:pt x="2070" y="323"/>
                    <a:pt x="2045" y="264"/>
                    <a:pt x="1969" y="258"/>
                  </a:cubicBezTo>
                  <a:cubicBezTo>
                    <a:pt x="1870" y="258"/>
                    <a:pt x="1825" y="346"/>
                    <a:pt x="1825" y="473"/>
                  </a:cubicBezTo>
                  <a:cubicBezTo>
                    <a:pt x="1825" y="715"/>
                    <a:pt x="1825" y="715"/>
                    <a:pt x="1825" y="715"/>
                  </a:cubicBezTo>
                  <a:cubicBezTo>
                    <a:pt x="1738" y="715"/>
                    <a:pt x="1738" y="715"/>
                    <a:pt x="1738" y="715"/>
                  </a:cubicBezTo>
                  <a:lnTo>
                    <a:pt x="1738" y="193"/>
                  </a:lnTo>
                  <a:close/>
                  <a:moveTo>
                    <a:pt x="2663" y="694"/>
                  </a:moveTo>
                  <a:cubicBezTo>
                    <a:pt x="2630" y="707"/>
                    <a:pt x="2592" y="727"/>
                    <a:pt x="2514" y="727"/>
                  </a:cubicBezTo>
                  <a:cubicBezTo>
                    <a:pt x="2346" y="727"/>
                    <a:pt x="2268" y="615"/>
                    <a:pt x="2268" y="445"/>
                  </a:cubicBezTo>
                  <a:cubicBezTo>
                    <a:pt x="2268" y="290"/>
                    <a:pt x="2357" y="181"/>
                    <a:pt x="2490" y="181"/>
                  </a:cubicBezTo>
                  <a:cubicBezTo>
                    <a:pt x="2648" y="181"/>
                    <a:pt x="2700" y="308"/>
                    <a:pt x="2700" y="475"/>
                  </a:cubicBezTo>
                  <a:cubicBezTo>
                    <a:pt x="2361" y="475"/>
                    <a:pt x="2361" y="475"/>
                    <a:pt x="2361" y="475"/>
                  </a:cubicBezTo>
                  <a:cubicBezTo>
                    <a:pt x="2361" y="579"/>
                    <a:pt x="2435" y="650"/>
                    <a:pt x="2517" y="650"/>
                  </a:cubicBezTo>
                  <a:cubicBezTo>
                    <a:pt x="2575" y="650"/>
                    <a:pt x="2642" y="617"/>
                    <a:pt x="2663" y="597"/>
                  </a:cubicBezTo>
                  <a:lnTo>
                    <a:pt x="2663" y="694"/>
                  </a:lnTo>
                  <a:close/>
                  <a:moveTo>
                    <a:pt x="2607" y="404"/>
                  </a:moveTo>
                  <a:cubicBezTo>
                    <a:pt x="2607" y="324"/>
                    <a:pt x="2564" y="258"/>
                    <a:pt x="2489" y="258"/>
                  </a:cubicBezTo>
                  <a:cubicBezTo>
                    <a:pt x="2403" y="258"/>
                    <a:pt x="2368" y="336"/>
                    <a:pt x="2361" y="404"/>
                  </a:cubicBezTo>
                  <a:lnTo>
                    <a:pt x="2607" y="404"/>
                  </a:lnTo>
                  <a:close/>
                  <a:moveTo>
                    <a:pt x="2813" y="193"/>
                  </a:moveTo>
                  <a:cubicBezTo>
                    <a:pt x="2894" y="193"/>
                    <a:pt x="2894" y="193"/>
                    <a:pt x="2894" y="193"/>
                  </a:cubicBezTo>
                  <a:cubicBezTo>
                    <a:pt x="2894" y="274"/>
                    <a:pt x="2894" y="274"/>
                    <a:pt x="2894" y="274"/>
                  </a:cubicBezTo>
                  <a:cubicBezTo>
                    <a:pt x="2896" y="274"/>
                    <a:pt x="2896" y="274"/>
                    <a:pt x="2896" y="274"/>
                  </a:cubicBezTo>
                  <a:cubicBezTo>
                    <a:pt x="2919" y="219"/>
                    <a:pt x="2970" y="181"/>
                    <a:pt x="3020" y="181"/>
                  </a:cubicBezTo>
                  <a:cubicBezTo>
                    <a:pt x="3046" y="181"/>
                    <a:pt x="3059" y="184"/>
                    <a:pt x="3077" y="188"/>
                  </a:cubicBezTo>
                  <a:cubicBezTo>
                    <a:pt x="3077" y="274"/>
                    <a:pt x="3077" y="274"/>
                    <a:pt x="3077" y="274"/>
                  </a:cubicBezTo>
                  <a:cubicBezTo>
                    <a:pt x="3062" y="267"/>
                    <a:pt x="3044" y="265"/>
                    <a:pt x="3029" y="265"/>
                  </a:cubicBezTo>
                  <a:cubicBezTo>
                    <a:pt x="2951" y="265"/>
                    <a:pt x="2900" y="346"/>
                    <a:pt x="2900" y="478"/>
                  </a:cubicBezTo>
                  <a:cubicBezTo>
                    <a:pt x="2900" y="715"/>
                    <a:pt x="2900" y="715"/>
                    <a:pt x="2900" y="715"/>
                  </a:cubicBezTo>
                  <a:cubicBezTo>
                    <a:pt x="2813" y="715"/>
                    <a:pt x="2813" y="715"/>
                    <a:pt x="2813" y="715"/>
                  </a:cubicBezTo>
                  <a:lnTo>
                    <a:pt x="2813" y="19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50" name="Freeform 35">
              <a:extLst>
                <a:ext uri="{FF2B5EF4-FFF2-40B4-BE49-F238E27FC236}">
                  <a16:creationId xmlns:a16="http://schemas.microsoft.com/office/drawing/2014/main" id="{06A7665B-54FC-3042-A2E6-9C82D2034011}"/>
                </a:ext>
              </a:extLst>
            </p:cNvPr>
            <p:cNvSpPr>
              <a:spLocks noEditPoints="1"/>
            </p:cNvSpPr>
            <p:nvPr/>
          </p:nvSpPr>
          <p:spPr bwMode="auto">
            <a:xfrm>
              <a:off x="1588" y="2120900"/>
              <a:ext cx="7226300" cy="1200150"/>
            </a:xfrm>
            <a:custGeom>
              <a:avLst/>
              <a:gdLst>
                <a:gd name="T0" fmla="*/ 775 w 4607"/>
                <a:gd name="T1" fmla="*/ 730 h 764"/>
                <a:gd name="T2" fmla="*/ 654 w 4607"/>
                <a:gd name="T3" fmla="*/ 344 h 764"/>
                <a:gd name="T4" fmla="*/ 313 w 4607"/>
                <a:gd name="T5" fmla="*/ 730 h 764"/>
                <a:gd name="T6" fmla="*/ 209 w 4607"/>
                <a:gd name="T7" fmla="*/ 730 h 764"/>
                <a:gd name="T8" fmla="*/ 160 w 4607"/>
                <a:gd name="T9" fmla="*/ 11 h 764"/>
                <a:gd name="T10" fmla="*/ 458 w 4607"/>
                <a:gd name="T11" fmla="*/ 413 h 764"/>
                <a:gd name="T12" fmla="*/ 936 w 4607"/>
                <a:gd name="T13" fmla="*/ 11 h 764"/>
                <a:gd name="T14" fmla="*/ 986 w 4607"/>
                <a:gd name="T15" fmla="*/ 11 h 764"/>
                <a:gd name="T16" fmla="*/ 1153 w 4607"/>
                <a:gd name="T17" fmla="*/ 129 h 764"/>
                <a:gd name="T18" fmla="*/ 944 w 4607"/>
                <a:gd name="T19" fmla="*/ 198 h 764"/>
                <a:gd name="T20" fmla="*/ 1019 w 4607"/>
                <a:gd name="T21" fmla="*/ 731 h 764"/>
                <a:gd name="T22" fmla="*/ 944 w 4607"/>
                <a:gd name="T23" fmla="*/ 198 h 764"/>
                <a:gd name="T24" fmla="*/ 1357 w 4607"/>
                <a:gd name="T25" fmla="*/ 610 h 764"/>
                <a:gd name="T26" fmla="*/ 1483 w 4607"/>
                <a:gd name="T27" fmla="*/ 396 h 764"/>
                <a:gd name="T28" fmla="*/ 1465 w 4607"/>
                <a:gd name="T29" fmla="*/ 184 h 764"/>
                <a:gd name="T30" fmla="*/ 1652 w 4607"/>
                <a:gd name="T31" fmla="*/ 534 h 764"/>
                <a:gd name="T32" fmla="*/ 3372 w 4607"/>
                <a:gd name="T33" fmla="*/ 748 h 764"/>
                <a:gd name="T34" fmla="*/ 3372 w 4607"/>
                <a:gd name="T35" fmla="*/ 748 h 764"/>
                <a:gd name="T36" fmla="*/ 3383 w 4607"/>
                <a:gd name="T37" fmla="*/ 612 h 764"/>
                <a:gd name="T38" fmla="*/ 4344 w 4607"/>
                <a:gd name="T39" fmla="*/ 69 h 764"/>
                <a:gd name="T40" fmla="*/ 4139 w 4607"/>
                <a:gd name="T41" fmla="*/ 198 h 764"/>
                <a:gd name="T42" fmla="*/ 4029 w 4607"/>
                <a:gd name="T43" fmla="*/ 180 h 764"/>
                <a:gd name="T44" fmla="*/ 4123 w 4607"/>
                <a:gd name="T45" fmla="*/ 18 h 764"/>
                <a:gd name="T46" fmla="*/ 3839 w 4607"/>
                <a:gd name="T47" fmla="*/ 198 h 764"/>
                <a:gd name="T48" fmla="*/ 3716 w 4607"/>
                <a:gd name="T49" fmla="*/ 320 h 764"/>
                <a:gd name="T50" fmla="*/ 3725 w 4607"/>
                <a:gd name="T51" fmla="*/ 730 h 764"/>
                <a:gd name="T52" fmla="*/ 4005 w 4607"/>
                <a:gd name="T53" fmla="*/ 320 h 764"/>
                <a:gd name="T54" fmla="*/ 4052 w 4607"/>
                <a:gd name="T55" fmla="*/ 590 h 764"/>
                <a:gd name="T56" fmla="*/ 4292 w 4607"/>
                <a:gd name="T57" fmla="*/ 727 h 764"/>
                <a:gd name="T58" fmla="*/ 4238 w 4607"/>
                <a:gd name="T59" fmla="*/ 593 h 764"/>
                <a:gd name="T60" fmla="*/ 4290 w 4607"/>
                <a:gd name="T61" fmla="*/ 320 h 764"/>
                <a:gd name="T62" fmla="*/ 4408 w 4607"/>
                <a:gd name="T63" fmla="*/ 198 h 764"/>
                <a:gd name="T64" fmla="*/ 4344 w 4607"/>
                <a:gd name="T65" fmla="*/ 69 h 764"/>
                <a:gd name="T66" fmla="*/ 2945 w 4607"/>
                <a:gd name="T67" fmla="*/ 353 h 764"/>
                <a:gd name="T68" fmla="*/ 2875 w 4607"/>
                <a:gd name="T69" fmla="*/ 371 h 764"/>
                <a:gd name="T70" fmla="*/ 2811 w 4607"/>
                <a:gd name="T71" fmla="*/ 750 h 764"/>
                <a:gd name="T72" fmla="*/ 2225 w 4607"/>
                <a:gd name="T73" fmla="*/ 747 h 764"/>
                <a:gd name="T74" fmla="*/ 1860 w 4607"/>
                <a:gd name="T75" fmla="*/ 541 h 764"/>
                <a:gd name="T76" fmla="*/ 1634 w 4607"/>
                <a:gd name="T77" fmla="*/ 731 h 764"/>
                <a:gd name="T78" fmla="*/ 1927 w 4607"/>
                <a:gd name="T79" fmla="*/ 198 h 764"/>
                <a:gd name="T80" fmla="*/ 2001 w 4607"/>
                <a:gd name="T81" fmla="*/ 203 h 764"/>
                <a:gd name="T82" fmla="*/ 2061 w 4607"/>
                <a:gd name="T83" fmla="*/ 307 h 764"/>
                <a:gd name="T84" fmla="*/ 2582 w 4607"/>
                <a:gd name="T85" fmla="*/ 460 h 764"/>
                <a:gd name="T86" fmla="*/ 2392 w 4607"/>
                <a:gd name="T87" fmla="*/ 548 h 764"/>
                <a:gd name="T88" fmla="*/ 2836 w 4607"/>
                <a:gd name="T89" fmla="*/ 628 h 764"/>
                <a:gd name="T90" fmla="*/ 2624 w 4607"/>
                <a:gd name="T91" fmla="*/ 334 h 764"/>
                <a:gd name="T92" fmla="*/ 3130 w 4607"/>
                <a:gd name="T93" fmla="*/ 353 h 764"/>
                <a:gd name="T94" fmla="*/ 2238 w 4607"/>
                <a:gd name="T95" fmla="*/ 612 h 764"/>
                <a:gd name="T96" fmla="*/ 4527 w 4607"/>
                <a:gd name="T97" fmla="*/ 274 h 764"/>
                <a:gd name="T98" fmla="*/ 4524 w 4607"/>
                <a:gd name="T99" fmla="*/ 301 h 764"/>
                <a:gd name="T100" fmla="*/ 4503 w 4607"/>
                <a:gd name="T101" fmla="*/ 274 h 764"/>
                <a:gd name="T102" fmla="*/ 4485 w 4607"/>
                <a:gd name="T103" fmla="*/ 303 h 764"/>
                <a:gd name="T104" fmla="*/ 4530 w 4607"/>
                <a:gd name="T105" fmla="*/ 230 h 764"/>
                <a:gd name="T106" fmla="*/ 4527 w 4607"/>
                <a:gd name="T107" fmla="*/ 274 h 764"/>
                <a:gd name="T108" fmla="*/ 4523 w 4607"/>
                <a:gd name="T109" fmla="*/ 240 h 764"/>
                <a:gd name="T110" fmla="*/ 4506 w 4607"/>
                <a:gd name="T111" fmla="*/ 264 h 764"/>
                <a:gd name="T112" fmla="*/ 4535 w 4607"/>
                <a:gd name="T113" fmla="*/ 252 h 764"/>
                <a:gd name="T114" fmla="*/ 4514 w 4607"/>
                <a:gd name="T115" fmla="*/ 197 h 764"/>
                <a:gd name="T116" fmla="*/ 4514 w 4607"/>
                <a:gd name="T117" fmla="*/ 209 h 764"/>
                <a:gd name="T118" fmla="*/ 4514 w 4607"/>
                <a:gd name="T119" fmla="*/ 209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7" h="764">
                  <a:moveTo>
                    <a:pt x="936" y="11"/>
                  </a:moveTo>
                  <a:cubicBezTo>
                    <a:pt x="775" y="730"/>
                    <a:pt x="775" y="730"/>
                    <a:pt x="775" y="730"/>
                  </a:cubicBezTo>
                  <a:cubicBezTo>
                    <a:pt x="568" y="730"/>
                    <a:pt x="568" y="730"/>
                    <a:pt x="568" y="730"/>
                  </a:cubicBezTo>
                  <a:cubicBezTo>
                    <a:pt x="654" y="344"/>
                    <a:pt x="654" y="344"/>
                    <a:pt x="654" y="344"/>
                  </a:cubicBezTo>
                  <a:cubicBezTo>
                    <a:pt x="462" y="730"/>
                    <a:pt x="462" y="730"/>
                    <a:pt x="462" y="730"/>
                  </a:cubicBezTo>
                  <a:cubicBezTo>
                    <a:pt x="313" y="730"/>
                    <a:pt x="313" y="730"/>
                    <a:pt x="313" y="730"/>
                  </a:cubicBezTo>
                  <a:cubicBezTo>
                    <a:pt x="305" y="344"/>
                    <a:pt x="305" y="344"/>
                    <a:pt x="305" y="344"/>
                  </a:cubicBezTo>
                  <a:cubicBezTo>
                    <a:pt x="209" y="730"/>
                    <a:pt x="209" y="730"/>
                    <a:pt x="209" y="730"/>
                  </a:cubicBezTo>
                  <a:cubicBezTo>
                    <a:pt x="0" y="730"/>
                    <a:pt x="0" y="730"/>
                    <a:pt x="0" y="730"/>
                  </a:cubicBezTo>
                  <a:cubicBezTo>
                    <a:pt x="160" y="11"/>
                    <a:pt x="160" y="11"/>
                    <a:pt x="160" y="11"/>
                  </a:cubicBezTo>
                  <a:cubicBezTo>
                    <a:pt x="445" y="11"/>
                    <a:pt x="445" y="11"/>
                    <a:pt x="445" y="11"/>
                  </a:cubicBezTo>
                  <a:cubicBezTo>
                    <a:pt x="458" y="413"/>
                    <a:pt x="458" y="413"/>
                    <a:pt x="458" y="413"/>
                  </a:cubicBezTo>
                  <a:cubicBezTo>
                    <a:pt x="650" y="11"/>
                    <a:pt x="650" y="11"/>
                    <a:pt x="650" y="11"/>
                  </a:cubicBezTo>
                  <a:lnTo>
                    <a:pt x="936" y="11"/>
                  </a:lnTo>
                  <a:close/>
                  <a:moveTo>
                    <a:pt x="1179" y="11"/>
                  </a:moveTo>
                  <a:cubicBezTo>
                    <a:pt x="986" y="11"/>
                    <a:pt x="986" y="11"/>
                    <a:pt x="986" y="11"/>
                  </a:cubicBezTo>
                  <a:cubicBezTo>
                    <a:pt x="960" y="129"/>
                    <a:pt x="960" y="129"/>
                    <a:pt x="960" y="129"/>
                  </a:cubicBezTo>
                  <a:cubicBezTo>
                    <a:pt x="1153" y="129"/>
                    <a:pt x="1153" y="129"/>
                    <a:pt x="1153" y="129"/>
                  </a:cubicBezTo>
                  <a:lnTo>
                    <a:pt x="1179" y="11"/>
                  </a:lnTo>
                  <a:close/>
                  <a:moveTo>
                    <a:pt x="944" y="198"/>
                  </a:moveTo>
                  <a:cubicBezTo>
                    <a:pt x="825" y="730"/>
                    <a:pt x="825" y="730"/>
                    <a:pt x="825" y="730"/>
                  </a:cubicBezTo>
                  <a:cubicBezTo>
                    <a:pt x="1019" y="731"/>
                    <a:pt x="1019" y="731"/>
                    <a:pt x="1019" y="731"/>
                  </a:cubicBezTo>
                  <a:cubicBezTo>
                    <a:pt x="1138" y="198"/>
                    <a:pt x="1138" y="198"/>
                    <a:pt x="1138" y="198"/>
                  </a:cubicBezTo>
                  <a:lnTo>
                    <a:pt x="944" y="198"/>
                  </a:lnTo>
                  <a:close/>
                  <a:moveTo>
                    <a:pt x="1451" y="534"/>
                  </a:moveTo>
                  <a:cubicBezTo>
                    <a:pt x="1446" y="542"/>
                    <a:pt x="1417" y="612"/>
                    <a:pt x="1357" y="610"/>
                  </a:cubicBezTo>
                  <a:cubicBezTo>
                    <a:pt x="1226" y="608"/>
                    <a:pt x="1311" y="314"/>
                    <a:pt x="1429" y="310"/>
                  </a:cubicBezTo>
                  <a:cubicBezTo>
                    <a:pt x="1493" y="309"/>
                    <a:pt x="1486" y="388"/>
                    <a:pt x="1483" y="396"/>
                  </a:cubicBezTo>
                  <a:cubicBezTo>
                    <a:pt x="1683" y="396"/>
                    <a:pt x="1683" y="396"/>
                    <a:pt x="1683" y="396"/>
                  </a:cubicBezTo>
                  <a:cubicBezTo>
                    <a:pt x="1685" y="388"/>
                    <a:pt x="1697" y="195"/>
                    <a:pt x="1465" y="184"/>
                  </a:cubicBezTo>
                  <a:cubicBezTo>
                    <a:pt x="1058" y="163"/>
                    <a:pt x="964" y="738"/>
                    <a:pt x="1324" y="746"/>
                  </a:cubicBezTo>
                  <a:cubicBezTo>
                    <a:pt x="1591" y="751"/>
                    <a:pt x="1652" y="538"/>
                    <a:pt x="1652" y="534"/>
                  </a:cubicBezTo>
                  <a:lnTo>
                    <a:pt x="1451" y="534"/>
                  </a:lnTo>
                  <a:close/>
                  <a:moveTo>
                    <a:pt x="3372" y="748"/>
                  </a:moveTo>
                  <a:cubicBezTo>
                    <a:pt x="2982" y="732"/>
                    <a:pt x="3099" y="157"/>
                    <a:pt x="3499" y="177"/>
                  </a:cubicBezTo>
                  <a:cubicBezTo>
                    <a:pt x="3875" y="195"/>
                    <a:pt x="3768" y="764"/>
                    <a:pt x="3372" y="748"/>
                  </a:cubicBezTo>
                  <a:close/>
                  <a:moveTo>
                    <a:pt x="3486" y="302"/>
                  </a:moveTo>
                  <a:cubicBezTo>
                    <a:pt x="3356" y="276"/>
                    <a:pt x="3260" y="587"/>
                    <a:pt x="3383" y="612"/>
                  </a:cubicBezTo>
                  <a:cubicBezTo>
                    <a:pt x="3520" y="641"/>
                    <a:pt x="3612" y="327"/>
                    <a:pt x="3486" y="302"/>
                  </a:cubicBezTo>
                  <a:close/>
                  <a:moveTo>
                    <a:pt x="4344" y="69"/>
                  </a:moveTo>
                  <a:cubicBezTo>
                    <a:pt x="4167" y="69"/>
                    <a:pt x="4167" y="69"/>
                    <a:pt x="4167" y="69"/>
                  </a:cubicBezTo>
                  <a:cubicBezTo>
                    <a:pt x="4139" y="198"/>
                    <a:pt x="4139" y="198"/>
                    <a:pt x="4139" y="198"/>
                  </a:cubicBezTo>
                  <a:cubicBezTo>
                    <a:pt x="4026" y="198"/>
                    <a:pt x="4026" y="198"/>
                    <a:pt x="4026" y="198"/>
                  </a:cubicBezTo>
                  <a:cubicBezTo>
                    <a:pt x="4029" y="180"/>
                    <a:pt x="4029" y="180"/>
                    <a:pt x="4029" y="180"/>
                  </a:cubicBezTo>
                  <a:cubicBezTo>
                    <a:pt x="4038" y="139"/>
                    <a:pt x="4048" y="119"/>
                    <a:pt x="4102" y="119"/>
                  </a:cubicBezTo>
                  <a:cubicBezTo>
                    <a:pt x="4123" y="18"/>
                    <a:pt x="4123" y="18"/>
                    <a:pt x="4123" y="18"/>
                  </a:cubicBezTo>
                  <a:cubicBezTo>
                    <a:pt x="4123" y="18"/>
                    <a:pt x="3972" y="0"/>
                    <a:pt x="3913" y="47"/>
                  </a:cubicBezTo>
                  <a:cubicBezTo>
                    <a:pt x="3871" y="83"/>
                    <a:pt x="3856" y="129"/>
                    <a:pt x="3839" y="198"/>
                  </a:cubicBezTo>
                  <a:cubicBezTo>
                    <a:pt x="3744" y="198"/>
                    <a:pt x="3744" y="198"/>
                    <a:pt x="3744" y="198"/>
                  </a:cubicBezTo>
                  <a:cubicBezTo>
                    <a:pt x="3716" y="320"/>
                    <a:pt x="3716" y="320"/>
                    <a:pt x="3716" y="320"/>
                  </a:cubicBezTo>
                  <a:cubicBezTo>
                    <a:pt x="3814" y="320"/>
                    <a:pt x="3814" y="320"/>
                    <a:pt x="3814" y="320"/>
                  </a:cubicBezTo>
                  <a:cubicBezTo>
                    <a:pt x="3725" y="730"/>
                    <a:pt x="3725" y="730"/>
                    <a:pt x="3725" y="730"/>
                  </a:cubicBezTo>
                  <a:cubicBezTo>
                    <a:pt x="3916" y="730"/>
                    <a:pt x="3916" y="730"/>
                    <a:pt x="3916" y="730"/>
                  </a:cubicBezTo>
                  <a:cubicBezTo>
                    <a:pt x="4005" y="320"/>
                    <a:pt x="4005" y="320"/>
                    <a:pt x="4005" y="320"/>
                  </a:cubicBezTo>
                  <a:cubicBezTo>
                    <a:pt x="4112" y="321"/>
                    <a:pt x="4112" y="321"/>
                    <a:pt x="4112" y="321"/>
                  </a:cubicBezTo>
                  <a:cubicBezTo>
                    <a:pt x="4052" y="590"/>
                    <a:pt x="4052" y="590"/>
                    <a:pt x="4052" y="590"/>
                  </a:cubicBezTo>
                  <a:cubicBezTo>
                    <a:pt x="4036" y="660"/>
                    <a:pt x="4062" y="693"/>
                    <a:pt x="4085" y="709"/>
                  </a:cubicBezTo>
                  <a:cubicBezTo>
                    <a:pt x="4137" y="745"/>
                    <a:pt x="4292" y="727"/>
                    <a:pt x="4292" y="727"/>
                  </a:cubicBezTo>
                  <a:cubicBezTo>
                    <a:pt x="4321" y="605"/>
                    <a:pt x="4321" y="605"/>
                    <a:pt x="4321" y="605"/>
                  </a:cubicBezTo>
                  <a:cubicBezTo>
                    <a:pt x="4321" y="605"/>
                    <a:pt x="4245" y="614"/>
                    <a:pt x="4238" y="593"/>
                  </a:cubicBezTo>
                  <a:cubicBezTo>
                    <a:pt x="4233" y="579"/>
                    <a:pt x="4238" y="567"/>
                    <a:pt x="4240" y="554"/>
                  </a:cubicBezTo>
                  <a:cubicBezTo>
                    <a:pt x="4290" y="320"/>
                    <a:pt x="4290" y="320"/>
                    <a:pt x="4290" y="320"/>
                  </a:cubicBezTo>
                  <a:cubicBezTo>
                    <a:pt x="4381" y="320"/>
                    <a:pt x="4381" y="320"/>
                    <a:pt x="4381" y="320"/>
                  </a:cubicBezTo>
                  <a:cubicBezTo>
                    <a:pt x="4408" y="198"/>
                    <a:pt x="4408" y="198"/>
                    <a:pt x="4408" y="198"/>
                  </a:cubicBezTo>
                  <a:cubicBezTo>
                    <a:pt x="4316" y="198"/>
                    <a:pt x="4316" y="198"/>
                    <a:pt x="4316" y="198"/>
                  </a:cubicBezTo>
                  <a:lnTo>
                    <a:pt x="4344" y="69"/>
                  </a:lnTo>
                  <a:close/>
                  <a:moveTo>
                    <a:pt x="3130" y="353"/>
                  </a:moveTo>
                  <a:cubicBezTo>
                    <a:pt x="2945" y="353"/>
                    <a:pt x="2945" y="353"/>
                    <a:pt x="2945" y="353"/>
                  </a:cubicBezTo>
                  <a:cubicBezTo>
                    <a:pt x="2945" y="353"/>
                    <a:pt x="2965" y="284"/>
                    <a:pt x="2882" y="284"/>
                  </a:cubicBezTo>
                  <a:cubicBezTo>
                    <a:pt x="2806" y="284"/>
                    <a:pt x="2787" y="353"/>
                    <a:pt x="2875" y="371"/>
                  </a:cubicBezTo>
                  <a:cubicBezTo>
                    <a:pt x="2982" y="394"/>
                    <a:pt x="3104" y="400"/>
                    <a:pt x="3111" y="538"/>
                  </a:cubicBezTo>
                  <a:cubicBezTo>
                    <a:pt x="3113" y="576"/>
                    <a:pt x="3091" y="756"/>
                    <a:pt x="2811" y="750"/>
                  </a:cubicBezTo>
                  <a:cubicBezTo>
                    <a:pt x="2555" y="745"/>
                    <a:pt x="2537" y="624"/>
                    <a:pt x="2544" y="568"/>
                  </a:cubicBezTo>
                  <a:cubicBezTo>
                    <a:pt x="2497" y="666"/>
                    <a:pt x="2381" y="753"/>
                    <a:pt x="2225" y="747"/>
                  </a:cubicBezTo>
                  <a:cubicBezTo>
                    <a:pt x="1989" y="740"/>
                    <a:pt x="1940" y="525"/>
                    <a:pt x="2026" y="361"/>
                  </a:cubicBezTo>
                  <a:cubicBezTo>
                    <a:pt x="1984" y="361"/>
                    <a:pt x="1893" y="379"/>
                    <a:pt x="1860" y="541"/>
                  </a:cubicBezTo>
                  <a:cubicBezTo>
                    <a:pt x="1817" y="731"/>
                    <a:pt x="1817" y="731"/>
                    <a:pt x="1817" y="731"/>
                  </a:cubicBezTo>
                  <a:cubicBezTo>
                    <a:pt x="1634" y="731"/>
                    <a:pt x="1634" y="731"/>
                    <a:pt x="1634" y="731"/>
                  </a:cubicBezTo>
                  <a:cubicBezTo>
                    <a:pt x="1754" y="198"/>
                    <a:pt x="1754" y="198"/>
                    <a:pt x="1754" y="198"/>
                  </a:cubicBezTo>
                  <a:cubicBezTo>
                    <a:pt x="1927" y="198"/>
                    <a:pt x="1927" y="198"/>
                    <a:pt x="1927" y="198"/>
                  </a:cubicBezTo>
                  <a:cubicBezTo>
                    <a:pt x="1912" y="264"/>
                    <a:pt x="1912" y="264"/>
                    <a:pt x="1912" y="264"/>
                  </a:cubicBezTo>
                  <a:cubicBezTo>
                    <a:pt x="1936" y="234"/>
                    <a:pt x="1965" y="216"/>
                    <a:pt x="2001" y="203"/>
                  </a:cubicBezTo>
                  <a:cubicBezTo>
                    <a:pt x="2031" y="194"/>
                    <a:pt x="2059" y="189"/>
                    <a:pt x="2092" y="189"/>
                  </a:cubicBezTo>
                  <a:cubicBezTo>
                    <a:pt x="2061" y="307"/>
                    <a:pt x="2061" y="307"/>
                    <a:pt x="2061" y="307"/>
                  </a:cubicBezTo>
                  <a:cubicBezTo>
                    <a:pt x="2124" y="228"/>
                    <a:pt x="2224" y="171"/>
                    <a:pt x="2353" y="177"/>
                  </a:cubicBezTo>
                  <a:cubicBezTo>
                    <a:pt x="2535" y="186"/>
                    <a:pt x="2604" y="324"/>
                    <a:pt x="2582" y="460"/>
                  </a:cubicBezTo>
                  <a:cubicBezTo>
                    <a:pt x="2579" y="484"/>
                    <a:pt x="2577" y="487"/>
                    <a:pt x="2570" y="489"/>
                  </a:cubicBezTo>
                  <a:cubicBezTo>
                    <a:pt x="2392" y="548"/>
                    <a:pt x="2392" y="548"/>
                    <a:pt x="2392" y="548"/>
                  </a:cubicBezTo>
                  <a:cubicBezTo>
                    <a:pt x="2753" y="547"/>
                    <a:pt x="2753" y="547"/>
                    <a:pt x="2753" y="547"/>
                  </a:cubicBezTo>
                  <a:cubicBezTo>
                    <a:pt x="2753" y="547"/>
                    <a:pt x="2723" y="627"/>
                    <a:pt x="2836" y="628"/>
                  </a:cubicBezTo>
                  <a:cubicBezTo>
                    <a:pt x="2915" y="628"/>
                    <a:pt x="2946" y="538"/>
                    <a:pt x="2840" y="520"/>
                  </a:cubicBezTo>
                  <a:cubicBezTo>
                    <a:pt x="2791" y="511"/>
                    <a:pt x="2603" y="479"/>
                    <a:pt x="2624" y="334"/>
                  </a:cubicBezTo>
                  <a:cubicBezTo>
                    <a:pt x="2642" y="215"/>
                    <a:pt x="2766" y="173"/>
                    <a:pt x="2902" y="175"/>
                  </a:cubicBezTo>
                  <a:cubicBezTo>
                    <a:pt x="3179" y="179"/>
                    <a:pt x="3127" y="342"/>
                    <a:pt x="3130" y="353"/>
                  </a:cubicBezTo>
                  <a:close/>
                  <a:moveTo>
                    <a:pt x="2339" y="301"/>
                  </a:moveTo>
                  <a:cubicBezTo>
                    <a:pt x="2211" y="276"/>
                    <a:pt x="2115" y="586"/>
                    <a:pt x="2238" y="612"/>
                  </a:cubicBezTo>
                  <a:cubicBezTo>
                    <a:pt x="2373" y="640"/>
                    <a:pt x="2464" y="327"/>
                    <a:pt x="2339" y="301"/>
                  </a:cubicBezTo>
                  <a:close/>
                  <a:moveTo>
                    <a:pt x="4527" y="274"/>
                  </a:moveTo>
                  <a:cubicBezTo>
                    <a:pt x="4540" y="301"/>
                    <a:pt x="4540" y="301"/>
                    <a:pt x="4540" y="301"/>
                  </a:cubicBezTo>
                  <a:cubicBezTo>
                    <a:pt x="4524" y="301"/>
                    <a:pt x="4524" y="301"/>
                    <a:pt x="4524" y="301"/>
                  </a:cubicBezTo>
                  <a:cubicBezTo>
                    <a:pt x="4513" y="274"/>
                    <a:pt x="4513" y="274"/>
                    <a:pt x="4513" y="274"/>
                  </a:cubicBezTo>
                  <a:cubicBezTo>
                    <a:pt x="4503" y="274"/>
                    <a:pt x="4503" y="274"/>
                    <a:pt x="4503" y="274"/>
                  </a:cubicBezTo>
                  <a:cubicBezTo>
                    <a:pt x="4499" y="303"/>
                    <a:pt x="4499" y="303"/>
                    <a:pt x="4499" y="303"/>
                  </a:cubicBezTo>
                  <a:cubicBezTo>
                    <a:pt x="4485" y="303"/>
                    <a:pt x="4485" y="303"/>
                    <a:pt x="4485" y="303"/>
                  </a:cubicBezTo>
                  <a:cubicBezTo>
                    <a:pt x="4497" y="230"/>
                    <a:pt x="4497" y="230"/>
                    <a:pt x="4497" y="230"/>
                  </a:cubicBezTo>
                  <a:cubicBezTo>
                    <a:pt x="4530" y="230"/>
                    <a:pt x="4530" y="230"/>
                    <a:pt x="4530" y="230"/>
                  </a:cubicBezTo>
                  <a:cubicBezTo>
                    <a:pt x="4530" y="230"/>
                    <a:pt x="4549" y="235"/>
                    <a:pt x="4547" y="253"/>
                  </a:cubicBezTo>
                  <a:cubicBezTo>
                    <a:pt x="4545" y="274"/>
                    <a:pt x="4528" y="274"/>
                    <a:pt x="4527" y="274"/>
                  </a:cubicBezTo>
                  <a:close/>
                  <a:moveTo>
                    <a:pt x="4535" y="252"/>
                  </a:moveTo>
                  <a:cubicBezTo>
                    <a:pt x="4535" y="240"/>
                    <a:pt x="4523" y="240"/>
                    <a:pt x="4523" y="240"/>
                  </a:cubicBezTo>
                  <a:cubicBezTo>
                    <a:pt x="4510" y="240"/>
                    <a:pt x="4510" y="240"/>
                    <a:pt x="4510" y="240"/>
                  </a:cubicBezTo>
                  <a:cubicBezTo>
                    <a:pt x="4506" y="264"/>
                    <a:pt x="4506" y="264"/>
                    <a:pt x="4506" y="264"/>
                  </a:cubicBezTo>
                  <a:cubicBezTo>
                    <a:pt x="4520" y="264"/>
                    <a:pt x="4520" y="264"/>
                    <a:pt x="4520" y="264"/>
                  </a:cubicBezTo>
                  <a:cubicBezTo>
                    <a:pt x="4520" y="264"/>
                    <a:pt x="4534" y="266"/>
                    <a:pt x="4535" y="252"/>
                  </a:cubicBezTo>
                  <a:close/>
                  <a:moveTo>
                    <a:pt x="4514" y="335"/>
                  </a:moveTo>
                  <a:cubicBezTo>
                    <a:pt x="4422" y="335"/>
                    <a:pt x="4422" y="197"/>
                    <a:pt x="4514" y="197"/>
                  </a:cubicBezTo>
                  <a:cubicBezTo>
                    <a:pt x="4607" y="197"/>
                    <a:pt x="4607" y="335"/>
                    <a:pt x="4514" y="335"/>
                  </a:cubicBezTo>
                  <a:close/>
                  <a:moveTo>
                    <a:pt x="4514" y="209"/>
                  </a:moveTo>
                  <a:cubicBezTo>
                    <a:pt x="4437" y="209"/>
                    <a:pt x="4437" y="322"/>
                    <a:pt x="4514" y="322"/>
                  </a:cubicBezTo>
                  <a:cubicBezTo>
                    <a:pt x="4593" y="322"/>
                    <a:pt x="4593" y="209"/>
                    <a:pt x="4514" y="2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51" name="Freeform 36">
              <a:extLst>
                <a:ext uri="{FF2B5EF4-FFF2-40B4-BE49-F238E27FC236}">
                  <a16:creationId xmlns:a16="http://schemas.microsoft.com/office/drawing/2014/main" id="{30C46A49-957D-624A-890D-D6FA05C96137}"/>
                </a:ext>
              </a:extLst>
            </p:cNvPr>
            <p:cNvSpPr>
              <a:spLocks/>
            </p:cNvSpPr>
            <p:nvPr/>
          </p:nvSpPr>
          <p:spPr bwMode="auto">
            <a:xfrm>
              <a:off x="6350" y="3938588"/>
              <a:ext cx="633413" cy="766763"/>
            </a:xfrm>
            <a:custGeom>
              <a:avLst/>
              <a:gdLst>
                <a:gd name="T0" fmla="*/ 160 w 404"/>
                <a:gd name="T1" fmla="*/ 488 h 488"/>
                <a:gd name="T2" fmla="*/ 0 w 404"/>
                <a:gd name="T3" fmla="*/ 0 h 488"/>
                <a:gd name="T4" fmla="*/ 68 w 404"/>
                <a:gd name="T5" fmla="*/ 0 h 488"/>
                <a:gd name="T6" fmla="*/ 145 w 404"/>
                <a:gd name="T7" fmla="*/ 241 h 488"/>
                <a:gd name="T8" fmla="*/ 197 w 404"/>
                <a:gd name="T9" fmla="*/ 423 h 488"/>
                <a:gd name="T10" fmla="*/ 198 w 404"/>
                <a:gd name="T11" fmla="*/ 423 h 488"/>
                <a:gd name="T12" fmla="*/ 254 w 404"/>
                <a:gd name="T13" fmla="*/ 241 h 488"/>
                <a:gd name="T14" fmla="*/ 336 w 404"/>
                <a:gd name="T15" fmla="*/ 0 h 488"/>
                <a:gd name="T16" fmla="*/ 404 w 404"/>
                <a:gd name="T17" fmla="*/ 0 h 488"/>
                <a:gd name="T18" fmla="*/ 229 w 404"/>
                <a:gd name="T19" fmla="*/ 488 h 488"/>
                <a:gd name="T20" fmla="*/ 160 w 404"/>
                <a:gd name="T21"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488">
                  <a:moveTo>
                    <a:pt x="160" y="488"/>
                  </a:moveTo>
                  <a:cubicBezTo>
                    <a:pt x="0" y="0"/>
                    <a:pt x="0" y="0"/>
                    <a:pt x="0" y="0"/>
                  </a:cubicBezTo>
                  <a:cubicBezTo>
                    <a:pt x="68" y="0"/>
                    <a:pt x="68" y="0"/>
                    <a:pt x="68" y="0"/>
                  </a:cubicBezTo>
                  <a:cubicBezTo>
                    <a:pt x="145" y="241"/>
                    <a:pt x="145" y="241"/>
                    <a:pt x="145" y="241"/>
                  </a:cubicBezTo>
                  <a:cubicBezTo>
                    <a:pt x="166" y="307"/>
                    <a:pt x="184" y="366"/>
                    <a:pt x="197" y="423"/>
                  </a:cubicBezTo>
                  <a:cubicBezTo>
                    <a:pt x="198" y="423"/>
                    <a:pt x="198" y="423"/>
                    <a:pt x="198" y="423"/>
                  </a:cubicBezTo>
                  <a:cubicBezTo>
                    <a:pt x="212" y="367"/>
                    <a:pt x="232" y="305"/>
                    <a:pt x="254" y="241"/>
                  </a:cubicBezTo>
                  <a:cubicBezTo>
                    <a:pt x="336" y="0"/>
                    <a:pt x="336" y="0"/>
                    <a:pt x="336" y="0"/>
                  </a:cubicBezTo>
                  <a:cubicBezTo>
                    <a:pt x="404" y="0"/>
                    <a:pt x="404" y="0"/>
                    <a:pt x="404" y="0"/>
                  </a:cubicBezTo>
                  <a:cubicBezTo>
                    <a:pt x="229" y="488"/>
                    <a:pt x="229" y="488"/>
                    <a:pt x="229" y="488"/>
                  </a:cubicBezTo>
                  <a:lnTo>
                    <a:pt x="160" y="48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52" name="Freeform 37">
              <a:extLst>
                <a:ext uri="{FF2B5EF4-FFF2-40B4-BE49-F238E27FC236}">
                  <a16:creationId xmlns:a16="http://schemas.microsoft.com/office/drawing/2014/main" id="{4B72E7A8-8377-5544-B111-44FE27FC9358}"/>
                </a:ext>
              </a:extLst>
            </p:cNvPr>
            <p:cNvSpPr>
              <a:spLocks noEditPoints="1"/>
            </p:cNvSpPr>
            <p:nvPr/>
          </p:nvSpPr>
          <p:spPr bwMode="auto">
            <a:xfrm>
              <a:off x="688975" y="3937000"/>
              <a:ext cx="125413" cy="768350"/>
            </a:xfrm>
            <a:custGeom>
              <a:avLst/>
              <a:gdLst>
                <a:gd name="T0" fmla="*/ 79 w 80"/>
                <a:gd name="T1" fmla="*/ 40 h 489"/>
                <a:gd name="T2" fmla="*/ 38 w 80"/>
                <a:gd name="T3" fmla="*/ 79 h 489"/>
                <a:gd name="T4" fmla="*/ 0 w 80"/>
                <a:gd name="T5" fmla="*/ 40 h 489"/>
                <a:gd name="T6" fmla="*/ 40 w 80"/>
                <a:gd name="T7" fmla="*/ 0 h 489"/>
                <a:gd name="T8" fmla="*/ 79 w 80"/>
                <a:gd name="T9" fmla="*/ 40 h 489"/>
                <a:gd name="T10" fmla="*/ 8 w 80"/>
                <a:gd name="T11" fmla="*/ 489 h 489"/>
                <a:gd name="T12" fmla="*/ 8 w 80"/>
                <a:gd name="T13" fmla="*/ 139 h 489"/>
                <a:gd name="T14" fmla="*/ 72 w 80"/>
                <a:gd name="T15" fmla="*/ 139 h 489"/>
                <a:gd name="T16" fmla="*/ 72 w 80"/>
                <a:gd name="T17" fmla="*/ 489 h 489"/>
                <a:gd name="T18" fmla="*/ 8 w 80"/>
                <a:gd name="T1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89">
                  <a:moveTo>
                    <a:pt x="79" y="40"/>
                  </a:moveTo>
                  <a:cubicBezTo>
                    <a:pt x="80" y="62"/>
                    <a:pt x="64" y="79"/>
                    <a:pt x="38" y="79"/>
                  </a:cubicBezTo>
                  <a:cubicBezTo>
                    <a:pt x="16" y="79"/>
                    <a:pt x="0" y="62"/>
                    <a:pt x="0" y="40"/>
                  </a:cubicBezTo>
                  <a:cubicBezTo>
                    <a:pt x="0" y="18"/>
                    <a:pt x="17" y="0"/>
                    <a:pt x="40" y="0"/>
                  </a:cubicBezTo>
                  <a:cubicBezTo>
                    <a:pt x="64" y="0"/>
                    <a:pt x="79" y="18"/>
                    <a:pt x="79" y="40"/>
                  </a:cubicBezTo>
                  <a:close/>
                  <a:moveTo>
                    <a:pt x="8" y="489"/>
                  </a:moveTo>
                  <a:cubicBezTo>
                    <a:pt x="8" y="139"/>
                    <a:pt x="8" y="139"/>
                    <a:pt x="8" y="139"/>
                  </a:cubicBezTo>
                  <a:cubicBezTo>
                    <a:pt x="72" y="139"/>
                    <a:pt x="72" y="139"/>
                    <a:pt x="72" y="139"/>
                  </a:cubicBezTo>
                  <a:cubicBezTo>
                    <a:pt x="72" y="489"/>
                    <a:pt x="72" y="489"/>
                    <a:pt x="72" y="489"/>
                  </a:cubicBezTo>
                  <a:lnTo>
                    <a:pt x="8" y="4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53" name="Freeform 38">
              <a:extLst>
                <a:ext uri="{FF2B5EF4-FFF2-40B4-BE49-F238E27FC236}">
                  <a16:creationId xmlns:a16="http://schemas.microsoft.com/office/drawing/2014/main" id="{2F99E0D6-2C4F-154B-8C3A-4EBA78542E91}"/>
                </a:ext>
              </a:extLst>
            </p:cNvPr>
            <p:cNvSpPr>
              <a:spLocks/>
            </p:cNvSpPr>
            <p:nvPr/>
          </p:nvSpPr>
          <p:spPr bwMode="auto">
            <a:xfrm>
              <a:off x="963613" y="4143375"/>
              <a:ext cx="276225" cy="561975"/>
            </a:xfrm>
            <a:custGeom>
              <a:avLst/>
              <a:gdLst>
                <a:gd name="T0" fmla="*/ 2 w 176"/>
                <a:gd name="T1" fmla="*/ 117 h 358"/>
                <a:gd name="T2" fmla="*/ 0 w 176"/>
                <a:gd name="T3" fmla="*/ 8 h 358"/>
                <a:gd name="T4" fmla="*/ 55 w 176"/>
                <a:gd name="T5" fmla="*/ 8 h 358"/>
                <a:gd name="T6" fmla="*/ 57 w 176"/>
                <a:gd name="T7" fmla="*/ 77 h 358"/>
                <a:gd name="T8" fmla="*/ 60 w 176"/>
                <a:gd name="T9" fmla="*/ 77 h 358"/>
                <a:gd name="T10" fmla="*/ 157 w 176"/>
                <a:gd name="T11" fmla="*/ 0 h 358"/>
                <a:gd name="T12" fmla="*/ 176 w 176"/>
                <a:gd name="T13" fmla="*/ 2 h 358"/>
                <a:gd name="T14" fmla="*/ 176 w 176"/>
                <a:gd name="T15" fmla="*/ 62 h 358"/>
                <a:gd name="T16" fmla="*/ 154 w 176"/>
                <a:gd name="T17" fmla="*/ 60 h 358"/>
                <a:gd name="T18" fmla="*/ 68 w 176"/>
                <a:gd name="T19" fmla="*/ 142 h 358"/>
                <a:gd name="T20" fmla="*/ 65 w 176"/>
                <a:gd name="T21" fmla="*/ 171 h 358"/>
                <a:gd name="T22" fmla="*/ 65 w 176"/>
                <a:gd name="T23" fmla="*/ 358 h 358"/>
                <a:gd name="T24" fmla="*/ 2 w 176"/>
                <a:gd name="T25" fmla="*/ 358 h 358"/>
                <a:gd name="T26" fmla="*/ 2 w 176"/>
                <a:gd name="T27" fmla="*/ 11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358">
                  <a:moveTo>
                    <a:pt x="2" y="117"/>
                  </a:moveTo>
                  <a:cubicBezTo>
                    <a:pt x="2" y="76"/>
                    <a:pt x="2" y="40"/>
                    <a:pt x="0" y="8"/>
                  </a:cubicBezTo>
                  <a:cubicBezTo>
                    <a:pt x="55" y="8"/>
                    <a:pt x="55" y="8"/>
                    <a:pt x="55" y="8"/>
                  </a:cubicBezTo>
                  <a:cubicBezTo>
                    <a:pt x="57" y="77"/>
                    <a:pt x="57" y="77"/>
                    <a:pt x="57" y="77"/>
                  </a:cubicBezTo>
                  <a:cubicBezTo>
                    <a:pt x="60" y="77"/>
                    <a:pt x="60" y="77"/>
                    <a:pt x="60" y="77"/>
                  </a:cubicBezTo>
                  <a:cubicBezTo>
                    <a:pt x="76" y="30"/>
                    <a:pt x="115" y="0"/>
                    <a:pt x="157" y="0"/>
                  </a:cubicBezTo>
                  <a:cubicBezTo>
                    <a:pt x="165" y="0"/>
                    <a:pt x="170" y="1"/>
                    <a:pt x="176" y="2"/>
                  </a:cubicBezTo>
                  <a:cubicBezTo>
                    <a:pt x="176" y="62"/>
                    <a:pt x="176" y="62"/>
                    <a:pt x="176" y="62"/>
                  </a:cubicBezTo>
                  <a:cubicBezTo>
                    <a:pt x="169" y="61"/>
                    <a:pt x="162" y="60"/>
                    <a:pt x="154" y="60"/>
                  </a:cubicBezTo>
                  <a:cubicBezTo>
                    <a:pt x="109" y="60"/>
                    <a:pt x="77" y="94"/>
                    <a:pt x="68" y="142"/>
                  </a:cubicBezTo>
                  <a:cubicBezTo>
                    <a:pt x="67" y="150"/>
                    <a:pt x="65" y="161"/>
                    <a:pt x="65" y="171"/>
                  </a:cubicBezTo>
                  <a:cubicBezTo>
                    <a:pt x="65" y="358"/>
                    <a:pt x="65" y="358"/>
                    <a:pt x="65" y="358"/>
                  </a:cubicBezTo>
                  <a:cubicBezTo>
                    <a:pt x="2" y="358"/>
                    <a:pt x="2" y="358"/>
                    <a:pt x="2" y="358"/>
                  </a:cubicBezTo>
                  <a:lnTo>
                    <a:pt x="2" y="1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54" name="Freeform 39">
              <a:extLst>
                <a:ext uri="{FF2B5EF4-FFF2-40B4-BE49-F238E27FC236}">
                  <a16:creationId xmlns:a16="http://schemas.microsoft.com/office/drawing/2014/main" id="{ABFC2614-2F27-8642-A2DC-658CEA94C22F}"/>
                </a:ext>
              </a:extLst>
            </p:cNvPr>
            <p:cNvSpPr>
              <a:spLocks/>
            </p:cNvSpPr>
            <p:nvPr/>
          </p:nvSpPr>
          <p:spPr bwMode="auto">
            <a:xfrm>
              <a:off x="1335088" y="4156075"/>
              <a:ext cx="466725" cy="561975"/>
            </a:xfrm>
            <a:custGeom>
              <a:avLst/>
              <a:gdLst>
                <a:gd name="T0" fmla="*/ 296 w 298"/>
                <a:gd name="T1" fmla="*/ 255 h 358"/>
                <a:gd name="T2" fmla="*/ 298 w 298"/>
                <a:gd name="T3" fmla="*/ 350 h 358"/>
                <a:gd name="T4" fmla="*/ 242 w 298"/>
                <a:gd name="T5" fmla="*/ 350 h 358"/>
                <a:gd name="T6" fmla="*/ 238 w 298"/>
                <a:gd name="T7" fmla="*/ 293 h 358"/>
                <a:gd name="T8" fmla="*/ 237 w 298"/>
                <a:gd name="T9" fmla="*/ 293 h 358"/>
                <a:gd name="T10" fmla="*/ 121 w 298"/>
                <a:gd name="T11" fmla="*/ 358 h 358"/>
                <a:gd name="T12" fmla="*/ 0 w 298"/>
                <a:gd name="T13" fmla="*/ 205 h 358"/>
                <a:gd name="T14" fmla="*/ 0 w 298"/>
                <a:gd name="T15" fmla="*/ 0 h 358"/>
                <a:gd name="T16" fmla="*/ 64 w 298"/>
                <a:gd name="T17" fmla="*/ 0 h 358"/>
                <a:gd name="T18" fmla="*/ 64 w 298"/>
                <a:gd name="T19" fmla="*/ 194 h 358"/>
                <a:gd name="T20" fmla="*/ 142 w 298"/>
                <a:gd name="T21" fmla="*/ 305 h 358"/>
                <a:gd name="T22" fmla="*/ 226 w 298"/>
                <a:gd name="T23" fmla="*/ 247 h 358"/>
                <a:gd name="T24" fmla="*/ 232 w 298"/>
                <a:gd name="T25" fmla="*/ 215 h 358"/>
                <a:gd name="T26" fmla="*/ 232 w 298"/>
                <a:gd name="T27" fmla="*/ 0 h 358"/>
                <a:gd name="T28" fmla="*/ 296 w 298"/>
                <a:gd name="T29" fmla="*/ 0 h 358"/>
                <a:gd name="T30" fmla="*/ 296 w 298"/>
                <a:gd name="T31" fmla="*/ 25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8" h="358">
                  <a:moveTo>
                    <a:pt x="296" y="255"/>
                  </a:moveTo>
                  <a:cubicBezTo>
                    <a:pt x="296" y="291"/>
                    <a:pt x="296" y="323"/>
                    <a:pt x="298" y="350"/>
                  </a:cubicBezTo>
                  <a:cubicBezTo>
                    <a:pt x="242" y="350"/>
                    <a:pt x="242" y="350"/>
                    <a:pt x="242" y="350"/>
                  </a:cubicBezTo>
                  <a:cubicBezTo>
                    <a:pt x="238" y="293"/>
                    <a:pt x="238" y="293"/>
                    <a:pt x="238" y="293"/>
                  </a:cubicBezTo>
                  <a:cubicBezTo>
                    <a:pt x="237" y="293"/>
                    <a:pt x="237" y="293"/>
                    <a:pt x="237" y="293"/>
                  </a:cubicBezTo>
                  <a:cubicBezTo>
                    <a:pt x="220" y="321"/>
                    <a:pt x="183" y="358"/>
                    <a:pt x="121" y="358"/>
                  </a:cubicBezTo>
                  <a:cubicBezTo>
                    <a:pt x="66" y="358"/>
                    <a:pt x="0" y="328"/>
                    <a:pt x="0" y="205"/>
                  </a:cubicBezTo>
                  <a:cubicBezTo>
                    <a:pt x="0" y="0"/>
                    <a:pt x="0" y="0"/>
                    <a:pt x="0" y="0"/>
                  </a:cubicBezTo>
                  <a:cubicBezTo>
                    <a:pt x="64" y="0"/>
                    <a:pt x="64" y="0"/>
                    <a:pt x="64" y="0"/>
                  </a:cubicBezTo>
                  <a:cubicBezTo>
                    <a:pt x="64" y="194"/>
                    <a:pt x="64" y="194"/>
                    <a:pt x="64" y="194"/>
                  </a:cubicBezTo>
                  <a:cubicBezTo>
                    <a:pt x="64" y="261"/>
                    <a:pt x="84" y="305"/>
                    <a:pt x="142" y="305"/>
                  </a:cubicBezTo>
                  <a:cubicBezTo>
                    <a:pt x="185" y="305"/>
                    <a:pt x="214" y="276"/>
                    <a:pt x="226" y="247"/>
                  </a:cubicBezTo>
                  <a:cubicBezTo>
                    <a:pt x="230" y="238"/>
                    <a:pt x="232" y="226"/>
                    <a:pt x="232" y="215"/>
                  </a:cubicBezTo>
                  <a:cubicBezTo>
                    <a:pt x="232" y="0"/>
                    <a:pt x="232" y="0"/>
                    <a:pt x="232" y="0"/>
                  </a:cubicBezTo>
                  <a:cubicBezTo>
                    <a:pt x="296" y="0"/>
                    <a:pt x="296" y="0"/>
                    <a:pt x="296" y="0"/>
                  </a:cubicBezTo>
                  <a:lnTo>
                    <a:pt x="296" y="25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55" name="Freeform 40">
              <a:extLst>
                <a:ext uri="{FF2B5EF4-FFF2-40B4-BE49-F238E27FC236}">
                  <a16:creationId xmlns:a16="http://schemas.microsoft.com/office/drawing/2014/main" id="{8CBAA4AF-D1BD-5B45-80D0-F02AE27B9287}"/>
                </a:ext>
              </a:extLst>
            </p:cNvPr>
            <p:cNvSpPr>
              <a:spLocks/>
            </p:cNvSpPr>
            <p:nvPr/>
          </p:nvSpPr>
          <p:spPr bwMode="auto">
            <a:xfrm>
              <a:off x="1925638" y="4143375"/>
              <a:ext cx="360363" cy="574675"/>
            </a:xfrm>
            <a:custGeom>
              <a:avLst/>
              <a:gdLst>
                <a:gd name="T0" fmla="*/ 16 w 229"/>
                <a:gd name="T1" fmla="*/ 293 h 366"/>
                <a:gd name="T2" fmla="*/ 100 w 229"/>
                <a:gd name="T3" fmla="*/ 319 h 366"/>
                <a:gd name="T4" fmla="*/ 168 w 229"/>
                <a:gd name="T5" fmla="*/ 266 h 366"/>
                <a:gd name="T6" fmla="*/ 103 w 229"/>
                <a:gd name="T7" fmla="*/ 202 h 366"/>
                <a:gd name="T8" fmla="*/ 10 w 229"/>
                <a:gd name="T9" fmla="*/ 103 h 366"/>
                <a:gd name="T10" fmla="*/ 131 w 229"/>
                <a:gd name="T11" fmla="*/ 0 h 366"/>
                <a:gd name="T12" fmla="*/ 217 w 229"/>
                <a:gd name="T13" fmla="*/ 22 h 366"/>
                <a:gd name="T14" fmla="*/ 201 w 229"/>
                <a:gd name="T15" fmla="*/ 68 h 366"/>
                <a:gd name="T16" fmla="*/ 129 w 229"/>
                <a:gd name="T17" fmla="*/ 48 h 366"/>
                <a:gd name="T18" fmla="*/ 71 w 229"/>
                <a:gd name="T19" fmla="*/ 95 h 366"/>
                <a:gd name="T20" fmla="*/ 137 w 229"/>
                <a:gd name="T21" fmla="*/ 155 h 366"/>
                <a:gd name="T22" fmla="*/ 229 w 229"/>
                <a:gd name="T23" fmla="*/ 261 h 366"/>
                <a:gd name="T24" fmla="*/ 98 w 229"/>
                <a:gd name="T25" fmla="*/ 366 h 366"/>
                <a:gd name="T26" fmla="*/ 0 w 229"/>
                <a:gd name="T27" fmla="*/ 342 h 366"/>
                <a:gd name="T28" fmla="*/ 16 w 229"/>
                <a:gd name="T29" fmla="*/ 29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366">
                  <a:moveTo>
                    <a:pt x="16" y="293"/>
                  </a:moveTo>
                  <a:cubicBezTo>
                    <a:pt x="34" y="305"/>
                    <a:pt x="68" y="319"/>
                    <a:pt x="100" y="319"/>
                  </a:cubicBezTo>
                  <a:cubicBezTo>
                    <a:pt x="146" y="319"/>
                    <a:pt x="168" y="295"/>
                    <a:pt x="168" y="266"/>
                  </a:cubicBezTo>
                  <a:cubicBezTo>
                    <a:pt x="168" y="236"/>
                    <a:pt x="150" y="219"/>
                    <a:pt x="103" y="202"/>
                  </a:cubicBezTo>
                  <a:cubicBezTo>
                    <a:pt x="40" y="179"/>
                    <a:pt x="10" y="145"/>
                    <a:pt x="10" y="103"/>
                  </a:cubicBezTo>
                  <a:cubicBezTo>
                    <a:pt x="10" y="46"/>
                    <a:pt x="55" y="0"/>
                    <a:pt x="131" y="0"/>
                  </a:cubicBezTo>
                  <a:cubicBezTo>
                    <a:pt x="166" y="0"/>
                    <a:pt x="197" y="10"/>
                    <a:pt x="217" y="22"/>
                  </a:cubicBezTo>
                  <a:cubicBezTo>
                    <a:pt x="201" y="68"/>
                    <a:pt x="201" y="68"/>
                    <a:pt x="201" y="68"/>
                  </a:cubicBezTo>
                  <a:cubicBezTo>
                    <a:pt x="187" y="59"/>
                    <a:pt x="162" y="48"/>
                    <a:pt x="129" y="48"/>
                  </a:cubicBezTo>
                  <a:cubicBezTo>
                    <a:pt x="92" y="48"/>
                    <a:pt x="71" y="69"/>
                    <a:pt x="71" y="95"/>
                  </a:cubicBezTo>
                  <a:cubicBezTo>
                    <a:pt x="71" y="124"/>
                    <a:pt x="92" y="137"/>
                    <a:pt x="137" y="155"/>
                  </a:cubicBezTo>
                  <a:cubicBezTo>
                    <a:pt x="198" y="178"/>
                    <a:pt x="229" y="208"/>
                    <a:pt x="229" y="261"/>
                  </a:cubicBezTo>
                  <a:cubicBezTo>
                    <a:pt x="229" y="322"/>
                    <a:pt x="182" y="366"/>
                    <a:pt x="98" y="366"/>
                  </a:cubicBezTo>
                  <a:cubicBezTo>
                    <a:pt x="60" y="366"/>
                    <a:pt x="24" y="356"/>
                    <a:pt x="0" y="342"/>
                  </a:cubicBezTo>
                  <a:lnTo>
                    <a:pt x="16" y="29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56" name="Rectangle 41">
              <a:extLst>
                <a:ext uri="{FF2B5EF4-FFF2-40B4-BE49-F238E27FC236}">
                  <a16:creationId xmlns:a16="http://schemas.microsoft.com/office/drawing/2014/main" id="{16B44D90-71AB-3647-BE8D-D63B78DAE2B7}"/>
                </a:ext>
              </a:extLst>
            </p:cNvPr>
            <p:cNvSpPr>
              <a:spLocks noChangeArrowheads="1"/>
            </p:cNvSpPr>
            <p:nvPr/>
          </p:nvSpPr>
          <p:spPr bwMode="auto">
            <a:xfrm>
              <a:off x="2659063" y="3938588"/>
              <a:ext cx="98425" cy="7667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57" name="Freeform 42">
              <a:extLst>
                <a:ext uri="{FF2B5EF4-FFF2-40B4-BE49-F238E27FC236}">
                  <a16:creationId xmlns:a16="http://schemas.microsoft.com/office/drawing/2014/main" id="{2320B2EE-EE9D-3B48-91CE-FB119E099F81}"/>
                </a:ext>
              </a:extLst>
            </p:cNvPr>
            <p:cNvSpPr>
              <a:spLocks/>
            </p:cNvSpPr>
            <p:nvPr/>
          </p:nvSpPr>
          <p:spPr bwMode="auto">
            <a:xfrm>
              <a:off x="2933700" y="4143375"/>
              <a:ext cx="471488" cy="561975"/>
            </a:xfrm>
            <a:custGeom>
              <a:avLst/>
              <a:gdLst>
                <a:gd name="T0" fmla="*/ 3 w 301"/>
                <a:gd name="T1" fmla="*/ 103 h 358"/>
                <a:gd name="T2" fmla="*/ 0 w 301"/>
                <a:gd name="T3" fmla="*/ 8 h 358"/>
                <a:gd name="T4" fmla="*/ 57 w 301"/>
                <a:gd name="T5" fmla="*/ 8 h 358"/>
                <a:gd name="T6" fmla="*/ 60 w 301"/>
                <a:gd name="T7" fmla="*/ 66 h 358"/>
                <a:gd name="T8" fmla="*/ 62 w 301"/>
                <a:gd name="T9" fmla="*/ 66 h 358"/>
                <a:gd name="T10" fmla="*/ 178 w 301"/>
                <a:gd name="T11" fmla="*/ 0 h 358"/>
                <a:gd name="T12" fmla="*/ 301 w 301"/>
                <a:gd name="T13" fmla="*/ 149 h 358"/>
                <a:gd name="T14" fmla="*/ 301 w 301"/>
                <a:gd name="T15" fmla="*/ 358 h 358"/>
                <a:gd name="T16" fmla="*/ 238 w 301"/>
                <a:gd name="T17" fmla="*/ 358 h 358"/>
                <a:gd name="T18" fmla="*/ 238 w 301"/>
                <a:gd name="T19" fmla="*/ 156 h 358"/>
                <a:gd name="T20" fmla="*/ 157 w 301"/>
                <a:gd name="T21" fmla="*/ 53 h 358"/>
                <a:gd name="T22" fmla="*/ 71 w 301"/>
                <a:gd name="T23" fmla="*/ 118 h 358"/>
                <a:gd name="T24" fmla="*/ 67 w 301"/>
                <a:gd name="T25" fmla="*/ 148 h 358"/>
                <a:gd name="T26" fmla="*/ 67 w 301"/>
                <a:gd name="T27" fmla="*/ 358 h 358"/>
                <a:gd name="T28" fmla="*/ 3 w 301"/>
                <a:gd name="T29" fmla="*/ 358 h 358"/>
                <a:gd name="T30" fmla="*/ 3 w 301"/>
                <a:gd name="T31" fmla="*/ 103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358">
                  <a:moveTo>
                    <a:pt x="3" y="103"/>
                  </a:moveTo>
                  <a:cubicBezTo>
                    <a:pt x="3" y="66"/>
                    <a:pt x="2" y="37"/>
                    <a:pt x="0" y="8"/>
                  </a:cubicBezTo>
                  <a:cubicBezTo>
                    <a:pt x="57" y="8"/>
                    <a:pt x="57" y="8"/>
                    <a:pt x="57" y="8"/>
                  </a:cubicBezTo>
                  <a:cubicBezTo>
                    <a:pt x="60" y="66"/>
                    <a:pt x="60" y="66"/>
                    <a:pt x="60" y="66"/>
                  </a:cubicBezTo>
                  <a:cubicBezTo>
                    <a:pt x="62" y="66"/>
                    <a:pt x="62" y="66"/>
                    <a:pt x="62" y="66"/>
                  </a:cubicBezTo>
                  <a:cubicBezTo>
                    <a:pt x="79" y="32"/>
                    <a:pt x="120" y="0"/>
                    <a:pt x="178" y="0"/>
                  </a:cubicBezTo>
                  <a:cubicBezTo>
                    <a:pt x="226" y="0"/>
                    <a:pt x="301" y="29"/>
                    <a:pt x="301" y="149"/>
                  </a:cubicBezTo>
                  <a:cubicBezTo>
                    <a:pt x="301" y="358"/>
                    <a:pt x="301" y="358"/>
                    <a:pt x="301" y="358"/>
                  </a:cubicBezTo>
                  <a:cubicBezTo>
                    <a:pt x="238" y="358"/>
                    <a:pt x="238" y="358"/>
                    <a:pt x="238" y="358"/>
                  </a:cubicBezTo>
                  <a:cubicBezTo>
                    <a:pt x="238" y="156"/>
                    <a:pt x="238" y="156"/>
                    <a:pt x="238" y="156"/>
                  </a:cubicBezTo>
                  <a:cubicBezTo>
                    <a:pt x="238" y="100"/>
                    <a:pt x="217" y="53"/>
                    <a:pt x="157" y="53"/>
                  </a:cubicBezTo>
                  <a:cubicBezTo>
                    <a:pt x="115" y="53"/>
                    <a:pt x="82" y="82"/>
                    <a:pt x="71" y="118"/>
                  </a:cubicBezTo>
                  <a:cubicBezTo>
                    <a:pt x="68" y="126"/>
                    <a:pt x="67" y="137"/>
                    <a:pt x="67" y="148"/>
                  </a:cubicBezTo>
                  <a:cubicBezTo>
                    <a:pt x="67" y="358"/>
                    <a:pt x="67" y="358"/>
                    <a:pt x="67" y="358"/>
                  </a:cubicBezTo>
                  <a:cubicBezTo>
                    <a:pt x="3" y="358"/>
                    <a:pt x="3" y="358"/>
                    <a:pt x="3" y="358"/>
                  </a:cubicBezTo>
                  <a:lnTo>
                    <a:pt x="3" y="1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58" name="Freeform 43">
              <a:extLst>
                <a:ext uri="{FF2B5EF4-FFF2-40B4-BE49-F238E27FC236}">
                  <a16:creationId xmlns:a16="http://schemas.microsoft.com/office/drawing/2014/main" id="{EDD50C2E-BFE4-1548-A160-FE356722B54F}"/>
                </a:ext>
              </a:extLst>
            </p:cNvPr>
            <p:cNvSpPr>
              <a:spLocks/>
            </p:cNvSpPr>
            <p:nvPr/>
          </p:nvSpPr>
          <p:spPr bwMode="auto">
            <a:xfrm>
              <a:off x="3500438" y="3886200"/>
              <a:ext cx="361950" cy="819150"/>
            </a:xfrm>
            <a:custGeom>
              <a:avLst/>
              <a:gdLst>
                <a:gd name="T0" fmla="*/ 50 w 230"/>
                <a:gd name="T1" fmla="*/ 522 h 522"/>
                <a:gd name="T2" fmla="*/ 50 w 230"/>
                <a:gd name="T3" fmla="*/ 220 h 522"/>
                <a:gd name="T4" fmla="*/ 0 w 230"/>
                <a:gd name="T5" fmla="*/ 220 h 522"/>
                <a:gd name="T6" fmla="*/ 0 w 230"/>
                <a:gd name="T7" fmla="*/ 172 h 522"/>
                <a:gd name="T8" fmla="*/ 50 w 230"/>
                <a:gd name="T9" fmla="*/ 172 h 522"/>
                <a:gd name="T10" fmla="*/ 50 w 230"/>
                <a:gd name="T11" fmla="*/ 155 h 522"/>
                <a:gd name="T12" fmla="*/ 90 w 230"/>
                <a:gd name="T13" fmla="*/ 33 h 522"/>
                <a:gd name="T14" fmla="*/ 176 w 230"/>
                <a:gd name="T15" fmla="*/ 0 h 522"/>
                <a:gd name="T16" fmla="*/ 230 w 230"/>
                <a:gd name="T17" fmla="*/ 10 h 522"/>
                <a:gd name="T18" fmla="*/ 221 w 230"/>
                <a:gd name="T19" fmla="*/ 60 h 522"/>
                <a:gd name="T20" fmla="*/ 181 w 230"/>
                <a:gd name="T21" fmla="*/ 52 h 522"/>
                <a:gd name="T22" fmla="*/ 113 w 230"/>
                <a:gd name="T23" fmla="*/ 153 h 522"/>
                <a:gd name="T24" fmla="*/ 113 w 230"/>
                <a:gd name="T25" fmla="*/ 172 h 522"/>
                <a:gd name="T26" fmla="*/ 197 w 230"/>
                <a:gd name="T27" fmla="*/ 172 h 522"/>
                <a:gd name="T28" fmla="*/ 197 w 230"/>
                <a:gd name="T29" fmla="*/ 220 h 522"/>
                <a:gd name="T30" fmla="*/ 113 w 230"/>
                <a:gd name="T31" fmla="*/ 220 h 522"/>
                <a:gd name="T32" fmla="*/ 113 w 230"/>
                <a:gd name="T33" fmla="*/ 522 h 522"/>
                <a:gd name="T34" fmla="*/ 50 w 230"/>
                <a:gd name="T35"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 h="522">
                  <a:moveTo>
                    <a:pt x="50" y="522"/>
                  </a:moveTo>
                  <a:cubicBezTo>
                    <a:pt x="50" y="220"/>
                    <a:pt x="50" y="220"/>
                    <a:pt x="50" y="220"/>
                  </a:cubicBezTo>
                  <a:cubicBezTo>
                    <a:pt x="0" y="220"/>
                    <a:pt x="0" y="220"/>
                    <a:pt x="0" y="220"/>
                  </a:cubicBezTo>
                  <a:cubicBezTo>
                    <a:pt x="0" y="172"/>
                    <a:pt x="0" y="172"/>
                    <a:pt x="0" y="172"/>
                  </a:cubicBezTo>
                  <a:cubicBezTo>
                    <a:pt x="50" y="172"/>
                    <a:pt x="50" y="172"/>
                    <a:pt x="50" y="172"/>
                  </a:cubicBezTo>
                  <a:cubicBezTo>
                    <a:pt x="50" y="155"/>
                    <a:pt x="50" y="155"/>
                    <a:pt x="50" y="155"/>
                  </a:cubicBezTo>
                  <a:cubicBezTo>
                    <a:pt x="50" y="106"/>
                    <a:pt x="60" y="61"/>
                    <a:pt x="90" y="33"/>
                  </a:cubicBezTo>
                  <a:cubicBezTo>
                    <a:pt x="114" y="10"/>
                    <a:pt x="146" y="0"/>
                    <a:pt x="176" y="0"/>
                  </a:cubicBezTo>
                  <a:cubicBezTo>
                    <a:pt x="198" y="0"/>
                    <a:pt x="218" y="5"/>
                    <a:pt x="230" y="10"/>
                  </a:cubicBezTo>
                  <a:cubicBezTo>
                    <a:pt x="221" y="60"/>
                    <a:pt x="221" y="60"/>
                    <a:pt x="221" y="60"/>
                  </a:cubicBezTo>
                  <a:cubicBezTo>
                    <a:pt x="212" y="55"/>
                    <a:pt x="199" y="52"/>
                    <a:pt x="181" y="52"/>
                  </a:cubicBezTo>
                  <a:cubicBezTo>
                    <a:pt x="126" y="52"/>
                    <a:pt x="113" y="99"/>
                    <a:pt x="113" y="153"/>
                  </a:cubicBezTo>
                  <a:cubicBezTo>
                    <a:pt x="113" y="172"/>
                    <a:pt x="113" y="172"/>
                    <a:pt x="113" y="172"/>
                  </a:cubicBezTo>
                  <a:cubicBezTo>
                    <a:pt x="197" y="172"/>
                    <a:pt x="197" y="172"/>
                    <a:pt x="197" y="172"/>
                  </a:cubicBezTo>
                  <a:cubicBezTo>
                    <a:pt x="197" y="220"/>
                    <a:pt x="197" y="220"/>
                    <a:pt x="197" y="220"/>
                  </a:cubicBezTo>
                  <a:cubicBezTo>
                    <a:pt x="113" y="220"/>
                    <a:pt x="113" y="220"/>
                    <a:pt x="113" y="220"/>
                  </a:cubicBezTo>
                  <a:cubicBezTo>
                    <a:pt x="113" y="522"/>
                    <a:pt x="113" y="522"/>
                    <a:pt x="113" y="522"/>
                  </a:cubicBezTo>
                  <a:lnTo>
                    <a:pt x="50" y="5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59" name="Freeform 44">
              <a:extLst>
                <a:ext uri="{FF2B5EF4-FFF2-40B4-BE49-F238E27FC236}">
                  <a16:creationId xmlns:a16="http://schemas.microsoft.com/office/drawing/2014/main" id="{B0C0B4A8-3D77-0842-9AF9-A9348FA06A86}"/>
                </a:ext>
              </a:extLst>
            </p:cNvPr>
            <p:cNvSpPr>
              <a:spLocks noEditPoints="1"/>
            </p:cNvSpPr>
            <p:nvPr/>
          </p:nvSpPr>
          <p:spPr bwMode="auto">
            <a:xfrm>
              <a:off x="3846513" y="4143375"/>
              <a:ext cx="536575" cy="574675"/>
            </a:xfrm>
            <a:custGeom>
              <a:avLst/>
              <a:gdLst>
                <a:gd name="T0" fmla="*/ 342 w 342"/>
                <a:gd name="T1" fmla="*/ 180 h 366"/>
                <a:gd name="T2" fmla="*/ 168 w 342"/>
                <a:gd name="T3" fmla="*/ 366 h 366"/>
                <a:gd name="T4" fmla="*/ 0 w 342"/>
                <a:gd name="T5" fmla="*/ 186 h 366"/>
                <a:gd name="T6" fmla="*/ 174 w 342"/>
                <a:gd name="T7" fmla="*/ 0 h 366"/>
                <a:gd name="T8" fmla="*/ 342 w 342"/>
                <a:gd name="T9" fmla="*/ 180 h 366"/>
                <a:gd name="T10" fmla="*/ 64 w 342"/>
                <a:gd name="T11" fmla="*/ 184 h 366"/>
                <a:gd name="T12" fmla="*/ 171 w 342"/>
                <a:gd name="T13" fmla="*/ 319 h 366"/>
                <a:gd name="T14" fmla="*/ 277 w 342"/>
                <a:gd name="T15" fmla="*/ 182 h 366"/>
                <a:gd name="T16" fmla="*/ 172 w 342"/>
                <a:gd name="T17" fmla="*/ 48 h 366"/>
                <a:gd name="T18" fmla="*/ 64 w 342"/>
                <a:gd name="T19" fmla="*/ 18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2" h="366">
                  <a:moveTo>
                    <a:pt x="342" y="180"/>
                  </a:moveTo>
                  <a:cubicBezTo>
                    <a:pt x="342" y="310"/>
                    <a:pt x="253" y="366"/>
                    <a:pt x="168" y="366"/>
                  </a:cubicBezTo>
                  <a:cubicBezTo>
                    <a:pt x="73" y="366"/>
                    <a:pt x="0" y="297"/>
                    <a:pt x="0" y="186"/>
                  </a:cubicBezTo>
                  <a:cubicBezTo>
                    <a:pt x="0" y="69"/>
                    <a:pt x="77" y="0"/>
                    <a:pt x="174" y="0"/>
                  </a:cubicBezTo>
                  <a:cubicBezTo>
                    <a:pt x="274" y="0"/>
                    <a:pt x="342" y="73"/>
                    <a:pt x="342" y="180"/>
                  </a:cubicBezTo>
                  <a:close/>
                  <a:moveTo>
                    <a:pt x="64" y="184"/>
                  </a:moveTo>
                  <a:cubicBezTo>
                    <a:pt x="64" y="261"/>
                    <a:pt x="108" y="319"/>
                    <a:pt x="171" y="319"/>
                  </a:cubicBezTo>
                  <a:cubicBezTo>
                    <a:pt x="232" y="319"/>
                    <a:pt x="277" y="261"/>
                    <a:pt x="277" y="182"/>
                  </a:cubicBezTo>
                  <a:cubicBezTo>
                    <a:pt x="277" y="123"/>
                    <a:pt x="247" y="48"/>
                    <a:pt x="172" y="48"/>
                  </a:cubicBezTo>
                  <a:cubicBezTo>
                    <a:pt x="97" y="48"/>
                    <a:pt x="64" y="117"/>
                    <a:pt x="64" y="1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60" name="Freeform 45">
              <a:extLst>
                <a:ext uri="{FF2B5EF4-FFF2-40B4-BE49-F238E27FC236}">
                  <a16:creationId xmlns:a16="http://schemas.microsoft.com/office/drawing/2014/main" id="{9E84634A-2B0C-8340-8476-17548D0AD24C}"/>
                </a:ext>
              </a:extLst>
            </p:cNvPr>
            <p:cNvSpPr>
              <a:spLocks/>
            </p:cNvSpPr>
            <p:nvPr/>
          </p:nvSpPr>
          <p:spPr bwMode="auto">
            <a:xfrm>
              <a:off x="4505325" y="4143375"/>
              <a:ext cx="276225" cy="561975"/>
            </a:xfrm>
            <a:custGeom>
              <a:avLst/>
              <a:gdLst>
                <a:gd name="T0" fmla="*/ 3 w 176"/>
                <a:gd name="T1" fmla="*/ 117 h 358"/>
                <a:gd name="T2" fmla="*/ 0 w 176"/>
                <a:gd name="T3" fmla="*/ 8 h 358"/>
                <a:gd name="T4" fmla="*/ 56 w 176"/>
                <a:gd name="T5" fmla="*/ 8 h 358"/>
                <a:gd name="T6" fmla="*/ 58 w 176"/>
                <a:gd name="T7" fmla="*/ 77 h 358"/>
                <a:gd name="T8" fmla="*/ 61 w 176"/>
                <a:gd name="T9" fmla="*/ 77 h 358"/>
                <a:gd name="T10" fmla="*/ 158 w 176"/>
                <a:gd name="T11" fmla="*/ 0 h 358"/>
                <a:gd name="T12" fmla="*/ 176 w 176"/>
                <a:gd name="T13" fmla="*/ 2 h 358"/>
                <a:gd name="T14" fmla="*/ 176 w 176"/>
                <a:gd name="T15" fmla="*/ 62 h 358"/>
                <a:gd name="T16" fmla="*/ 154 w 176"/>
                <a:gd name="T17" fmla="*/ 60 h 358"/>
                <a:gd name="T18" fmla="*/ 69 w 176"/>
                <a:gd name="T19" fmla="*/ 142 h 358"/>
                <a:gd name="T20" fmla="*/ 66 w 176"/>
                <a:gd name="T21" fmla="*/ 171 h 358"/>
                <a:gd name="T22" fmla="*/ 66 w 176"/>
                <a:gd name="T23" fmla="*/ 358 h 358"/>
                <a:gd name="T24" fmla="*/ 3 w 176"/>
                <a:gd name="T25" fmla="*/ 358 h 358"/>
                <a:gd name="T26" fmla="*/ 3 w 176"/>
                <a:gd name="T27" fmla="*/ 11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358">
                  <a:moveTo>
                    <a:pt x="3" y="117"/>
                  </a:moveTo>
                  <a:cubicBezTo>
                    <a:pt x="3" y="76"/>
                    <a:pt x="2" y="40"/>
                    <a:pt x="0" y="8"/>
                  </a:cubicBezTo>
                  <a:cubicBezTo>
                    <a:pt x="56" y="8"/>
                    <a:pt x="56" y="8"/>
                    <a:pt x="56" y="8"/>
                  </a:cubicBezTo>
                  <a:cubicBezTo>
                    <a:pt x="58" y="77"/>
                    <a:pt x="58" y="77"/>
                    <a:pt x="58" y="77"/>
                  </a:cubicBezTo>
                  <a:cubicBezTo>
                    <a:pt x="61" y="77"/>
                    <a:pt x="61" y="77"/>
                    <a:pt x="61" y="77"/>
                  </a:cubicBezTo>
                  <a:cubicBezTo>
                    <a:pt x="77" y="30"/>
                    <a:pt x="115" y="0"/>
                    <a:pt x="158" y="0"/>
                  </a:cubicBezTo>
                  <a:cubicBezTo>
                    <a:pt x="165" y="0"/>
                    <a:pt x="170" y="1"/>
                    <a:pt x="176" y="2"/>
                  </a:cubicBezTo>
                  <a:cubicBezTo>
                    <a:pt x="176" y="62"/>
                    <a:pt x="176" y="62"/>
                    <a:pt x="176" y="62"/>
                  </a:cubicBezTo>
                  <a:cubicBezTo>
                    <a:pt x="169" y="61"/>
                    <a:pt x="163" y="60"/>
                    <a:pt x="154" y="60"/>
                  </a:cubicBezTo>
                  <a:cubicBezTo>
                    <a:pt x="109" y="60"/>
                    <a:pt x="77" y="94"/>
                    <a:pt x="69" y="142"/>
                  </a:cubicBezTo>
                  <a:cubicBezTo>
                    <a:pt x="67" y="150"/>
                    <a:pt x="66" y="161"/>
                    <a:pt x="66" y="171"/>
                  </a:cubicBezTo>
                  <a:cubicBezTo>
                    <a:pt x="66" y="358"/>
                    <a:pt x="66" y="358"/>
                    <a:pt x="66" y="358"/>
                  </a:cubicBezTo>
                  <a:cubicBezTo>
                    <a:pt x="3" y="358"/>
                    <a:pt x="3" y="358"/>
                    <a:pt x="3" y="358"/>
                  </a:cubicBezTo>
                  <a:lnTo>
                    <a:pt x="3" y="1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61" name="Freeform 46">
              <a:extLst>
                <a:ext uri="{FF2B5EF4-FFF2-40B4-BE49-F238E27FC236}">
                  <a16:creationId xmlns:a16="http://schemas.microsoft.com/office/drawing/2014/main" id="{8A4C2E03-D707-984F-9BAC-95B4CF8F15EB}"/>
                </a:ext>
              </a:extLst>
            </p:cNvPr>
            <p:cNvSpPr>
              <a:spLocks/>
            </p:cNvSpPr>
            <p:nvPr/>
          </p:nvSpPr>
          <p:spPr bwMode="auto">
            <a:xfrm>
              <a:off x="4881563" y="4143375"/>
              <a:ext cx="788988" cy="561975"/>
            </a:xfrm>
            <a:custGeom>
              <a:avLst/>
              <a:gdLst>
                <a:gd name="T0" fmla="*/ 2 w 503"/>
                <a:gd name="T1" fmla="*/ 103 h 358"/>
                <a:gd name="T2" fmla="*/ 0 w 503"/>
                <a:gd name="T3" fmla="*/ 8 h 358"/>
                <a:gd name="T4" fmla="*/ 55 w 503"/>
                <a:gd name="T5" fmla="*/ 8 h 358"/>
                <a:gd name="T6" fmla="*/ 58 w 503"/>
                <a:gd name="T7" fmla="*/ 64 h 358"/>
                <a:gd name="T8" fmla="*/ 60 w 503"/>
                <a:gd name="T9" fmla="*/ 64 h 358"/>
                <a:gd name="T10" fmla="*/ 170 w 503"/>
                <a:gd name="T11" fmla="*/ 0 h 358"/>
                <a:gd name="T12" fmla="*/ 270 w 503"/>
                <a:gd name="T13" fmla="*/ 70 h 358"/>
                <a:gd name="T14" fmla="*/ 271 w 503"/>
                <a:gd name="T15" fmla="*/ 70 h 358"/>
                <a:gd name="T16" fmla="*/ 310 w 503"/>
                <a:gd name="T17" fmla="*/ 24 h 358"/>
                <a:gd name="T18" fmla="*/ 388 w 503"/>
                <a:gd name="T19" fmla="*/ 0 h 358"/>
                <a:gd name="T20" fmla="*/ 503 w 503"/>
                <a:gd name="T21" fmla="*/ 152 h 358"/>
                <a:gd name="T22" fmla="*/ 503 w 503"/>
                <a:gd name="T23" fmla="*/ 358 h 358"/>
                <a:gd name="T24" fmla="*/ 441 w 503"/>
                <a:gd name="T25" fmla="*/ 358 h 358"/>
                <a:gd name="T26" fmla="*/ 441 w 503"/>
                <a:gd name="T27" fmla="*/ 160 h 358"/>
                <a:gd name="T28" fmla="*/ 365 w 503"/>
                <a:gd name="T29" fmla="*/ 52 h 358"/>
                <a:gd name="T30" fmla="*/ 289 w 503"/>
                <a:gd name="T31" fmla="*/ 110 h 358"/>
                <a:gd name="T32" fmla="*/ 284 w 503"/>
                <a:gd name="T33" fmla="*/ 142 h 358"/>
                <a:gd name="T34" fmla="*/ 284 w 503"/>
                <a:gd name="T35" fmla="*/ 358 h 358"/>
                <a:gd name="T36" fmla="*/ 222 w 503"/>
                <a:gd name="T37" fmla="*/ 358 h 358"/>
                <a:gd name="T38" fmla="*/ 222 w 503"/>
                <a:gd name="T39" fmla="*/ 148 h 358"/>
                <a:gd name="T40" fmla="*/ 149 w 503"/>
                <a:gd name="T41" fmla="*/ 52 h 358"/>
                <a:gd name="T42" fmla="*/ 70 w 503"/>
                <a:gd name="T43" fmla="*/ 116 h 358"/>
                <a:gd name="T44" fmla="*/ 65 w 503"/>
                <a:gd name="T45" fmla="*/ 147 h 358"/>
                <a:gd name="T46" fmla="*/ 65 w 503"/>
                <a:gd name="T47" fmla="*/ 358 h 358"/>
                <a:gd name="T48" fmla="*/ 2 w 503"/>
                <a:gd name="T49" fmla="*/ 358 h 358"/>
                <a:gd name="T50" fmla="*/ 2 w 503"/>
                <a:gd name="T51" fmla="*/ 103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3" h="358">
                  <a:moveTo>
                    <a:pt x="2" y="103"/>
                  </a:moveTo>
                  <a:cubicBezTo>
                    <a:pt x="2" y="66"/>
                    <a:pt x="2" y="37"/>
                    <a:pt x="0" y="8"/>
                  </a:cubicBezTo>
                  <a:cubicBezTo>
                    <a:pt x="55" y="8"/>
                    <a:pt x="55" y="8"/>
                    <a:pt x="55" y="8"/>
                  </a:cubicBezTo>
                  <a:cubicBezTo>
                    <a:pt x="58" y="64"/>
                    <a:pt x="58" y="64"/>
                    <a:pt x="58" y="64"/>
                  </a:cubicBezTo>
                  <a:cubicBezTo>
                    <a:pt x="60" y="64"/>
                    <a:pt x="60" y="64"/>
                    <a:pt x="60" y="64"/>
                  </a:cubicBezTo>
                  <a:cubicBezTo>
                    <a:pt x="80" y="31"/>
                    <a:pt x="113" y="0"/>
                    <a:pt x="170" y="0"/>
                  </a:cubicBezTo>
                  <a:cubicBezTo>
                    <a:pt x="218" y="0"/>
                    <a:pt x="254" y="29"/>
                    <a:pt x="270" y="70"/>
                  </a:cubicBezTo>
                  <a:cubicBezTo>
                    <a:pt x="271" y="70"/>
                    <a:pt x="271" y="70"/>
                    <a:pt x="271" y="70"/>
                  </a:cubicBezTo>
                  <a:cubicBezTo>
                    <a:pt x="282" y="51"/>
                    <a:pt x="296" y="35"/>
                    <a:pt x="310" y="24"/>
                  </a:cubicBezTo>
                  <a:cubicBezTo>
                    <a:pt x="331" y="9"/>
                    <a:pt x="354" y="0"/>
                    <a:pt x="388" y="0"/>
                  </a:cubicBezTo>
                  <a:cubicBezTo>
                    <a:pt x="434" y="0"/>
                    <a:pt x="503" y="30"/>
                    <a:pt x="503" y="152"/>
                  </a:cubicBezTo>
                  <a:cubicBezTo>
                    <a:pt x="503" y="358"/>
                    <a:pt x="503" y="358"/>
                    <a:pt x="503" y="358"/>
                  </a:cubicBezTo>
                  <a:cubicBezTo>
                    <a:pt x="441" y="358"/>
                    <a:pt x="441" y="358"/>
                    <a:pt x="441" y="358"/>
                  </a:cubicBezTo>
                  <a:cubicBezTo>
                    <a:pt x="441" y="160"/>
                    <a:pt x="441" y="160"/>
                    <a:pt x="441" y="160"/>
                  </a:cubicBezTo>
                  <a:cubicBezTo>
                    <a:pt x="441" y="93"/>
                    <a:pt x="416" y="52"/>
                    <a:pt x="365" y="52"/>
                  </a:cubicBezTo>
                  <a:cubicBezTo>
                    <a:pt x="328" y="52"/>
                    <a:pt x="300" y="79"/>
                    <a:pt x="289" y="110"/>
                  </a:cubicBezTo>
                  <a:cubicBezTo>
                    <a:pt x="286" y="119"/>
                    <a:pt x="284" y="130"/>
                    <a:pt x="284" y="142"/>
                  </a:cubicBezTo>
                  <a:cubicBezTo>
                    <a:pt x="284" y="358"/>
                    <a:pt x="284" y="358"/>
                    <a:pt x="284" y="358"/>
                  </a:cubicBezTo>
                  <a:cubicBezTo>
                    <a:pt x="222" y="358"/>
                    <a:pt x="222" y="358"/>
                    <a:pt x="222" y="358"/>
                  </a:cubicBezTo>
                  <a:cubicBezTo>
                    <a:pt x="222" y="148"/>
                    <a:pt x="222" y="148"/>
                    <a:pt x="222" y="148"/>
                  </a:cubicBezTo>
                  <a:cubicBezTo>
                    <a:pt x="222" y="93"/>
                    <a:pt x="197" y="52"/>
                    <a:pt x="149" y="52"/>
                  </a:cubicBezTo>
                  <a:cubicBezTo>
                    <a:pt x="109" y="52"/>
                    <a:pt x="80" y="84"/>
                    <a:pt x="70" y="116"/>
                  </a:cubicBezTo>
                  <a:cubicBezTo>
                    <a:pt x="66" y="125"/>
                    <a:pt x="65" y="136"/>
                    <a:pt x="65" y="147"/>
                  </a:cubicBezTo>
                  <a:cubicBezTo>
                    <a:pt x="65" y="358"/>
                    <a:pt x="65" y="358"/>
                    <a:pt x="65" y="358"/>
                  </a:cubicBezTo>
                  <a:cubicBezTo>
                    <a:pt x="2" y="358"/>
                    <a:pt x="2" y="358"/>
                    <a:pt x="2" y="358"/>
                  </a:cubicBezTo>
                  <a:lnTo>
                    <a:pt x="2" y="1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62" name="Freeform 47">
              <a:extLst>
                <a:ext uri="{FF2B5EF4-FFF2-40B4-BE49-F238E27FC236}">
                  <a16:creationId xmlns:a16="http://schemas.microsoft.com/office/drawing/2014/main" id="{B52DFCF8-489F-7543-BE5D-07118A7AD8FA}"/>
                </a:ext>
              </a:extLst>
            </p:cNvPr>
            <p:cNvSpPr>
              <a:spLocks noEditPoints="1"/>
            </p:cNvSpPr>
            <p:nvPr/>
          </p:nvSpPr>
          <p:spPr bwMode="auto">
            <a:xfrm>
              <a:off x="5789613" y="4143375"/>
              <a:ext cx="439738" cy="574675"/>
            </a:xfrm>
            <a:custGeom>
              <a:avLst/>
              <a:gdLst>
                <a:gd name="T0" fmla="*/ 222 w 280"/>
                <a:gd name="T1" fmla="*/ 358 h 366"/>
                <a:gd name="T2" fmla="*/ 217 w 280"/>
                <a:gd name="T3" fmla="*/ 314 h 366"/>
                <a:gd name="T4" fmla="*/ 214 w 280"/>
                <a:gd name="T5" fmla="*/ 314 h 366"/>
                <a:gd name="T6" fmla="*/ 107 w 280"/>
                <a:gd name="T7" fmla="*/ 366 h 366"/>
                <a:gd name="T8" fmla="*/ 0 w 280"/>
                <a:gd name="T9" fmla="*/ 266 h 366"/>
                <a:gd name="T10" fmla="*/ 211 w 280"/>
                <a:gd name="T11" fmla="*/ 135 h 366"/>
                <a:gd name="T12" fmla="*/ 211 w 280"/>
                <a:gd name="T13" fmla="*/ 128 h 366"/>
                <a:gd name="T14" fmla="*/ 131 w 280"/>
                <a:gd name="T15" fmla="*/ 47 h 366"/>
                <a:gd name="T16" fmla="*/ 40 w 280"/>
                <a:gd name="T17" fmla="*/ 73 h 366"/>
                <a:gd name="T18" fmla="*/ 25 w 280"/>
                <a:gd name="T19" fmla="*/ 31 h 366"/>
                <a:gd name="T20" fmla="*/ 140 w 280"/>
                <a:gd name="T21" fmla="*/ 0 h 366"/>
                <a:gd name="T22" fmla="*/ 274 w 280"/>
                <a:gd name="T23" fmla="*/ 143 h 366"/>
                <a:gd name="T24" fmla="*/ 274 w 280"/>
                <a:gd name="T25" fmla="*/ 274 h 366"/>
                <a:gd name="T26" fmla="*/ 280 w 280"/>
                <a:gd name="T27" fmla="*/ 358 h 366"/>
                <a:gd name="T28" fmla="*/ 222 w 280"/>
                <a:gd name="T29" fmla="*/ 358 h 366"/>
                <a:gd name="T30" fmla="*/ 212 w 280"/>
                <a:gd name="T31" fmla="*/ 179 h 366"/>
                <a:gd name="T32" fmla="*/ 64 w 280"/>
                <a:gd name="T33" fmla="*/ 258 h 366"/>
                <a:gd name="T34" fmla="*/ 124 w 280"/>
                <a:gd name="T35" fmla="*/ 319 h 366"/>
                <a:gd name="T36" fmla="*/ 209 w 280"/>
                <a:gd name="T37" fmla="*/ 261 h 366"/>
                <a:gd name="T38" fmla="*/ 212 w 280"/>
                <a:gd name="T39" fmla="*/ 240 h 366"/>
                <a:gd name="T40" fmla="*/ 212 w 280"/>
                <a:gd name="T41" fmla="*/ 17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 h="366">
                  <a:moveTo>
                    <a:pt x="222" y="358"/>
                  </a:moveTo>
                  <a:cubicBezTo>
                    <a:pt x="217" y="314"/>
                    <a:pt x="217" y="314"/>
                    <a:pt x="217" y="314"/>
                  </a:cubicBezTo>
                  <a:cubicBezTo>
                    <a:pt x="214" y="314"/>
                    <a:pt x="214" y="314"/>
                    <a:pt x="214" y="314"/>
                  </a:cubicBezTo>
                  <a:cubicBezTo>
                    <a:pt x="195" y="342"/>
                    <a:pt x="157" y="366"/>
                    <a:pt x="107" y="366"/>
                  </a:cubicBezTo>
                  <a:cubicBezTo>
                    <a:pt x="36" y="366"/>
                    <a:pt x="0" y="316"/>
                    <a:pt x="0" y="266"/>
                  </a:cubicBezTo>
                  <a:cubicBezTo>
                    <a:pt x="0" y="181"/>
                    <a:pt x="75" y="135"/>
                    <a:pt x="211" y="135"/>
                  </a:cubicBezTo>
                  <a:cubicBezTo>
                    <a:pt x="211" y="128"/>
                    <a:pt x="211" y="128"/>
                    <a:pt x="211" y="128"/>
                  </a:cubicBezTo>
                  <a:cubicBezTo>
                    <a:pt x="211" y="99"/>
                    <a:pt x="203" y="47"/>
                    <a:pt x="131" y="47"/>
                  </a:cubicBezTo>
                  <a:cubicBezTo>
                    <a:pt x="98" y="47"/>
                    <a:pt x="64" y="57"/>
                    <a:pt x="40" y="73"/>
                  </a:cubicBezTo>
                  <a:cubicBezTo>
                    <a:pt x="25" y="31"/>
                    <a:pt x="25" y="31"/>
                    <a:pt x="25" y="31"/>
                  </a:cubicBezTo>
                  <a:cubicBezTo>
                    <a:pt x="54" y="12"/>
                    <a:pt x="96" y="0"/>
                    <a:pt x="140" y="0"/>
                  </a:cubicBezTo>
                  <a:cubicBezTo>
                    <a:pt x="248" y="0"/>
                    <a:pt x="274" y="73"/>
                    <a:pt x="274" y="143"/>
                  </a:cubicBezTo>
                  <a:cubicBezTo>
                    <a:pt x="274" y="274"/>
                    <a:pt x="274" y="274"/>
                    <a:pt x="274" y="274"/>
                  </a:cubicBezTo>
                  <a:cubicBezTo>
                    <a:pt x="274" y="305"/>
                    <a:pt x="275" y="334"/>
                    <a:pt x="280" y="358"/>
                  </a:cubicBezTo>
                  <a:lnTo>
                    <a:pt x="222" y="358"/>
                  </a:lnTo>
                  <a:close/>
                  <a:moveTo>
                    <a:pt x="212" y="179"/>
                  </a:moveTo>
                  <a:cubicBezTo>
                    <a:pt x="143" y="178"/>
                    <a:pt x="64" y="190"/>
                    <a:pt x="64" y="258"/>
                  </a:cubicBezTo>
                  <a:cubicBezTo>
                    <a:pt x="64" y="300"/>
                    <a:pt x="91" y="319"/>
                    <a:pt x="124" y="319"/>
                  </a:cubicBezTo>
                  <a:cubicBezTo>
                    <a:pt x="169" y="319"/>
                    <a:pt x="198" y="290"/>
                    <a:pt x="209" y="261"/>
                  </a:cubicBezTo>
                  <a:cubicBezTo>
                    <a:pt x="211" y="254"/>
                    <a:pt x="212" y="247"/>
                    <a:pt x="212" y="240"/>
                  </a:cubicBezTo>
                  <a:lnTo>
                    <a:pt x="212" y="1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63" name="Freeform 48">
              <a:extLst>
                <a:ext uri="{FF2B5EF4-FFF2-40B4-BE49-F238E27FC236}">
                  <a16:creationId xmlns:a16="http://schemas.microsoft.com/office/drawing/2014/main" id="{92E36009-59DB-4F4A-AF32-B644088EDC0F}"/>
                </a:ext>
              </a:extLst>
            </p:cNvPr>
            <p:cNvSpPr>
              <a:spLocks/>
            </p:cNvSpPr>
            <p:nvPr/>
          </p:nvSpPr>
          <p:spPr bwMode="auto">
            <a:xfrm>
              <a:off x="6313488" y="3997325"/>
              <a:ext cx="325438" cy="720725"/>
            </a:xfrm>
            <a:custGeom>
              <a:avLst/>
              <a:gdLst>
                <a:gd name="T0" fmla="*/ 116 w 208"/>
                <a:gd name="T1" fmla="*/ 0 h 459"/>
                <a:gd name="T2" fmla="*/ 116 w 208"/>
                <a:gd name="T3" fmla="*/ 101 h 459"/>
                <a:gd name="T4" fmla="*/ 208 w 208"/>
                <a:gd name="T5" fmla="*/ 101 h 459"/>
                <a:gd name="T6" fmla="*/ 208 w 208"/>
                <a:gd name="T7" fmla="*/ 149 h 459"/>
                <a:gd name="T8" fmla="*/ 116 w 208"/>
                <a:gd name="T9" fmla="*/ 149 h 459"/>
                <a:gd name="T10" fmla="*/ 116 w 208"/>
                <a:gd name="T11" fmla="*/ 338 h 459"/>
                <a:gd name="T12" fmla="*/ 164 w 208"/>
                <a:gd name="T13" fmla="*/ 406 h 459"/>
                <a:gd name="T14" fmla="*/ 201 w 208"/>
                <a:gd name="T15" fmla="*/ 402 h 459"/>
                <a:gd name="T16" fmla="*/ 204 w 208"/>
                <a:gd name="T17" fmla="*/ 450 h 459"/>
                <a:gd name="T18" fmla="*/ 148 w 208"/>
                <a:gd name="T19" fmla="*/ 459 h 459"/>
                <a:gd name="T20" fmla="*/ 79 w 208"/>
                <a:gd name="T21" fmla="*/ 432 h 459"/>
                <a:gd name="T22" fmla="*/ 54 w 208"/>
                <a:gd name="T23" fmla="*/ 341 h 459"/>
                <a:gd name="T24" fmla="*/ 54 w 208"/>
                <a:gd name="T25" fmla="*/ 149 h 459"/>
                <a:gd name="T26" fmla="*/ 0 w 208"/>
                <a:gd name="T27" fmla="*/ 149 h 459"/>
                <a:gd name="T28" fmla="*/ 0 w 208"/>
                <a:gd name="T29" fmla="*/ 101 h 459"/>
                <a:gd name="T30" fmla="*/ 54 w 208"/>
                <a:gd name="T31" fmla="*/ 101 h 459"/>
                <a:gd name="T32" fmla="*/ 54 w 208"/>
                <a:gd name="T33" fmla="*/ 17 h 459"/>
                <a:gd name="T34" fmla="*/ 116 w 208"/>
                <a:gd name="T3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459">
                  <a:moveTo>
                    <a:pt x="116" y="0"/>
                  </a:moveTo>
                  <a:cubicBezTo>
                    <a:pt x="116" y="101"/>
                    <a:pt x="116" y="101"/>
                    <a:pt x="116" y="101"/>
                  </a:cubicBezTo>
                  <a:cubicBezTo>
                    <a:pt x="208" y="101"/>
                    <a:pt x="208" y="101"/>
                    <a:pt x="208" y="101"/>
                  </a:cubicBezTo>
                  <a:cubicBezTo>
                    <a:pt x="208" y="149"/>
                    <a:pt x="208" y="149"/>
                    <a:pt x="208" y="149"/>
                  </a:cubicBezTo>
                  <a:cubicBezTo>
                    <a:pt x="116" y="149"/>
                    <a:pt x="116" y="149"/>
                    <a:pt x="116" y="149"/>
                  </a:cubicBezTo>
                  <a:cubicBezTo>
                    <a:pt x="116" y="338"/>
                    <a:pt x="116" y="338"/>
                    <a:pt x="116" y="338"/>
                  </a:cubicBezTo>
                  <a:cubicBezTo>
                    <a:pt x="116" y="382"/>
                    <a:pt x="129" y="406"/>
                    <a:pt x="164" y="406"/>
                  </a:cubicBezTo>
                  <a:cubicBezTo>
                    <a:pt x="181" y="406"/>
                    <a:pt x="193" y="404"/>
                    <a:pt x="201" y="402"/>
                  </a:cubicBezTo>
                  <a:cubicBezTo>
                    <a:pt x="204" y="450"/>
                    <a:pt x="204" y="450"/>
                    <a:pt x="204" y="450"/>
                  </a:cubicBezTo>
                  <a:cubicBezTo>
                    <a:pt x="192" y="455"/>
                    <a:pt x="172" y="459"/>
                    <a:pt x="148" y="459"/>
                  </a:cubicBezTo>
                  <a:cubicBezTo>
                    <a:pt x="118" y="459"/>
                    <a:pt x="94" y="449"/>
                    <a:pt x="79" y="432"/>
                  </a:cubicBezTo>
                  <a:cubicBezTo>
                    <a:pt x="61" y="413"/>
                    <a:pt x="54" y="382"/>
                    <a:pt x="54" y="341"/>
                  </a:cubicBezTo>
                  <a:cubicBezTo>
                    <a:pt x="54" y="149"/>
                    <a:pt x="54" y="149"/>
                    <a:pt x="54" y="149"/>
                  </a:cubicBezTo>
                  <a:cubicBezTo>
                    <a:pt x="0" y="149"/>
                    <a:pt x="0" y="149"/>
                    <a:pt x="0" y="149"/>
                  </a:cubicBezTo>
                  <a:cubicBezTo>
                    <a:pt x="0" y="101"/>
                    <a:pt x="0" y="101"/>
                    <a:pt x="0" y="101"/>
                  </a:cubicBezTo>
                  <a:cubicBezTo>
                    <a:pt x="54" y="101"/>
                    <a:pt x="54" y="101"/>
                    <a:pt x="54" y="101"/>
                  </a:cubicBezTo>
                  <a:cubicBezTo>
                    <a:pt x="54" y="17"/>
                    <a:pt x="54" y="17"/>
                    <a:pt x="54" y="17"/>
                  </a:cubicBezTo>
                  <a:lnTo>
                    <a:pt x="1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64" name="Freeform 49">
              <a:extLst>
                <a:ext uri="{FF2B5EF4-FFF2-40B4-BE49-F238E27FC236}">
                  <a16:creationId xmlns:a16="http://schemas.microsoft.com/office/drawing/2014/main" id="{8292153E-352C-EF4B-802E-9937EC6F7BD6}"/>
                </a:ext>
              </a:extLst>
            </p:cNvPr>
            <p:cNvSpPr>
              <a:spLocks noEditPoints="1"/>
            </p:cNvSpPr>
            <p:nvPr/>
          </p:nvSpPr>
          <p:spPr bwMode="auto">
            <a:xfrm>
              <a:off x="6738938" y="3937000"/>
              <a:ext cx="125413" cy="768350"/>
            </a:xfrm>
            <a:custGeom>
              <a:avLst/>
              <a:gdLst>
                <a:gd name="T0" fmla="*/ 79 w 80"/>
                <a:gd name="T1" fmla="*/ 40 h 489"/>
                <a:gd name="T2" fmla="*/ 39 w 80"/>
                <a:gd name="T3" fmla="*/ 79 h 489"/>
                <a:gd name="T4" fmla="*/ 0 w 80"/>
                <a:gd name="T5" fmla="*/ 40 h 489"/>
                <a:gd name="T6" fmla="*/ 40 w 80"/>
                <a:gd name="T7" fmla="*/ 0 h 489"/>
                <a:gd name="T8" fmla="*/ 79 w 80"/>
                <a:gd name="T9" fmla="*/ 40 h 489"/>
                <a:gd name="T10" fmla="*/ 8 w 80"/>
                <a:gd name="T11" fmla="*/ 489 h 489"/>
                <a:gd name="T12" fmla="*/ 8 w 80"/>
                <a:gd name="T13" fmla="*/ 139 h 489"/>
                <a:gd name="T14" fmla="*/ 72 w 80"/>
                <a:gd name="T15" fmla="*/ 139 h 489"/>
                <a:gd name="T16" fmla="*/ 72 w 80"/>
                <a:gd name="T17" fmla="*/ 489 h 489"/>
                <a:gd name="T18" fmla="*/ 8 w 80"/>
                <a:gd name="T1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89">
                  <a:moveTo>
                    <a:pt x="79" y="40"/>
                  </a:moveTo>
                  <a:cubicBezTo>
                    <a:pt x="80" y="62"/>
                    <a:pt x="64" y="79"/>
                    <a:pt x="39" y="79"/>
                  </a:cubicBezTo>
                  <a:cubicBezTo>
                    <a:pt x="16" y="79"/>
                    <a:pt x="0" y="62"/>
                    <a:pt x="0" y="40"/>
                  </a:cubicBezTo>
                  <a:cubicBezTo>
                    <a:pt x="0" y="18"/>
                    <a:pt x="17" y="0"/>
                    <a:pt x="40" y="0"/>
                  </a:cubicBezTo>
                  <a:cubicBezTo>
                    <a:pt x="64" y="0"/>
                    <a:pt x="79" y="18"/>
                    <a:pt x="79" y="40"/>
                  </a:cubicBezTo>
                  <a:close/>
                  <a:moveTo>
                    <a:pt x="8" y="489"/>
                  </a:moveTo>
                  <a:cubicBezTo>
                    <a:pt x="8" y="139"/>
                    <a:pt x="8" y="139"/>
                    <a:pt x="8" y="139"/>
                  </a:cubicBezTo>
                  <a:cubicBezTo>
                    <a:pt x="72" y="139"/>
                    <a:pt x="72" y="139"/>
                    <a:pt x="72" y="139"/>
                  </a:cubicBezTo>
                  <a:cubicBezTo>
                    <a:pt x="72" y="489"/>
                    <a:pt x="72" y="489"/>
                    <a:pt x="72" y="489"/>
                  </a:cubicBezTo>
                  <a:lnTo>
                    <a:pt x="8" y="4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65" name="Freeform 50">
              <a:extLst>
                <a:ext uri="{FF2B5EF4-FFF2-40B4-BE49-F238E27FC236}">
                  <a16:creationId xmlns:a16="http://schemas.microsoft.com/office/drawing/2014/main" id="{A1907F99-115D-5A41-8CBF-487F0EF05624}"/>
                </a:ext>
              </a:extLst>
            </p:cNvPr>
            <p:cNvSpPr>
              <a:spLocks noEditPoints="1"/>
            </p:cNvSpPr>
            <p:nvPr/>
          </p:nvSpPr>
          <p:spPr bwMode="auto">
            <a:xfrm>
              <a:off x="6978650" y="4143375"/>
              <a:ext cx="536575" cy="574675"/>
            </a:xfrm>
            <a:custGeom>
              <a:avLst/>
              <a:gdLst>
                <a:gd name="T0" fmla="*/ 342 w 342"/>
                <a:gd name="T1" fmla="*/ 180 h 366"/>
                <a:gd name="T2" fmla="*/ 168 w 342"/>
                <a:gd name="T3" fmla="*/ 366 h 366"/>
                <a:gd name="T4" fmla="*/ 0 w 342"/>
                <a:gd name="T5" fmla="*/ 186 h 366"/>
                <a:gd name="T6" fmla="*/ 173 w 342"/>
                <a:gd name="T7" fmla="*/ 0 h 366"/>
                <a:gd name="T8" fmla="*/ 342 w 342"/>
                <a:gd name="T9" fmla="*/ 180 h 366"/>
                <a:gd name="T10" fmla="*/ 64 w 342"/>
                <a:gd name="T11" fmla="*/ 184 h 366"/>
                <a:gd name="T12" fmla="*/ 170 w 342"/>
                <a:gd name="T13" fmla="*/ 319 h 366"/>
                <a:gd name="T14" fmla="*/ 277 w 342"/>
                <a:gd name="T15" fmla="*/ 182 h 366"/>
                <a:gd name="T16" fmla="*/ 172 w 342"/>
                <a:gd name="T17" fmla="*/ 48 h 366"/>
                <a:gd name="T18" fmla="*/ 64 w 342"/>
                <a:gd name="T19" fmla="*/ 18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2" h="366">
                  <a:moveTo>
                    <a:pt x="342" y="180"/>
                  </a:moveTo>
                  <a:cubicBezTo>
                    <a:pt x="342" y="310"/>
                    <a:pt x="252" y="366"/>
                    <a:pt x="168" y="366"/>
                  </a:cubicBezTo>
                  <a:cubicBezTo>
                    <a:pt x="73" y="366"/>
                    <a:pt x="0" y="297"/>
                    <a:pt x="0" y="186"/>
                  </a:cubicBezTo>
                  <a:cubicBezTo>
                    <a:pt x="0" y="69"/>
                    <a:pt x="76" y="0"/>
                    <a:pt x="173" y="0"/>
                  </a:cubicBezTo>
                  <a:cubicBezTo>
                    <a:pt x="274" y="0"/>
                    <a:pt x="342" y="73"/>
                    <a:pt x="342" y="180"/>
                  </a:cubicBezTo>
                  <a:close/>
                  <a:moveTo>
                    <a:pt x="64" y="184"/>
                  </a:moveTo>
                  <a:cubicBezTo>
                    <a:pt x="64" y="261"/>
                    <a:pt x="108" y="319"/>
                    <a:pt x="170" y="319"/>
                  </a:cubicBezTo>
                  <a:cubicBezTo>
                    <a:pt x="231" y="319"/>
                    <a:pt x="277" y="261"/>
                    <a:pt x="277" y="182"/>
                  </a:cubicBezTo>
                  <a:cubicBezTo>
                    <a:pt x="277" y="123"/>
                    <a:pt x="247" y="48"/>
                    <a:pt x="172" y="48"/>
                  </a:cubicBezTo>
                  <a:cubicBezTo>
                    <a:pt x="97" y="48"/>
                    <a:pt x="64" y="117"/>
                    <a:pt x="64" y="1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66" name="Freeform 51">
              <a:extLst>
                <a:ext uri="{FF2B5EF4-FFF2-40B4-BE49-F238E27FC236}">
                  <a16:creationId xmlns:a16="http://schemas.microsoft.com/office/drawing/2014/main" id="{367F2A54-7C46-B444-9E85-1A76C544E7EC}"/>
                </a:ext>
              </a:extLst>
            </p:cNvPr>
            <p:cNvSpPr>
              <a:spLocks/>
            </p:cNvSpPr>
            <p:nvPr/>
          </p:nvSpPr>
          <p:spPr bwMode="auto">
            <a:xfrm>
              <a:off x="7637463" y="4143375"/>
              <a:ext cx="471488" cy="561975"/>
            </a:xfrm>
            <a:custGeom>
              <a:avLst/>
              <a:gdLst>
                <a:gd name="T0" fmla="*/ 3 w 301"/>
                <a:gd name="T1" fmla="*/ 103 h 358"/>
                <a:gd name="T2" fmla="*/ 0 w 301"/>
                <a:gd name="T3" fmla="*/ 8 h 358"/>
                <a:gd name="T4" fmla="*/ 56 w 301"/>
                <a:gd name="T5" fmla="*/ 8 h 358"/>
                <a:gd name="T6" fmla="*/ 60 w 301"/>
                <a:gd name="T7" fmla="*/ 66 h 358"/>
                <a:gd name="T8" fmla="*/ 61 w 301"/>
                <a:gd name="T9" fmla="*/ 66 h 358"/>
                <a:gd name="T10" fmla="*/ 177 w 301"/>
                <a:gd name="T11" fmla="*/ 0 h 358"/>
                <a:gd name="T12" fmla="*/ 301 w 301"/>
                <a:gd name="T13" fmla="*/ 149 h 358"/>
                <a:gd name="T14" fmla="*/ 301 w 301"/>
                <a:gd name="T15" fmla="*/ 358 h 358"/>
                <a:gd name="T16" fmla="*/ 237 w 301"/>
                <a:gd name="T17" fmla="*/ 358 h 358"/>
                <a:gd name="T18" fmla="*/ 237 w 301"/>
                <a:gd name="T19" fmla="*/ 156 h 358"/>
                <a:gd name="T20" fmla="*/ 156 w 301"/>
                <a:gd name="T21" fmla="*/ 53 h 358"/>
                <a:gd name="T22" fmla="*/ 71 w 301"/>
                <a:gd name="T23" fmla="*/ 118 h 358"/>
                <a:gd name="T24" fmla="*/ 66 w 301"/>
                <a:gd name="T25" fmla="*/ 148 h 358"/>
                <a:gd name="T26" fmla="*/ 66 w 301"/>
                <a:gd name="T27" fmla="*/ 358 h 358"/>
                <a:gd name="T28" fmla="*/ 3 w 301"/>
                <a:gd name="T29" fmla="*/ 358 h 358"/>
                <a:gd name="T30" fmla="*/ 3 w 301"/>
                <a:gd name="T31" fmla="*/ 103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358">
                  <a:moveTo>
                    <a:pt x="3" y="103"/>
                  </a:moveTo>
                  <a:cubicBezTo>
                    <a:pt x="3" y="66"/>
                    <a:pt x="2" y="37"/>
                    <a:pt x="0" y="8"/>
                  </a:cubicBezTo>
                  <a:cubicBezTo>
                    <a:pt x="56" y="8"/>
                    <a:pt x="56" y="8"/>
                    <a:pt x="56" y="8"/>
                  </a:cubicBezTo>
                  <a:cubicBezTo>
                    <a:pt x="60" y="66"/>
                    <a:pt x="60" y="66"/>
                    <a:pt x="60" y="66"/>
                  </a:cubicBezTo>
                  <a:cubicBezTo>
                    <a:pt x="61" y="66"/>
                    <a:pt x="61" y="66"/>
                    <a:pt x="61" y="66"/>
                  </a:cubicBezTo>
                  <a:cubicBezTo>
                    <a:pt x="79" y="32"/>
                    <a:pt x="119" y="0"/>
                    <a:pt x="177" y="0"/>
                  </a:cubicBezTo>
                  <a:cubicBezTo>
                    <a:pt x="226" y="0"/>
                    <a:pt x="301" y="29"/>
                    <a:pt x="301" y="149"/>
                  </a:cubicBezTo>
                  <a:cubicBezTo>
                    <a:pt x="301" y="358"/>
                    <a:pt x="301" y="358"/>
                    <a:pt x="301" y="358"/>
                  </a:cubicBezTo>
                  <a:cubicBezTo>
                    <a:pt x="237" y="358"/>
                    <a:pt x="237" y="358"/>
                    <a:pt x="237" y="358"/>
                  </a:cubicBezTo>
                  <a:cubicBezTo>
                    <a:pt x="237" y="156"/>
                    <a:pt x="237" y="156"/>
                    <a:pt x="237" y="156"/>
                  </a:cubicBezTo>
                  <a:cubicBezTo>
                    <a:pt x="237" y="100"/>
                    <a:pt x="216" y="53"/>
                    <a:pt x="156" y="53"/>
                  </a:cubicBezTo>
                  <a:cubicBezTo>
                    <a:pt x="114" y="53"/>
                    <a:pt x="81" y="82"/>
                    <a:pt x="71" y="118"/>
                  </a:cubicBezTo>
                  <a:cubicBezTo>
                    <a:pt x="68" y="126"/>
                    <a:pt x="66" y="137"/>
                    <a:pt x="66" y="148"/>
                  </a:cubicBezTo>
                  <a:cubicBezTo>
                    <a:pt x="66" y="358"/>
                    <a:pt x="66" y="358"/>
                    <a:pt x="66" y="358"/>
                  </a:cubicBezTo>
                  <a:cubicBezTo>
                    <a:pt x="3" y="358"/>
                    <a:pt x="3" y="358"/>
                    <a:pt x="3" y="358"/>
                  </a:cubicBezTo>
                  <a:lnTo>
                    <a:pt x="3" y="1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67" name="Freeform 52">
              <a:extLst>
                <a:ext uri="{FF2B5EF4-FFF2-40B4-BE49-F238E27FC236}">
                  <a16:creationId xmlns:a16="http://schemas.microsoft.com/office/drawing/2014/main" id="{6E142067-A477-8B43-817A-70ED01F383E6}"/>
                </a:ext>
              </a:extLst>
            </p:cNvPr>
            <p:cNvSpPr>
              <a:spLocks noEditPoints="1"/>
            </p:cNvSpPr>
            <p:nvPr/>
          </p:nvSpPr>
          <p:spPr bwMode="auto">
            <a:xfrm>
              <a:off x="8458200" y="3938588"/>
              <a:ext cx="641350" cy="766763"/>
            </a:xfrm>
            <a:custGeom>
              <a:avLst/>
              <a:gdLst>
                <a:gd name="T0" fmla="*/ 116 w 409"/>
                <a:gd name="T1" fmla="*/ 335 h 488"/>
                <a:gd name="T2" fmla="*/ 65 w 409"/>
                <a:gd name="T3" fmla="*/ 488 h 488"/>
                <a:gd name="T4" fmla="*/ 0 w 409"/>
                <a:gd name="T5" fmla="*/ 488 h 488"/>
                <a:gd name="T6" fmla="*/ 166 w 409"/>
                <a:gd name="T7" fmla="*/ 0 h 488"/>
                <a:gd name="T8" fmla="*/ 242 w 409"/>
                <a:gd name="T9" fmla="*/ 0 h 488"/>
                <a:gd name="T10" fmla="*/ 409 w 409"/>
                <a:gd name="T11" fmla="*/ 488 h 488"/>
                <a:gd name="T12" fmla="*/ 341 w 409"/>
                <a:gd name="T13" fmla="*/ 488 h 488"/>
                <a:gd name="T14" fmla="*/ 289 w 409"/>
                <a:gd name="T15" fmla="*/ 335 h 488"/>
                <a:gd name="T16" fmla="*/ 116 w 409"/>
                <a:gd name="T17" fmla="*/ 335 h 488"/>
                <a:gd name="T18" fmla="*/ 276 w 409"/>
                <a:gd name="T19" fmla="*/ 286 h 488"/>
                <a:gd name="T20" fmla="*/ 228 w 409"/>
                <a:gd name="T21" fmla="*/ 145 h 488"/>
                <a:gd name="T22" fmla="*/ 203 w 409"/>
                <a:gd name="T23" fmla="*/ 56 h 488"/>
                <a:gd name="T24" fmla="*/ 202 w 409"/>
                <a:gd name="T25" fmla="*/ 56 h 488"/>
                <a:gd name="T26" fmla="*/ 177 w 409"/>
                <a:gd name="T27" fmla="*/ 144 h 488"/>
                <a:gd name="T28" fmla="*/ 129 w 409"/>
                <a:gd name="T29" fmla="*/ 286 h 488"/>
                <a:gd name="T30" fmla="*/ 276 w 409"/>
                <a:gd name="T31" fmla="*/ 28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9" h="488">
                  <a:moveTo>
                    <a:pt x="116" y="335"/>
                  </a:moveTo>
                  <a:cubicBezTo>
                    <a:pt x="65" y="488"/>
                    <a:pt x="65" y="488"/>
                    <a:pt x="65" y="488"/>
                  </a:cubicBezTo>
                  <a:cubicBezTo>
                    <a:pt x="0" y="488"/>
                    <a:pt x="0" y="488"/>
                    <a:pt x="0" y="488"/>
                  </a:cubicBezTo>
                  <a:cubicBezTo>
                    <a:pt x="166" y="0"/>
                    <a:pt x="166" y="0"/>
                    <a:pt x="166" y="0"/>
                  </a:cubicBezTo>
                  <a:cubicBezTo>
                    <a:pt x="242" y="0"/>
                    <a:pt x="242" y="0"/>
                    <a:pt x="242" y="0"/>
                  </a:cubicBezTo>
                  <a:cubicBezTo>
                    <a:pt x="409" y="488"/>
                    <a:pt x="409" y="488"/>
                    <a:pt x="409" y="488"/>
                  </a:cubicBezTo>
                  <a:cubicBezTo>
                    <a:pt x="341" y="488"/>
                    <a:pt x="341" y="488"/>
                    <a:pt x="341" y="488"/>
                  </a:cubicBezTo>
                  <a:cubicBezTo>
                    <a:pt x="289" y="335"/>
                    <a:pt x="289" y="335"/>
                    <a:pt x="289" y="335"/>
                  </a:cubicBezTo>
                  <a:lnTo>
                    <a:pt x="116" y="335"/>
                  </a:lnTo>
                  <a:close/>
                  <a:moveTo>
                    <a:pt x="276" y="286"/>
                  </a:moveTo>
                  <a:cubicBezTo>
                    <a:pt x="228" y="145"/>
                    <a:pt x="228" y="145"/>
                    <a:pt x="228" y="145"/>
                  </a:cubicBezTo>
                  <a:cubicBezTo>
                    <a:pt x="218" y="113"/>
                    <a:pt x="210" y="84"/>
                    <a:pt x="203" y="56"/>
                  </a:cubicBezTo>
                  <a:cubicBezTo>
                    <a:pt x="202" y="56"/>
                    <a:pt x="202" y="56"/>
                    <a:pt x="202" y="56"/>
                  </a:cubicBezTo>
                  <a:cubicBezTo>
                    <a:pt x="194" y="85"/>
                    <a:pt x="186" y="115"/>
                    <a:pt x="177" y="144"/>
                  </a:cubicBezTo>
                  <a:cubicBezTo>
                    <a:pt x="129" y="286"/>
                    <a:pt x="129" y="286"/>
                    <a:pt x="129" y="286"/>
                  </a:cubicBezTo>
                  <a:lnTo>
                    <a:pt x="276" y="2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68" name="Rectangle 53">
              <a:extLst>
                <a:ext uri="{FF2B5EF4-FFF2-40B4-BE49-F238E27FC236}">
                  <a16:creationId xmlns:a16="http://schemas.microsoft.com/office/drawing/2014/main" id="{1A31EBFB-EAF5-5C45-8E25-1FAA08755FF4}"/>
                </a:ext>
              </a:extLst>
            </p:cNvPr>
            <p:cNvSpPr>
              <a:spLocks noChangeArrowheads="1"/>
            </p:cNvSpPr>
            <p:nvPr/>
          </p:nvSpPr>
          <p:spPr bwMode="auto">
            <a:xfrm>
              <a:off x="9204325" y="3897313"/>
              <a:ext cx="100013" cy="8080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69" name="Rectangle 54">
              <a:extLst>
                <a:ext uri="{FF2B5EF4-FFF2-40B4-BE49-F238E27FC236}">
                  <a16:creationId xmlns:a16="http://schemas.microsoft.com/office/drawing/2014/main" id="{ACD67268-18D3-E844-B53D-8D1D3FC99596}"/>
                </a:ext>
              </a:extLst>
            </p:cNvPr>
            <p:cNvSpPr>
              <a:spLocks noChangeArrowheads="1"/>
            </p:cNvSpPr>
            <p:nvPr/>
          </p:nvSpPr>
          <p:spPr bwMode="auto">
            <a:xfrm>
              <a:off x="9472613" y="3897313"/>
              <a:ext cx="100013" cy="8080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70" name="Freeform 55">
              <a:extLst>
                <a:ext uri="{FF2B5EF4-FFF2-40B4-BE49-F238E27FC236}">
                  <a16:creationId xmlns:a16="http://schemas.microsoft.com/office/drawing/2014/main" id="{F4E4777B-1C2F-D348-AFFC-E7EC9204ACE5}"/>
                </a:ext>
              </a:extLst>
            </p:cNvPr>
            <p:cNvSpPr>
              <a:spLocks noEditPoints="1"/>
            </p:cNvSpPr>
            <p:nvPr/>
          </p:nvSpPr>
          <p:spPr bwMode="auto">
            <a:xfrm>
              <a:off x="9728200" y="3937000"/>
              <a:ext cx="125413" cy="768350"/>
            </a:xfrm>
            <a:custGeom>
              <a:avLst/>
              <a:gdLst>
                <a:gd name="T0" fmla="*/ 79 w 80"/>
                <a:gd name="T1" fmla="*/ 40 h 489"/>
                <a:gd name="T2" fmla="*/ 38 w 80"/>
                <a:gd name="T3" fmla="*/ 79 h 489"/>
                <a:gd name="T4" fmla="*/ 0 w 80"/>
                <a:gd name="T5" fmla="*/ 40 h 489"/>
                <a:gd name="T6" fmla="*/ 40 w 80"/>
                <a:gd name="T7" fmla="*/ 0 h 489"/>
                <a:gd name="T8" fmla="*/ 79 w 80"/>
                <a:gd name="T9" fmla="*/ 40 h 489"/>
                <a:gd name="T10" fmla="*/ 8 w 80"/>
                <a:gd name="T11" fmla="*/ 489 h 489"/>
                <a:gd name="T12" fmla="*/ 8 w 80"/>
                <a:gd name="T13" fmla="*/ 139 h 489"/>
                <a:gd name="T14" fmla="*/ 72 w 80"/>
                <a:gd name="T15" fmla="*/ 139 h 489"/>
                <a:gd name="T16" fmla="*/ 72 w 80"/>
                <a:gd name="T17" fmla="*/ 489 h 489"/>
                <a:gd name="T18" fmla="*/ 8 w 80"/>
                <a:gd name="T1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89">
                  <a:moveTo>
                    <a:pt x="79" y="40"/>
                  </a:moveTo>
                  <a:cubicBezTo>
                    <a:pt x="80" y="62"/>
                    <a:pt x="64" y="79"/>
                    <a:pt x="38" y="79"/>
                  </a:cubicBezTo>
                  <a:cubicBezTo>
                    <a:pt x="16" y="79"/>
                    <a:pt x="0" y="62"/>
                    <a:pt x="0" y="40"/>
                  </a:cubicBezTo>
                  <a:cubicBezTo>
                    <a:pt x="0" y="18"/>
                    <a:pt x="17" y="0"/>
                    <a:pt x="40" y="0"/>
                  </a:cubicBezTo>
                  <a:cubicBezTo>
                    <a:pt x="64" y="0"/>
                    <a:pt x="79" y="18"/>
                    <a:pt x="79" y="40"/>
                  </a:cubicBezTo>
                  <a:close/>
                  <a:moveTo>
                    <a:pt x="8" y="489"/>
                  </a:moveTo>
                  <a:cubicBezTo>
                    <a:pt x="8" y="139"/>
                    <a:pt x="8" y="139"/>
                    <a:pt x="8" y="139"/>
                  </a:cubicBezTo>
                  <a:cubicBezTo>
                    <a:pt x="72" y="139"/>
                    <a:pt x="72" y="139"/>
                    <a:pt x="72" y="139"/>
                  </a:cubicBezTo>
                  <a:cubicBezTo>
                    <a:pt x="72" y="489"/>
                    <a:pt x="72" y="489"/>
                    <a:pt x="72" y="489"/>
                  </a:cubicBezTo>
                  <a:lnTo>
                    <a:pt x="8" y="4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71" name="Freeform 56">
              <a:extLst>
                <a:ext uri="{FF2B5EF4-FFF2-40B4-BE49-F238E27FC236}">
                  <a16:creationId xmlns:a16="http://schemas.microsoft.com/office/drawing/2014/main" id="{10858DDB-8CA9-4149-91C9-72B140E7A368}"/>
                </a:ext>
              </a:extLst>
            </p:cNvPr>
            <p:cNvSpPr>
              <a:spLocks noEditPoints="1"/>
            </p:cNvSpPr>
            <p:nvPr/>
          </p:nvSpPr>
          <p:spPr bwMode="auto">
            <a:xfrm>
              <a:off x="9963150" y="4143375"/>
              <a:ext cx="439738" cy="574675"/>
            </a:xfrm>
            <a:custGeom>
              <a:avLst/>
              <a:gdLst>
                <a:gd name="T0" fmla="*/ 222 w 280"/>
                <a:gd name="T1" fmla="*/ 358 h 366"/>
                <a:gd name="T2" fmla="*/ 217 w 280"/>
                <a:gd name="T3" fmla="*/ 314 h 366"/>
                <a:gd name="T4" fmla="*/ 214 w 280"/>
                <a:gd name="T5" fmla="*/ 314 h 366"/>
                <a:gd name="T6" fmla="*/ 107 w 280"/>
                <a:gd name="T7" fmla="*/ 366 h 366"/>
                <a:gd name="T8" fmla="*/ 0 w 280"/>
                <a:gd name="T9" fmla="*/ 266 h 366"/>
                <a:gd name="T10" fmla="*/ 211 w 280"/>
                <a:gd name="T11" fmla="*/ 135 h 366"/>
                <a:gd name="T12" fmla="*/ 211 w 280"/>
                <a:gd name="T13" fmla="*/ 128 h 366"/>
                <a:gd name="T14" fmla="*/ 131 w 280"/>
                <a:gd name="T15" fmla="*/ 47 h 366"/>
                <a:gd name="T16" fmla="*/ 40 w 280"/>
                <a:gd name="T17" fmla="*/ 73 h 366"/>
                <a:gd name="T18" fmla="*/ 25 w 280"/>
                <a:gd name="T19" fmla="*/ 31 h 366"/>
                <a:gd name="T20" fmla="*/ 140 w 280"/>
                <a:gd name="T21" fmla="*/ 0 h 366"/>
                <a:gd name="T22" fmla="*/ 274 w 280"/>
                <a:gd name="T23" fmla="*/ 143 h 366"/>
                <a:gd name="T24" fmla="*/ 274 w 280"/>
                <a:gd name="T25" fmla="*/ 274 h 366"/>
                <a:gd name="T26" fmla="*/ 280 w 280"/>
                <a:gd name="T27" fmla="*/ 358 h 366"/>
                <a:gd name="T28" fmla="*/ 222 w 280"/>
                <a:gd name="T29" fmla="*/ 358 h 366"/>
                <a:gd name="T30" fmla="*/ 212 w 280"/>
                <a:gd name="T31" fmla="*/ 179 h 366"/>
                <a:gd name="T32" fmla="*/ 64 w 280"/>
                <a:gd name="T33" fmla="*/ 258 h 366"/>
                <a:gd name="T34" fmla="*/ 124 w 280"/>
                <a:gd name="T35" fmla="*/ 319 h 366"/>
                <a:gd name="T36" fmla="*/ 209 w 280"/>
                <a:gd name="T37" fmla="*/ 261 h 366"/>
                <a:gd name="T38" fmla="*/ 212 w 280"/>
                <a:gd name="T39" fmla="*/ 240 h 366"/>
                <a:gd name="T40" fmla="*/ 212 w 280"/>
                <a:gd name="T41" fmla="*/ 17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 h="366">
                  <a:moveTo>
                    <a:pt x="222" y="358"/>
                  </a:moveTo>
                  <a:cubicBezTo>
                    <a:pt x="217" y="314"/>
                    <a:pt x="217" y="314"/>
                    <a:pt x="217" y="314"/>
                  </a:cubicBezTo>
                  <a:cubicBezTo>
                    <a:pt x="214" y="314"/>
                    <a:pt x="214" y="314"/>
                    <a:pt x="214" y="314"/>
                  </a:cubicBezTo>
                  <a:cubicBezTo>
                    <a:pt x="195" y="342"/>
                    <a:pt x="157" y="366"/>
                    <a:pt x="107" y="366"/>
                  </a:cubicBezTo>
                  <a:cubicBezTo>
                    <a:pt x="36" y="366"/>
                    <a:pt x="0" y="316"/>
                    <a:pt x="0" y="266"/>
                  </a:cubicBezTo>
                  <a:cubicBezTo>
                    <a:pt x="0" y="181"/>
                    <a:pt x="75" y="135"/>
                    <a:pt x="211" y="135"/>
                  </a:cubicBezTo>
                  <a:cubicBezTo>
                    <a:pt x="211" y="128"/>
                    <a:pt x="211" y="128"/>
                    <a:pt x="211" y="128"/>
                  </a:cubicBezTo>
                  <a:cubicBezTo>
                    <a:pt x="211" y="99"/>
                    <a:pt x="203" y="47"/>
                    <a:pt x="131" y="47"/>
                  </a:cubicBezTo>
                  <a:cubicBezTo>
                    <a:pt x="98" y="47"/>
                    <a:pt x="64" y="57"/>
                    <a:pt x="40" y="73"/>
                  </a:cubicBezTo>
                  <a:cubicBezTo>
                    <a:pt x="25" y="31"/>
                    <a:pt x="25" y="31"/>
                    <a:pt x="25" y="31"/>
                  </a:cubicBezTo>
                  <a:cubicBezTo>
                    <a:pt x="54" y="12"/>
                    <a:pt x="96" y="0"/>
                    <a:pt x="140" y="0"/>
                  </a:cubicBezTo>
                  <a:cubicBezTo>
                    <a:pt x="248" y="0"/>
                    <a:pt x="274" y="73"/>
                    <a:pt x="274" y="143"/>
                  </a:cubicBezTo>
                  <a:cubicBezTo>
                    <a:pt x="274" y="274"/>
                    <a:pt x="274" y="274"/>
                    <a:pt x="274" y="274"/>
                  </a:cubicBezTo>
                  <a:cubicBezTo>
                    <a:pt x="274" y="305"/>
                    <a:pt x="275" y="334"/>
                    <a:pt x="280" y="358"/>
                  </a:cubicBezTo>
                  <a:lnTo>
                    <a:pt x="222" y="358"/>
                  </a:lnTo>
                  <a:close/>
                  <a:moveTo>
                    <a:pt x="212" y="179"/>
                  </a:moveTo>
                  <a:cubicBezTo>
                    <a:pt x="143" y="178"/>
                    <a:pt x="64" y="190"/>
                    <a:pt x="64" y="258"/>
                  </a:cubicBezTo>
                  <a:cubicBezTo>
                    <a:pt x="64" y="300"/>
                    <a:pt x="91" y="319"/>
                    <a:pt x="124" y="319"/>
                  </a:cubicBezTo>
                  <a:cubicBezTo>
                    <a:pt x="169" y="319"/>
                    <a:pt x="198" y="290"/>
                    <a:pt x="209" y="261"/>
                  </a:cubicBezTo>
                  <a:cubicBezTo>
                    <a:pt x="211" y="254"/>
                    <a:pt x="212" y="247"/>
                    <a:pt x="212" y="240"/>
                  </a:cubicBezTo>
                  <a:lnTo>
                    <a:pt x="212" y="1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72" name="Freeform 57">
              <a:extLst>
                <a:ext uri="{FF2B5EF4-FFF2-40B4-BE49-F238E27FC236}">
                  <a16:creationId xmlns:a16="http://schemas.microsoft.com/office/drawing/2014/main" id="{0D8CF68F-9398-3943-8245-EE1F785FEE3B}"/>
                </a:ext>
              </a:extLst>
            </p:cNvPr>
            <p:cNvSpPr>
              <a:spLocks/>
            </p:cNvSpPr>
            <p:nvPr/>
          </p:nvSpPr>
          <p:spPr bwMode="auto">
            <a:xfrm>
              <a:off x="10550525" y="4143375"/>
              <a:ext cx="471488" cy="561975"/>
            </a:xfrm>
            <a:custGeom>
              <a:avLst/>
              <a:gdLst>
                <a:gd name="T0" fmla="*/ 3 w 301"/>
                <a:gd name="T1" fmla="*/ 103 h 358"/>
                <a:gd name="T2" fmla="*/ 0 w 301"/>
                <a:gd name="T3" fmla="*/ 8 h 358"/>
                <a:gd name="T4" fmla="*/ 56 w 301"/>
                <a:gd name="T5" fmla="*/ 8 h 358"/>
                <a:gd name="T6" fmla="*/ 60 w 301"/>
                <a:gd name="T7" fmla="*/ 66 h 358"/>
                <a:gd name="T8" fmla="*/ 61 w 301"/>
                <a:gd name="T9" fmla="*/ 66 h 358"/>
                <a:gd name="T10" fmla="*/ 177 w 301"/>
                <a:gd name="T11" fmla="*/ 0 h 358"/>
                <a:gd name="T12" fmla="*/ 301 w 301"/>
                <a:gd name="T13" fmla="*/ 149 h 358"/>
                <a:gd name="T14" fmla="*/ 301 w 301"/>
                <a:gd name="T15" fmla="*/ 358 h 358"/>
                <a:gd name="T16" fmla="*/ 237 w 301"/>
                <a:gd name="T17" fmla="*/ 358 h 358"/>
                <a:gd name="T18" fmla="*/ 237 w 301"/>
                <a:gd name="T19" fmla="*/ 156 h 358"/>
                <a:gd name="T20" fmla="*/ 156 w 301"/>
                <a:gd name="T21" fmla="*/ 53 h 358"/>
                <a:gd name="T22" fmla="*/ 71 w 301"/>
                <a:gd name="T23" fmla="*/ 118 h 358"/>
                <a:gd name="T24" fmla="*/ 66 w 301"/>
                <a:gd name="T25" fmla="*/ 148 h 358"/>
                <a:gd name="T26" fmla="*/ 66 w 301"/>
                <a:gd name="T27" fmla="*/ 358 h 358"/>
                <a:gd name="T28" fmla="*/ 3 w 301"/>
                <a:gd name="T29" fmla="*/ 358 h 358"/>
                <a:gd name="T30" fmla="*/ 3 w 301"/>
                <a:gd name="T31" fmla="*/ 103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358">
                  <a:moveTo>
                    <a:pt x="3" y="103"/>
                  </a:moveTo>
                  <a:cubicBezTo>
                    <a:pt x="3" y="66"/>
                    <a:pt x="2" y="37"/>
                    <a:pt x="0" y="8"/>
                  </a:cubicBezTo>
                  <a:cubicBezTo>
                    <a:pt x="56" y="8"/>
                    <a:pt x="56" y="8"/>
                    <a:pt x="56" y="8"/>
                  </a:cubicBezTo>
                  <a:cubicBezTo>
                    <a:pt x="60" y="66"/>
                    <a:pt x="60" y="66"/>
                    <a:pt x="60" y="66"/>
                  </a:cubicBezTo>
                  <a:cubicBezTo>
                    <a:pt x="61" y="66"/>
                    <a:pt x="61" y="66"/>
                    <a:pt x="61" y="66"/>
                  </a:cubicBezTo>
                  <a:cubicBezTo>
                    <a:pt x="79" y="32"/>
                    <a:pt x="119" y="0"/>
                    <a:pt x="177" y="0"/>
                  </a:cubicBezTo>
                  <a:cubicBezTo>
                    <a:pt x="226" y="0"/>
                    <a:pt x="301" y="29"/>
                    <a:pt x="301" y="149"/>
                  </a:cubicBezTo>
                  <a:cubicBezTo>
                    <a:pt x="301" y="358"/>
                    <a:pt x="301" y="358"/>
                    <a:pt x="301" y="358"/>
                  </a:cubicBezTo>
                  <a:cubicBezTo>
                    <a:pt x="237" y="358"/>
                    <a:pt x="237" y="358"/>
                    <a:pt x="237" y="358"/>
                  </a:cubicBezTo>
                  <a:cubicBezTo>
                    <a:pt x="237" y="156"/>
                    <a:pt x="237" y="156"/>
                    <a:pt x="237" y="156"/>
                  </a:cubicBezTo>
                  <a:cubicBezTo>
                    <a:pt x="237" y="100"/>
                    <a:pt x="216" y="53"/>
                    <a:pt x="156" y="53"/>
                  </a:cubicBezTo>
                  <a:cubicBezTo>
                    <a:pt x="114" y="53"/>
                    <a:pt x="82" y="82"/>
                    <a:pt x="71" y="118"/>
                  </a:cubicBezTo>
                  <a:cubicBezTo>
                    <a:pt x="68" y="126"/>
                    <a:pt x="66" y="137"/>
                    <a:pt x="66" y="148"/>
                  </a:cubicBezTo>
                  <a:cubicBezTo>
                    <a:pt x="66" y="358"/>
                    <a:pt x="66" y="358"/>
                    <a:pt x="66" y="358"/>
                  </a:cubicBezTo>
                  <a:cubicBezTo>
                    <a:pt x="3" y="358"/>
                    <a:pt x="3" y="358"/>
                    <a:pt x="3" y="358"/>
                  </a:cubicBezTo>
                  <a:lnTo>
                    <a:pt x="3" y="1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73" name="Freeform 58">
              <a:extLst>
                <a:ext uri="{FF2B5EF4-FFF2-40B4-BE49-F238E27FC236}">
                  <a16:creationId xmlns:a16="http://schemas.microsoft.com/office/drawing/2014/main" id="{3A59311B-5AC1-FC4A-AF7D-4AA5777B7B12}"/>
                </a:ext>
              </a:extLst>
            </p:cNvPr>
            <p:cNvSpPr>
              <a:spLocks/>
            </p:cNvSpPr>
            <p:nvPr/>
          </p:nvSpPr>
          <p:spPr bwMode="auto">
            <a:xfrm>
              <a:off x="11144250" y="4144963"/>
              <a:ext cx="434975" cy="573088"/>
            </a:xfrm>
            <a:custGeom>
              <a:avLst/>
              <a:gdLst>
                <a:gd name="T0" fmla="*/ 275 w 277"/>
                <a:gd name="T1" fmla="*/ 344 h 365"/>
                <a:gd name="T2" fmla="*/ 175 w 277"/>
                <a:gd name="T3" fmla="*/ 365 h 365"/>
                <a:gd name="T4" fmla="*/ 0 w 277"/>
                <a:gd name="T5" fmla="*/ 186 h 365"/>
                <a:gd name="T6" fmla="*/ 189 w 277"/>
                <a:gd name="T7" fmla="*/ 0 h 365"/>
                <a:gd name="T8" fmla="*/ 277 w 277"/>
                <a:gd name="T9" fmla="*/ 18 h 365"/>
                <a:gd name="T10" fmla="*/ 262 w 277"/>
                <a:gd name="T11" fmla="*/ 67 h 365"/>
                <a:gd name="T12" fmla="*/ 189 w 277"/>
                <a:gd name="T13" fmla="*/ 50 h 365"/>
                <a:gd name="T14" fmla="*/ 65 w 277"/>
                <a:gd name="T15" fmla="*/ 183 h 365"/>
                <a:gd name="T16" fmla="*/ 186 w 277"/>
                <a:gd name="T17" fmla="*/ 314 h 365"/>
                <a:gd name="T18" fmla="*/ 265 w 277"/>
                <a:gd name="T19" fmla="*/ 297 h 365"/>
                <a:gd name="T20" fmla="*/ 275 w 277"/>
                <a:gd name="T21" fmla="*/ 34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365">
                  <a:moveTo>
                    <a:pt x="275" y="344"/>
                  </a:moveTo>
                  <a:cubicBezTo>
                    <a:pt x="259" y="353"/>
                    <a:pt x="222" y="365"/>
                    <a:pt x="175" y="365"/>
                  </a:cubicBezTo>
                  <a:cubicBezTo>
                    <a:pt x="69" y="365"/>
                    <a:pt x="0" y="293"/>
                    <a:pt x="0" y="186"/>
                  </a:cubicBezTo>
                  <a:cubicBezTo>
                    <a:pt x="0" y="78"/>
                    <a:pt x="74" y="0"/>
                    <a:pt x="189" y="0"/>
                  </a:cubicBezTo>
                  <a:cubicBezTo>
                    <a:pt x="226" y="0"/>
                    <a:pt x="259" y="9"/>
                    <a:pt x="277" y="18"/>
                  </a:cubicBezTo>
                  <a:cubicBezTo>
                    <a:pt x="262" y="67"/>
                    <a:pt x="262" y="67"/>
                    <a:pt x="262" y="67"/>
                  </a:cubicBezTo>
                  <a:cubicBezTo>
                    <a:pt x="247" y="58"/>
                    <a:pt x="223" y="50"/>
                    <a:pt x="189" y="50"/>
                  </a:cubicBezTo>
                  <a:cubicBezTo>
                    <a:pt x="108" y="50"/>
                    <a:pt x="65" y="110"/>
                    <a:pt x="65" y="183"/>
                  </a:cubicBezTo>
                  <a:cubicBezTo>
                    <a:pt x="65" y="264"/>
                    <a:pt x="117" y="314"/>
                    <a:pt x="186" y="314"/>
                  </a:cubicBezTo>
                  <a:cubicBezTo>
                    <a:pt x="223" y="314"/>
                    <a:pt x="246" y="304"/>
                    <a:pt x="265" y="297"/>
                  </a:cubicBezTo>
                  <a:lnTo>
                    <a:pt x="275" y="3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74" name="Freeform 59">
              <a:extLst>
                <a:ext uri="{FF2B5EF4-FFF2-40B4-BE49-F238E27FC236}">
                  <a16:creationId xmlns:a16="http://schemas.microsoft.com/office/drawing/2014/main" id="{13E06A15-E2F2-E949-B961-393AF7F0EF86}"/>
                </a:ext>
              </a:extLst>
            </p:cNvPr>
            <p:cNvSpPr>
              <a:spLocks noEditPoints="1"/>
            </p:cNvSpPr>
            <p:nvPr/>
          </p:nvSpPr>
          <p:spPr bwMode="auto">
            <a:xfrm>
              <a:off x="11645900" y="4143375"/>
              <a:ext cx="485775" cy="574675"/>
            </a:xfrm>
            <a:custGeom>
              <a:avLst/>
              <a:gdLst>
                <a:gd name="T0" fmla="*/ 61 w 310"/>
                <a:gd name="T1" fmla="*/ 195 h 366"/>
                <a:gd name="T2" fmla="*/ 181 w 310"/>
                <a:gd name="T3" fmla="*/ 316 h 366"/>
                <a:gd name="T4" fmla="*/ 278 w 310"/>
                <a:gd name="T5" fmla="*/ 298 h 366"/>
                <a:gd name="T6" fmla="*/ 289 w 310"/>
                <a:gd name="T7" fmla="*/ 344 h 366"/>
                <a:gd name="T8" fmla="*/ 173 w 310"/>
                <a:gd name="T9" fmla="*/ 366 h 366"/>
                <a:gd name="T10" fmla="*/ 0 w 310"/>
                <a:gd name="T11" fmla="*/ 189 h 366"/>
                <a:gd name="T12" fmla="*/ 165 w 310"/>
                <a:gd name="T13" fmla="*/ 0 h 366"/>
                <a:gd name="T14" fmla="*/ 310 w 310"/>
                <a:gd name="T15" fmla="*/ 165 h 366"/>
                <a:gd name="T16" fmla="*/ 307 w 310"/>
                <a:gd name="T17" fmla="*/ 195 h 366"/>
                <a:gd name="T18" fmla="*/ 61 w 310"/>
                <a:gd name="T19" fmla="*/ 195 h 366"/>
                <a:gd name="T20" fmla="*/ 248 w 310"/>
                <a:gd name="T21" fmla="*/ 149 h 366"/>
                <a:gd name="T22" fmla="*/ 160 w 310"/>
                <a:gd name="T23" fmla="*/ 45 h 366"/>
                <a:gd name="T24" fmla="*/ 62 w 310"/>
                <a:gd name="T25" fmla="*/ 149 h 366"/>
                <a:gd name="T26" fmla="*/ 248 w 310"/>
                <a:gd name="T27" fmla="*/ 14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0" h="366">
                  <a:moveTo>
                    <a:pt x="61" y="195"/>
                  </a:moveTo>
                  <a:cubicBezTo>
                    <a:pt x="63" y="281"/>
                    <a:pt x="118" y="316"/>
                    <a:pt x="181" y="316"/>
                  </a:cubicBezTo>
                  <a:cubicBezTo>
                    <a:pt x="227" y="316"/>
                    <a:pt x="255" y="308"/>
                    <a:pt x="278" y="298"/>
                  </a:cubicBezTo>
                  <a:cubicBezTo>
                    <a:pt x="289" y="344"/>
                    <a:pt x="289" y="344"/>
                    <a:pt x="289" y="344"/>
                  </a:cubicBezTo>
                  <a:cubicBezTo>
                    <a:pt x="267" y="354"/>
                    <a:pt x="228" y="366"/>
                    <a:pt x="173" y="366"/>
                  </a:cubicBezTo>
                  <a:cubicBezTo>
                    <a:pt x="65" y="366"/>
                    <a:pt x="0" y="295"/>
                    <a:pt x="0" y="189"/>
                  </a:cubicBezTo>
                  <a:cubicBezTo>
                    <a:pt x="0" y="83"/>
                    <a:pt x="63" y="0"/>
                    <a:pt x="165" y="0"/>
                  </a:cubicBezTo>
                  <a:cubicBezTo>
                    <a:pt x="279" y="0"/>
                    <a:pt x="310" y="100"/>
                    <a:pt x="310" y="165"/>
                  </a:cubicBezTo>
                  <a:cubicBezTo>
                    <a:pt x="310" y="178"/>
                    <a:pt x="308" y="188"/>
                    <a:pt x="307" y="195"/>
                  </a:cubicBezTo>
                  <a:lnTo>
                    <a:pt x="61" y="195"/>
                  </a:lnTo>
                  <a:close/>
                  <a:moveTo>
                    <a:pt x="248" y="149"/>
                  </a:moveTo>
                  <a:cubicBezTo>
                    <a:pt x="249" y="108"/>
                    <a:pt x="231" y="45"/>
                    <a:pt x="160" y="45"/>
                  </a:cubicBezTo>
                  <a:cubicBezTo>
                    <a:pt x="95" y="45"/>
                    <a:pt x="67" y="105"/>
                    <a:pt x="62" y="149"/>
                  </a:cubicBezTo>
                  <a:lnTo>
                    <a:pt x="24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grpSp>
      <p:grpSp>
        <p:nvGrpSpPr>
          <p:cNvPr id="5" name="Group 4">
            <a:extLst>
              <a:ext uri="{FF2B5EF4-FFF2-40B4-BE49-F238E27FC236}">
                <a16:creationId xmlns:a16="http://schemas.microsoft.com/office/drawing/2014/main" id="{1ADFA7B3-97E2-3942-963A-690ADB3A11FB}"/>
              </a:ext>
            </a:extLst>
          </p:cNvPr>
          <p:cNvGrpSpPr/>
          <p:nvPr/>
        </p:nvGrpSpPr>
        <p:grpSpPr>
          <a:xfrm>
            <a:off x="2895407" y="5388012"/>
            <a:ext cx="987837" cy="533294"/>
            <a:chOff x="2262188" y="1011238"/>
            <a:chExt cx="1135062" cy="612775"/>
          </a:xfrm>
          <a:solidFill>
            <a:schemeClr val="bg1"/>
          </a:solidFill>
        </p:grpSpPr>
        <p:sp>
          <p:nvSpPr>
            <p:cNvPr id="40" name="Freeform 63">
              <a:extLst>
                <a:ext uri="{FF2B5EF4-FFF2-40B4-BE49-F238E27FC236}">
                  <a16:creationId xmlns:a16="http://schemas.microsoft.com/office/drawing/2014/main" id="{3BFB301A-F45E-3347-BC58-1D88070C2E12}"/>
                </a:ext>
              </a:extLst>
            </p:cNvPr>
            <p:cNvSpPr>
              <a:spLocks noEditPoints="1"/>
            </p:cNvSpPr>
            <p:nvPr/>
          </p:nvSpPr>
          <p:spPr bwMode="auto">
            <a:xfrm>
              <a:off x="2792413" y="1266826"/>
              <a:ext cx="19050" cy="20638"/>
            </a:xfrm>
            <a:custGeom>
              <a:avLst/>
              <a:gdLst>
                <a:gd name="T0" fmla="*/ 13 w 26"/>
                <a:gd name="T1" fmla="*/ 0 h 27"/>
                <a:gd name="T2" fmla="*/ 0 w 26"/>
                <a:gd name="T3" fmla="*/ 13 h 27"/>
                <a:gd name="T4" fmla="*/ 13 w 26"/>
                <a:gd name="T5" fmla="*/ 27 h 27"/>
                <a:gd name="T6" fmla="*/ 26 w 26"/>
                <a:gd name="T7" fmla="*/ 13 h 27"/>
                <a:gd name="T8" fmla="*/ 13 w 26"/>
                <a:gd name="T9" fmla="*/ 0 h 27"/>
                <a:gd name="T10" fmla="*/ 17 w 26"/>
                <a:gd name="T11" fmla="*/ 23 h 27"/>
                <a:gd name="T12" fmla="*/ 13 w 26"/>
                <a:gd name="T13" fmla="*/ 16 h 27"/>
                <a:gd name="T14" fmla="*/ 10 w 26"/>
                <a:gd name="T15" fmla="*/ 14 h 27"/>
                <a:gd name="T16" fmla="*/ 10 w 26"/>
                <a:gd name="T17" fmla="*/ 23 h 27"/>
                <a:gd name="T18" fmla="*/ 7 w 26"/>
                <a:gd name="T19" fmla="*/ 23 h 27"/>
                <a:gd name="T20" fmla="*/ 7 w 26"/>
                <a:gd name="T21" fmla="*/ 4 h 27"/>
                <a:gd name="T22" fmla="*/ 13 w 26"/>
                <a:gd name="T23" fmla="*/ 4 h 27"/>
                <a:gd name="T24" fmla="*/ 19 w 26"/>
                <a:gd name="T25" fmla="*/ 9 h 27"/>
                <a:gd name="T26" fmla="*/ 14 w 26"/>
                <a:gd name="T27" fmla="*/ 14 h 27"/>
                <a:gd name="T28" fmla="*/ 16 w 26"/>
                <a:gd name="T29" fmla="*/ 16 h 27"/>
                <a:gd name="T30" fmla="*/ 21 w 26"/>
                <a:gd name="T31" fmla="*/ 23 h 27"/>
                <a:gd name="T32" fmla="*/ 17 w 26"/>
                <a:gd name="T33"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7">
                  <a:moveTo>
                    <a:pt x="13" y="0"/>
                  </a:moveTo>
                  <a:cubicBezTo>
                    <a:pt x="5" y="0"/>
                    <a:pt x="0" y="6"/>
                    <a:pt x="0" y="13"/>
                  </a:cubicBezTo>
                  <a:cubicBezTo>
                    <a:pt x="0" y="21"/>
                    <a:pt x="5" y="27"/>
                    <a:pt x="13" y="27"/>
                  </a:cubicBezTo>
                  <a:cubicBezTo>
                    <a:pt x="20" y="27"/>
                    <a:pt x="26" y="21"/>
                    <a:pt x="26" y="13"/>
                  </a:cubicBezTo>
                  <a:cubicBezTo>
                    <a:pt x="26" y="6"/>
                    <a:pt x="20" y="0"/>
                    <a:pt x="13" y="0"/>
                  </a:cubicBezTo>
                  <a:close/>
                  <a:moveTo>
                    <a:pt x="17" y="23"/>
                  </a:moveTo>
                  <a:cubicBezTo>
                    <a:pt x="13" y="16"/>
                    <a:pt x="13" y="16"/>
                    <a:pt x="13" y="16"/>
                  </a:cubicBezTo>
                  <a:cubicBezTo>
                    <a:pt x="12" y="15"/>
                    <a:pt x="11" y="14"/>
                    <a:pt x="10" y="14"/>
                  </a:cubicBezTo>
                  <a:cubicBezTo>
                    <a:pt x="10" y="23"/>
                    <a:pt x="10" y="23"/>
                    <a:pt x="10" y="23"/>
                  </a:cubicBezTo>
                  <a:cubicBezTo>
                    <a:pt x="7" y="23"/>
                    <a:pt x="7" y="23"/>
                    <a:pt x="7" y="23"/>
                  </a:cubicBezTo>
                  <a:cubicBezTo>
                    <a:pt x="7" y="4"/>
                    <a:pt x="7" y="4"/>
                    <a:pt x="7" y="4"/>
                  </a:cubicBezTo>
                  <a:cubicBezTo>
                    <a:pt x="13" y="4"/>
                    <a:pt x="13" y="4"/>
                    <a:pt x="13" y="4"/>
                  </a:cubicBezTo>
                  <a:cubicBezTo>
                    <a:pt x="17" y="4"/>
                    <a:pt x="19" y="6"/>
                    <a:pt x="19" y="9"/>
                  </a:cubicBezTo>
                  <a:cubicBezTo>
                    <a:pt x="19" y="12"/>
                    <a:pt x="17" y="14"/>
                    <a:pt x="14" y="14"/>
                  </a:cubicBezTo>
                  <a:cubicBezTo>
                    <a:pt x="15" y="15"/>
                    <a:pt x="16" y="15"/>
                    <a:pt x="16" y="16"/>
                  </a:cubicBezTo>
                  <a:cubicBezTo>
                    <a:pt x="21" y="23"/>
                    <a:pt x="21" y="23"/>
                    <a:pt x="21" y="23"/>
                  </a:cubicBezTo>
                  <a:lnTo>
                    <a:pt x="17"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41" name="Freeform 64">
              <a:extLst>
                <a:ext uri="{FF2B5EF4-FFF2-40B4-BE49-F238E27FC236}">
                  <a16:creationId xmlns:a16="http://schemas.microsoft.com/office/drawing/2014/main" id="{5FA0D8E3-A2E8-0046-91B8-F5E064A04D9C}"/>
                </a:ext>
              </a:extLst>
            </p:cNvPr>
            <p:cNvSpPr>
              <a:spLocks/>
            </p:cNvSpPr>
            <p:nvPr/>
          </p:nvSpPr>
          <p:spPr bwMode="auto">
            <a:xfrm>
              <a:off x="2574925" y="1289051"/>
              <a:ext cx="19050" cy="23813"/>
            </a:xfrm>
            <a:custGeom>
              <a:avLst/>
              <a:gdLst>
                <a:gd name="T0" fmla="*/ 0 w 25"/>
                <a:gd name="T1" fmla="*/ 0 h 32"/>
                <a:gd name="T2" fmla="*/ 0 w 25"/>
                <a:gd name="T3" fmla="*/ 32 h 32"/>
                <a:gd name="T4" fmla="*/ 25 w 25"/>
                <a:gd name="T5" fmla="*/ 16 h 32"/>
                <a:gd name="T6" fmla="*/ 22 w 25"/>
                <a:gd name="T7" fmla="*/ 6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cubicBezTo>
                    <a:pt x="0" y="32"/>
                    <a:pt x="0" y="32"/>
                    <a:pt x="0" y="32"/>
                  </a:cubicBezTo>
                  <a:cubicBezTo>
                    <a:pt x="18" y="32"/>
                    <a:pt x="25" y="28"/>
                    <a:pt x="25" y="16"/>
                  </a:cubicBezTo>
                  <a:cubicBezTo>
                    <a:pt x="25" y="12"/>
                    <a:pt x="25" y="9"/>
                    <a:pt x="22" y="6"/>
                  </a:cubicBezTo>
                  <a:cubicBezTo>
                    <a:pt x="18" y="2"/>
                    <a:pt x="8"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42" name="Freeform 65">
              <a:extLst>
                <a:ext uri="{FF2B5EF4-FFF2-40B4-BE49-F238E27FC236}">
                  <a16:creationId xmlns:a16="http://schemas.microsoft.com/office/drawing/2014/main" id="{6F2AD823-6944-6042-B375-2CF925497A15}"/>
                </a:ext>
              </a:extLst>
            </p:cNvPr>
            <p:cNvSpPr>
              <a:spLocks/>
            </p:cNvSpPr>
            <p:nvPr/>
          </p:nvSpPr>
          <p:spPr bwMode="auto">
            <a:xfrm>
              <a:off x="2798763" y="1271588"/>
              <a:ext cx="4762" cy="4763"/>
            </a:xfrm>
            <a:custGeom>
              <a:avLst/>
              <a:gdLst>
                <a:gd name="T0" fmla="*/ 6 w 6"/>
                <a:gd name="T1" fmla="*/ 3 h 6"/>
                <a:gd name="T2" fmla="*/ 3 w 6"/>
                <a:gd name="T3" fmla="*/ 0 h 6"/>
                <a:gd name="T4" fmla="*/ 0 w 6"/>
                <a:gd name="T5" fmla="*/ 0 h 6"/>
                <a:gd name="T6" fmla="*/ 0 w 6"/>
                <a:gd name="T7" fmla="*/ 6 h 6"/>
                <a:gd name="T8" fmla="*/ 2 w 6"/>
                <a:gd name="T9" fmla="*/ 6 h 6"/>
                <a:gd name="T10" fmla="*/ 6 w 6"/>
                <a:gd name="T11" fmla="*/ 3 h 6"/>
              </a:gdLst>
              <a:ahLst/>
              <a:cxnLst>
                <a:cxn ang="0">
                  <a:pos x="T0" y="T1"/>
                </a:cxn>
                <a:cxn ang="0">
                  <a:pos x="T2" y="T3"/>
                </a:cxn>
                <a:cxn ang="0">
                  <a:pos x="T4" y="T5"/>
                </a:cxn>
                <a:cxn ang="0">
                  <a:pos x="T6" y="T7"/>
                </a:cxn>
                <a:cxn ang="0">
                  <a:pos x="T8" y="T9"/>
                </a:cxn>
                <a:cxn ang="0">
                  <a:pos x="T10" y="T11"/>
                </a:cxn>
              </a:cxnLst>
              <a:rect l="0" t="0" r="r" b="b"/>
              <a:pathLst>
                <a:path w="6" h="6">
                  <a:moveTo>
                    <a:pt x="6" y="3"/>
                  </a:moveTo>
                  <a:cubicBezTo>
                    <a:pt x="6" y="1"/>
                    <a:pt x="5" y="0"/>
                    <a:pt x="3" y="0"/>
                  </a:cubicBezTo>
                  <a:cubicBezTo>
                    <a:pt x="0" y="0"/>
                    <a:pt x="0" y="0"/>
                    <a:pt x="0" y="0"/>
                  </a:cubicBezTo>
                  <a:cubicBezTo>
                    <a:pt x="0" y="6"/>
                    <a:pt x="0" y="6"/>
                    <a:pt x="0" y="6"/>
                  </a:cubicBezTo>
                  <a:cubicBezTo>
                    <a:pt x="2" y="6"/>
                    <a:pt x="2" y="6"/>
                    <a:pt x="2" y="6"/>
                  </a:cubicBezTo>
                  <a:cubicBezTo>
                    <a:pt x="4" y="6"/>
                    <a:pt x="6" y="6"/>
                    <a:pt x="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43" name="Freeform 66">
              <a:extLst>
                <a:ext uri="{FF2B5EF4-FFF2-40B4-BE49-F238E27FC236}">
                  <a16:creationId xmlns:a16="http://schemas.microsoft.com/office/drawing/2014/main" id="{F8C9A926-83BE-B84C-A4AA-9B6109B536E6}"/>
                </a:ext>
              </a:extLst>
            </p:cNvPr>
            <p:cNvSpPr>
              <a:spLocks noEditPoints="1"/>
            </p:cNvSpPr>
            <p:nvPr/>
          </p:nvSpPr>
          <p:spPr bwMode="auto">
            <a:xfrm>
              <a:off x="2262188" y="1011238"/>
              <a:ext cx="612775" cy="612775"/>
            </a:xfrm>
            <a:custGeom>
              <a:avLst/>
              <a:gdLst>
                <a:gd name="T0" fmla="*/ 0 w 825"/>
                <a:gd name="T1" fmla="*/ 412 h 825"/>
                <a:gd name="T2" fmla="*/ 825 w 825"/>
                <a:gd name="T3" fmla="*/ 412 h 825"/>
                <a:gd name="T4" fmla="*/ 511 w 825"/>
                <a:gd name="T5" fmla="*/ 345 h 825"/>
                <a:gd name="T6" fmla="*/ 549 w 825"/>
                <a:gd name="T7" fmla="*/ 481 h 825"/>
                <a:gd name="T8" fmla="*/ 511 w 825"/>
                <a:gd name="T9" fmla="*/ 345 h 825"/>
                <a:gd name="T10" fmla="*/ 184 w 825"/>
                <a:gd name="T11" fmla="*/ 428 h 825"/>
                <a:gd name="T12" fmla="*/ 154 w 825"/>
                <a:gd name="T13" fmla="*/ 485 h 825"/>
                <a:gd name="T14" fmla="*/ 154 w 825"/>
                <a:gd name="T15" fmla="*/ 342 h 825"/>
                <a:gd name="T16" fmla="*/ 184 w 825"/>
                <a:gd name="T17" fmla="*/ 399 h 825"/>
                <a:gd name="T18" fmla="*/ 125 w 825"/>
                <a:gd name="T19" fmla="*/ 413 h 825"/>
                <a:gd name="T20" fmla="*/ 258 w 825"/>
                <a:gd name="T21" fmla="*/ 481 h 825"/>
                <a:gd name="T22" fmla="*/ 218 w 825"/>
                <a:gd name="T23" fmla="*/ 345 h 825"/>
                <a:gd name="T24" fmla="*/ 258 w 825"/>
                <a:gd name="T25" fmla="*/ 481 h 825"/>
                <a:gd name="T26" fmla="*/ 213 w 825"/>
                <a:gd name="T27" fmla="*/ 309 h 825"/>
                <a:gd name="T28" fmla="*/ 264 w 825"/>
                <a:gd name="T29" fmla="*/ 309 h 825"/>
                <a:gd name="T30" fmla="*/ 372 w 825"/>
                <a:gd name="T31" fmla="*/ 380 h 825"/>
                <a:gd name="T32" fmla="*/ 340 w 825"/>
                <a:gd name="T33" fmla="*/ 481 h 825"/>
                <a:gd name="T34" fmla="*/ 300 w 825"/>
                <a:gd name="T35" fmla="*/ 380 h 825"/>
                <a:gd name="T36" fmla="*/ 270 w 825"/>
                <a:gd name="T37" fmla="*/ 345 h 825"/>
                <a:gd name="T38" fmla="*/ 372 w 825"/>
                <a:gd name="T39" fmla="*/ 380 h 825"/>
                <a:gd name="T40" fmla="*/ 422 w 825"/>
                <a:gd name="T41" fmla="*/ 441 h 825"/>
                <a:gd name="T42" fmla="*/ 382 w 825"/>
                <a:gd name="T43" fmla="*/ 481 h 825"/>
                <a:gd name="T44" fmla="*/ 435 w 825"/>
                <a:gd name="T45" fmla="*/ 345 h 825"/>
                <a:gd name="T46" fmla="*/ 484 w 825"/>
                <a:gd name="T47" fmla="*/ 389 h 825"/>
                <a:gd name="T48" fmla="*/ 500 w 825"/>
                <a:gd name="T49" fmla="*/ 481 h 825"/>
                <a:gd name="T50" fmla="*/ 530 w 825"/>
                <a:gd name="T51" fmla="*/ 542 h 825"/>
                <a:gd name="T52" fmla="*/ 530 w 825"/>
                <a:gd name="T53" fmla="*/ 491 h 825"/>
                <a:gd name="T54" fmla="*/ 530 w 825"/>
                <a:gd name="T55" fmla="*/ 542 h 825"/>
                <a:gd name="T56" fmla="*/ 634 w 825"/>
                <a:gd name="T57" fmla="*/ 441 h 825"/>
                <a:gd name="T58" fmla="*/ 556 w 825"/>
                <a:gd name="T59" fmla="*/ 481 h 825"/>
                <a:gd name="T60" fmla="*/ 569 w 825"/>
                <a:gd name="T61" fmla="*/ 345 h 825"/>
                <a:gd name="T62" fmla="*/ 634 w 825"/>
                <a:gd name="T63" fmla="*/ 374 h 825"/>
                <a:gd name="T64" fmla="*/ 702 w 825"/>
                <a:gd name="T65" fmla="*/ 345 h 825"/>
                <a:gd name="T66" fmla="*/ 705 w 825"/>
                <a:gd name="T67" fmla="*/ 481 h 825"/>
                <a:gd name="T68" fmla="*/ 727 w 825"/>
                <a:gd name="T69" fmla="*/ 375 h 825"/>
                <a:gd name="T70" fmla="*/ 727 w 825"/>
                <a:gd name="T71" fmla="*/ 344 h 825"/>
                <a:gd name="T72" fmla="*/ 727 w 825"/>
                <a:gd name="T73" fmla="*/ 37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5" h="825">
                  <a:moveTo>
                    <a:pt x="413" y="0"/>
                  </a:moveTo>
                  <a:cubicBezTo>
                    <a:pt x="185" y="0"/>
                    <a:pt x="0" y="184"/>
                    <a:pt x="0" y="412"/>
                  </a:cubicBezTo>
                  <a:cubicBezTo>
                    <a:pt x="0" y="640"/>
                    <a:pt x="185" y="825"/>
                    <a:pt x="413" y="825"/>
                  </a:cubicBezTo>
                  <a:cubicBezTo>
                    <a:pt x="641" y="825"/>
                    <a:pt x="825" y="640"/>
                    <a:pt x="825" y="412"/>
                  </a:cubicBezTo>
                  <a:cubicBezTo>
                    <a:pt x="825" y="184"/>
                    <a:pt x="641" y="0"/>
                    <a:pt x="413" y="0"/>
                  </a:cubicBezTo>
                  <a:close/>
                  <a:moveTo>
                    <a:pt x="511" y="345"/>
                  </a:moveTo>
                  <a:cubicBezTo>
                    <a:pt x="549" y="345"/>
                    <a:pt x="549" y="345"/>
                    <a:pt x="549" y="345"/>
                  </a:cubicBezTo>
                  <a:cubicBezTo>
                    <a:pt x="549" y="481"/>
                    <a:pt x="549" y="481"/>
                    <a:pt x="549" y="481"/>
                  </a:cubicBezTo>
                  <a:cubicBezTo>
                    <a:pt x="511" y="481"/>
                    <a:pt x="511" y="481"/>
                    <a:pt x="511" y="481"/>
                  </a:cubicBezTo>
                  <a:lnTo>
                    <a:pt x="511" y="345"/>
                  </a:lnTo>
                  <a:close/>
                  <a:moveTo>
                    <a:pt x="154" y="444"/>
                  </a:moveTo>
                  <a:cubicBezTo>
                    <a:pt x="167" y="444"/>
                    <a:pt x="178" y="438"/>
                    <a:pt x="184" y="428"/>
                  </a:cubicBezTo>
                  <a:cubicBezTo>
                    <a:pt x="184" y="428"/>
                    <a:pt x="184" y="428"/>
                    <a:pt x="206" y="463"/>
                  </a:cubicBezTo>
                  <a:cubicBezTo>
                    <a:pt x="193" y="476"/>
                    <a:pt x="174" y="485"/>
                    <a:pt x="154" y="485"/>
                  </a:cubicBezTo>
                  <a:cubicBezTo>
                    <a:pt x="115" y="485"/>
                    <a:pt x="83" y="453"/>
                    <a:pt x="83" y="413"/>
                  </a:cubicBezTo>
                  <a:cubicBezTo>
                    <a:pt x="83" y="374"/>
                    <a:pt x="115" y="342"/>
                    <a:pt x="154" y="342"/>
                  </a:cubicBezTo>
                  <a:cubicBezTo>
                    <a:pt x="174" y="342"/>
                    <a:pt x="193" y="351"/>
                    <a:pt x="206" y="364"/>
                  </a:cubicBezTo>
                  <a:cubicBezTo>
                    <a:pt x="206" y="364"/>
                    <a:pt x="206" y="364"/>
                    <a:pt x="184" y="399"/>
                  </a:cubicBezTo>
                  <a:cubicBezTo>
                    <a:pt x="178" y="389"/>
                    <a:pt x="167" y="381"/>
                    <a:pt x="154" y="381"/>
                  </a:cubicBezTo>
                  <a:cubicBezTo>
                    <a:pt x="138" y="381"/>
                    <a:pt x="125" y="396"/>
                    <a:pt x="125" y="413"/>
                  </a:cubicBezTo>
                  <a:cubicBezTo>
                    <a:pt x="125" y="431"/>
                    <a:pt x="138" y="444"/>
                    <a:pt x="154" y="444"/>
                  </a:cubicBezTo>
                  <a:close/>
                  <a:moveTo>
                    <a:pt x="258" y="481"/>
                  </a:moveTo>
                  <a:cubicBezTo>
                    <a:pt x="218" y="481"/>
                    <a:pt x="218" y="481"/>
                    <a:pt x="218" y="481"/>
                  </a:cubicBezTo>
                  <a:cubicBezTo>
                    <a:pt x="218" y="345"/>
                    <a:pt x="218" y="345"/>
                    <a:pt x="218" y="345"/>
                  </a:cubicBezTo>
                  <a:cubicBezTo>
                    <a:pt x="258" y="345"/>
                    <a:pt x="258" y="345"/>
                    <a:pt x="258" y="345"/>
                  </a:cubicBezTo>
                  <a:lnTo>
                    <a:pt x="258" y="481"/>
                  </a:lnTo>
                  <a:close/>
                  <a:moveTo>
                    <a:pt x="239" y="335"/>
                  </a:moveTo>
                  <a:cubicBezTo>
                    <a:pt x="225" y="335"/>
                    <a:pt x="213" y="323"/>
                    <a:pt x="213" y="309"/>
                  </a:cubicBezTo>
                  <a:cubicBezTo>
                    <a:pt x="213" y="294"/>
                    <a:pt x="225" y="283"/>
                    <a:pt x="239" y="283"/>
                  </a:cubicBezTo>
                  <a:cubicBezTo>
                    <a:pt x="253" y="283"/>
                    <a:pt x="264" y="294"/>
                    <a:pt x="264" y="309"/>
                  </a:cubicBezTo>
                  <a:cubicBezTo>
                    <a:pt x="264" y="323"/>
                    <a:pt x="253" y="335"/>
                    <a:pt x="239" y="335"/>
                  </a:cubicBezTo>
                  <a:close/>
                  <a:moveTo>
                    <a:pt x="372" y="380"/>
                  </a:moveTo>
                  <a:cubicBezTo>
                    <a:pt x="340" y="380"/>
                    <a:pt x="340" y="380"/>
                    <a:pt x="340" y="380"/>
                  </a:cubicBezTo>
                  <a:cubicBezTo>
                    <a:pt x="340" y="481"/>
                    <a:pt x="340" y="481"/>
                    <a:pt x="340" y="481"/>
                  </a:cubicBezTo>
                  <a:cubicBezTo>
                    <a:pt x="300" y="481"/>
                    <a:pt x="300" y="481"/>
                    <a:pt x="300" y="481"/>
                  </a:cubicBezTo>
                  <a:cubicBezTo>
                    <a:pt x="300" y="380"/>
                    <a:pt x="300" y="380"/>
                    <a:pt x="300" y="380"/>
                  </a:cubicBezTo>
                  <a:cubicBezTo>
                    <a:pt x="270" y="380"/>
                    <a:pt x="270" y="380"/>
                    <a:pt x="270" y="380"/>
                  </a:cubicBezTo>
                  <a:cubicBezTo>
                    <a:pt x="270" y="345"/>
                    <a:pt x="270" y="345"/>
                    <a:pt x="270" y="345"/>
                  </a:cubicBezTo>
                  <a:cubicBezTo>
                    <a:pt x="372" y="345"/>
                    <a:pt x="372" y="345"/>
                    <a:pt x="372" y="345"/>
                  </a:cubicBezTo>
                  <a:lnTo>
                    <a:pt x="372" y="380"/>
                  </a:lnTo>
                  <a:close/>
                  <a:moveTo>
                    <a:pt x="448" y="481"/>
                  </a:moveTo>
                  <a:cubicBezTo>
                    <a:pt x="448" y="481"/>
                    <a:pt x="448" y="481"/>
                    <a:pt x="422" y="441"/>
                  </a:cubicBezTo>
                  <a:cubicBezTo>
                    <a:pt x="422" y="441"/>
                    <a:pt x="422" y="441"/>
                    <a:pt x="422" y="481"/>
                  </a:cubicBezTo>
                  <a:cubicBezTo>
                    <a:pt x="422" y="481"/>
                    <a:pt x="422" y="481"/>
                    <a:pt x="382" y="481"/>
                  </a:cubicBezTo>
                  <a:cubicBezTo>
                    <a:pt x="382" y="481"/>
                    <a:pt x="382" y="481"/>
                    <a:pt x="382" y="345"/>
                  </a:cubicBezTo>
                  <a:cubicBezTo>
                    <a:pt x="382" y="345"/>
                    <a:pt x="382" y="345"/>
                    <a:pt x="435" y="345"/>
                  </a:cubicBezTo>
                  <a:cubicBezTo>
                    <a:pt x="451" y="345"/>
                    <a:pt x="464" y="350"/>
                    <a:pt x="473" y="358"/>
                  </a:cubicBezTo>
                  <a:cubicBezTo>
                    <a:pt x="480" y="366"/>
                    <a:pt x="484" y="376"/>
                    <a:pt x="484" y="389"/>
                  </a:cubicBezTo>
                  <a:cubicBezTo>
                    <a:pt x="484" y="408"/>
                    <a:pt x="474" y="422"/>
                    <a:pt x="458" y="426"/>
                  </a:cubicBezTo>
                  <a:cubicBezTo>
                    <a:pt x="500" y="481"/>
                    <a:pt x="500" y="481"/>
                    <a:pt x="500" y="481"/>
                  </a:cubicBezTo>
                  <a:cubicBezTo>
                    <a:pt x="500" y="481"/>
                    <a:pt x="500" y="481"/>
                    <a:pt x="448" y="481"/>
                  </a:cubicBezTo>
                  <a:close/>
                  <a:moveTo>
                    <a:pt x="530" y="542"/>
                  </a:moveTo>
                  <a:cubicBezTo>
                    <a:pt x="516" y="542"/>
                    <a:pt x="504" y="531"/>
                    <a:pt x="504" y="516"/>
                  </a:cubicBezTo>
                  <a:cubicBezTo>
                    <a:pt x="504" y="502"/>
                    <a:pt x="516" y="491"/>
                    <a:pt x="530" y="491"/>
                  </a:cubicBezTo>
                  <a:cubicBezTo>
                    <a:pt x="544" y="491"/>
                    <a:pt x="555" y="502"/>
                    <a:pt x="555" y="516"/>
                  </a:cubicBezTo>
                  <a:cubicBezTo>
                    <a:pt x="555" y="531"/>
                    <a:pt x="544" y="542"/>
                    <a:pt x="530" y="542"/>
                  </a:cubicBezTo>
                  <a:close/>
                  <a:moveTo>
                    <a:pt x="656" y="481"/>
                  </a:moveTo>
                  <a:cubicBezTo>
                    <a:pt x="634" y="441"/>
                    <a:pt x="634" y="441"/>
                    <a:pt x="634" y="441"/>
                  </a:cubicBezTo>
                  <a:cubicBezTo>
                    <a:pt x="605" y="481"/>
                    <a:pt x="605" y="481"/>
                    <a:pt x="605" y="481"/>
                  </a:cubicBezTo>
                  <a:cubicBezTo>
                    <a:pt x="556" y="481"/>
                    <a:pt x="556" y="481"/>
                    <a:pt x="556" y="481"/>
                  </a:cubicBezTo>
                  <a:cubicBezTo>
                    <a:pt x="609" y="407"/>
                    <a:pt x="609" y="407"/>
                    <a:pt x="609" y="407"/>
                  </a:cubicBezTo>
                  <a:cubicBezTo>
                    <a:pt x="569" y="345"/>
                    <a:pt x="569" y="345"/>
                    <a:pt x="569" y="345"/>
                  </a:cubicBezTo>
                  <a:cubicBezTo>
                    <a:pt x="618" y="345"/>
                    <a:pt x="618" y="345"/>
                    <a:pt x="618" y="345"/>
                  </a:cubicBezTo>
                  <a:cubicBezTo>
                    <a:pt x="634" y="374"/>
                    <a:pt x="634" y="374"/>
                    <a:pt x="634" y="374"/>
                  </a:cubicBezTo>
                  <a:cubicBezTo>
                    <a:pt x="653" y="345"/>
                    <a:pt x="653" y="345"/>
                    <a:pt x="653" y="345"/>
                  </a:cubicBezTo>
                  <a:cubicBezTo>
                    <a:pt x="702" y="345"/>
                    <a:pt x="702" y="345"/>
                    <a:pt x="702" y="345"/>
                  </a:cubicBezTo>
                  <a:cubicBezTo>
                    <a:pt x="657" y="407"/>
                    <a:pt x="657" y="407"/>
                    <a:pt x="657" y="407"/>
                  </a:cubicBezTo>
                  <a:cubicBezTo>
                    <a:pt x="705" y="481"/>
                    <a:pt x="705" y="481"/>
                    <a:pt x="705" y="481"/>
                  </a:cubicBezTo>
                  <a:lnTo>
                    <a:pt x="656" y="481"/>
                  </a:lnTo>
                  <a:close/>
                  <a:moveTo>
                    <a:pt x="727" y="375"/>
                  </a:moveTo>
                  <a:cubicBezTo>
                    <a:pt x="718" y="375"/>
                    <a:pt x="711" y="368"/>
                    <a:pt x="711" y="359"/>
                  </a:cubicBezTo>
                  <a:cubicBezTo>
                    <a:pt x="711" y="351"/>
                    <a:pt x="718" y="344"/>
                    <a:pt x="727" y="344"/>
                  </a:cubicBezTo>
                  <a:cubicBezTo>
                    <a:pt x="735" y="344"/>
                    <a:pt x="742" y="351"/>
                    <a:pt x="742" y="359"/>
                  </a:cubicBezTo>
                  <a:cubicBezTo>
                    <a:pt x="742" y="368"/>
                    <a:pt x="735" y="375"/>
                    <a:pt x="727" y="3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44" name="Freeform 67">
              <a:extLst>
                <a:ext uri="{FF2B5EF4-FFF2-40B4-BE49-F238E27FC236}">
                  <a16:creationId xmlns:a16="http://schemas.microsoft.com/office/drawing/2014/main" id="{2E5746C6-2875-EA40-BCF6-694AF26250B0}"/>
                </a:ext>
              </a:extLst>
            </p:cNvPr>
            <p:cNvSpPr>
              <a:spLocks noEditPoints="1"/>
            </p:cNvSpPr>
            <p:nvPr/>
          </p:nvSpPr>
          <p:spPr bwMode="auto">
            <a:xfrm>
              <a:off x="2936875" y="1262063"/>
              <a:ext cx="87312" cy="112713"/>
            </a:xfrm>
            <a:custGeom>
              <a:avLst/>
              <a:gdLst>
                <a:gd name="T0" fmla="*/ 0 w 117"/>
                <a:gd name="T1" fmla="*/ 152 h 152"/>
                <a:gd name="T2" fmla="*/ 0 w 117"/>
                <a:gd name="T3" fmla="*/ 3 h 152"/>
                <a:gd name="T4" fmla="*/ 47 w 117"/>
                <a:gd name="T5" fmla="*/ 0 h 152"/>
                <a:gd name="T6" fmla="*/ 96 w 117"/>
                <a:gd name="T7" fmla="*/ 11 h 152"/>
                <a:gd name="T8" fmla="*/ 111 w 117"/>
                <a:gd name="T9" fmla="*/ 43 h 152"/>
                <a:gd name="T10" fmla="*/ 103 w 117"/>
                <a:gd name="T11" fmla="*/ 66 h 152"/>
                <a:gd name="T12" fmla="*/ 84 w 117"/>
                <a:gd name="T13" fmla="*/ 80 h 152"/>
                <a:gd name="T14" fmla="*/ 84 w 117"/>
                <a:gd name="T15" fmla="*/ 81 h 152"/>
                <a:gd name="T16" fmla="*/ 104 w 117"/>
                <a:gd name="T17" fmla="*/ 109 h 152"/>
                <a:gd name="T18" fmla="*/ 117 w 117"/>
                <a:gd name="T19" fmla="*/ 152 h 152"/>
                <a:gd name="T20" fmla="*/ 81 w 117"/>
                <a:gd name="T21" fmla="*/ 152 h 152"/>
                <a:gd name="T22" fmla="*/ 71 w 117"/>
                <a:gd name="T23" fmla="*/ 117 h 152"/>
                <a:gd name="T24" fmla="*/ 62 w 117"/>
                <a:gd name="T25" fmla="*/ 98 h 152"/>
                <a:gd name="T26" fmla="*/ 45 w 117"/>
                <a:gd name="T27" fmla="*/ 93 h 152"/>
                <a:gd name="T28" fmla="*/ 34 w 117"/>
                <a:gd name="T29" fmla="*/ 93 h 152"/>
                <a:gd name="T30" fmla="*/ 34 w 117"/>
                <a:gd name="T31" fmla="*/ 152 h 152"/>
                <a:gd name="T32" fmla="*/ 0 w 117"/>
                <a:gd name="T33" fmla="*/ 152 h 152"/>
                <a:gd name="T34" fmla="*/ 34 w 117"/>
                <a:gd name="T35" fmla="*/ 26 h 152"/>
                <a:gd name="T36" fmla="*/ 34 w 117"/>
                <a:gd name="T37" fmla="*/ 68 h 152"/>
                <a:gd name="T38" fmla="*/ 49 w 117"/>
                <a:gd name="T39" fmla="*/ 68 h 152"/>
                <a:gd name="T40" fmla="*/ 69 w 117"/>
                <a:gd name="T41" fmla="*/ 62 h 152"/>
                <a:gd name="T42" fmla="*/ 77 w 117"/>
                <a:gd name="T43" fmla="*/ 46 h 152"/>
                <a:gd name="T44" fmla="*/ 70 w 117"/>
                <a:gd name="T45" fmla="*/ 31 h 152"/>
                <a:gd name="T46" fmla="*/ 51 w 117"/>
                <a:gd name="T47" fmla="*/ 25 h 152"/>
                <a:gd name="T48" fmla="*/ 34 w 117"/>
                <a:gd name="T49"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152">
                  <a:moveTo>
                    <a:pt x="0" y="152"/>
                  </a:moveTo>
                  <a:cubicBezTo>
                    <a:pt x="0" y="3"/>
                    <a:pt x="0" y="3"/>
                    <a:pt x="0" y="3"/>
                  </a:cubicBezTo>
                  <a:cubicBezTo>
                    <a:pt x="13" y="1"/>
                    <a:pt x="28" y="0"/>
                    <a:pt x="47" y="0"/>
                  </a:cubicBezTo>
                  <a:cubicBezTo>
                    <a:pt x="70" y="0"/>
                    <a:pt x="86" y="4"/>
                    <a:pt x="96" y="11"/>
                  </a:cubicBezTo>
                  <a:cubicBezTo>
                    <a:pt x="106" y="19"/>
                    <a:pt x="111" y="29"/>
                    <a:pt x="111" y="43"/>
                  </a:cubicBezTo>
                  <a:cubicBezTo>
                    <a:pt x="111" y="52"/>
                    <a:pt x="108" y="59"/>
                    <a:pt x="103" y="66"/>
                  </a:cubicBezTo>
                  <a:cubicBezTo>
                    <a:pt x="98" y="73"/>
                    <a:pt x="92" y="78"/>
                    <a:pt x="84" y="80"/>
                  </a:cubicBezTo>
                  <a:cubicBezTo>
                    <a:pt x="84" y="81"/>
                    <a:pt x="84" y="81"/>
                    <a:pt x="84" y="81"/>
                  </a:cubicBezTo>
                  <a:cubicBezTo>
                    <a:pt x="93" y="85"/>
                    <a:pt x="100" y="94"/>
                    <a:pt x="104" y="109"/>
                  </a:cubicBezTo>
                  <a:cubicBezTo>
                    <a:pt x="112" y="136"/>
                    <a:pt x="116" y="150"/>
                    <a:pt x="117" y="152"/>
                  </a:cubicBezTo>
                  <a:cubicBezTo>
                    <a:pt x="81" y="152"/>
                    <a:pt x="81" y="152"/>
                    <a:pt x="81" y="152"/>
                  </a:cubicBezTo>
                  <a:cubicBezTo>
                    <a:pt x="78" y="146"/>
                    <a:pt x="75" y="135"/>
                    <a:pt x="71" y="117"/>
                  </a:cubicBezTo>
                  <a:cubicBezTo>
                    <a:pt x="69" y="108"/>
                    <a:pt x="66" y="102"/>
                    <a:pt x="62" y="98"/>
                  </a:cubicBezTo>
                  <a:cubicBezTo>
                    <a:pt x="59" y="95"/>
                    <a:pt x="53" y="93"/>
                    <a:pt x="45" y="93"/>
                  </a:cubicBezTo>
                  <a:cubicBezTo>
                    <a:pt x="34" y="93"/>
                    <a:pt x="34" y="93"/>
                    <a:pt x="34" y="93"/>
                  </a:cubicBezTo>
                  <a:cubicBezTo>
                    <a:pt x="34" y="152"/>
                    <a:pt x="34" y="152"/>
                    <a:pt x="34" y="152"/>
                  </a:cubicBezTo>
                  <a:lnTo>
                    <a:pt x="0" y="152"/>
                  </a:lnTo>
                  <a:close/>
                  <a:moveTo>
                    <a:pt x="34" y="26"/>
                  </a:moveTo>
                  <a:cubicBezTo>
                    <a:pt x="34" y="68"/>
                    <a:pt x="34" y="68"/>
                    <a:pt x="34" y="68"/>
                  </a:cubicBezTo>
                  <a:cubicBezTo>
                    <a:pt x="49" y="68"/>
                    <a:pt x="49" y="68"/>
                    <a:pt x="49" y="68"/>
                  </a:cubicBezTo>
                  <a:cubicBezTo>
                    <a:pt x="57" y="68"/>
                    <a:pt x="64" y="66"/>
                    <a:pt x="69" y="62"/>
                  </a:cubicBezTo>
                  <a:cubicBezTo>
                    <a:pt x="74" y="58"/>
                    <a:pt x="77" y="53"/>
                    <a:pt x="77" y="46"/>
                  </a:cubicBezTo>
                  <a:cubicBezTo>
                    <a:pt x="77" y="40"/>
                    <a:pt x="74" y="34"/>
                    <a:pt x="70" y="31"/>
                  </a:cubicBezTo>
                  <a:cubicBezTo>
                    <a:pt x="65" y="27"/>
                    <a:pt x="59" y="25"/>
                    <a:pt x="51" y="25"/>
                  </a:cubicBezTo>
                  <a:cubicBezTo>
                    <a:pt x="42" y="25"/>
                    <a:pt x="37" y="26"/>
                    <a:pt x="34"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45" name="Freeform 68">
              <a:extLst>
                <a:ext uri="{FF2B5EF4-FFF2-40B4-BE49-F238E27FC236}">
                  <a16:creationId xmlns:a16="http://schemas.microsoft.com/office/drawing/2014/main" id="{64F485D2-9242-DE46-9564-EC7BC48F3815}"/>
                </a:ext>
              </a:extLst>
            </p:cNvPr>
            <p:cNvSpPr>
              <a:spLocks noEditPoints="1"/>
            </p:cNvSpPr>
            <p:nvPr/>
          </p:nvSpPr>
          <p:spPr bwMode="auto">
            <a:xfrm>
              <a:off x="3032125" y="1290638"/>
              <a:ext cx="79375" cy="85725"/>
            </a:xfrm>
            <a:custGeom>
              <a:avLst/>
              <a:gdLst>
                <a:gd name="T0" fmla="*/ 106 w 107"/>
                <a:gd name="T1" fmla="*/ 68 h 115"/>
                <a:gd name="T2" fmla="*/ 33 w 107"/>
                <a:gd name="T3" fmla="*/ 68 h 115"/>
                <a:gd name="T4" fmla="*/ 43 w 107"/>
                <a:gd name="T5" fmla="*/ 84 h 115"/>
                <a:gd name="T6" fmla="*/ 65 w 107"/>
                <a:gd name="T7" fmla="*/ 89 h 115"/>
                <a:gd name="T8" fmla="*/ 97 w 107"/>
                <a:gd name="T9" fmla="*/ 84 h 115"/>
                <a:gd name="T10" fmla="*/ 101 w 107"/>
                <a:gd name="T11" fmla="*/ 107 h 115"/>
                <a:gd name="T12" fmla="*/ 60 w 107"/>
                <a:gd name="T13" fmla="*/ 115 h 115"/>
                <a:gd name="T14" fmla="*/ 16 w 107"/>
                <a:gd name="T15" fmla="*/ 100 h 115"/>
                <a:gd name="T16" fmla="*/ 0 w 107"/>
                <a:gd name="T17" fmla="*/ 59 h 115"/>
                <a:gd name="T18" fmla="*/ 16 w 107"/>
                <a:gd name="T19" fmla="*/ 17 h 115"/>
                <a:gd name="T20" fmla="*/ 57 w 107"/>
                <a:gd name="T21" fmla="*/ 0 h 115"/>
                <a:gd name="T22" fmla="*/ 94 w 107"/>
                <a:gd name="T23" fmla="*/ 16 h 115"/>
                <a:gd name="T24" fmla="*/ 107 w 107"/>
                <a:gd name="T25" fmla="*/ 55 h 115"/>
                <a:gd name="T26" fmla="*/ 106 w 107"/>
                <a:gd name="T27" fmla="*/ 68 h 115"/>
                <a:gd name="T28" fmla="*/ 33 w 107"/>
                <a:gd name="T29" fmla="*/ 45 h 115"/>
                <a:gd name="T30" fmla="*/ 75 w 107"/>
                <a:gd name="T31" fmla="*/ 45 h 115"/>
                <a:gd name="T32" fmla="*/ 71 w 107"/>
                <a:gd name="T33" fmla="*/ 30 h 115"/>
                <a:gd name="T34" fmla="*/ 55 w 107"/>
                <a:gd name="T35" fmla="*/ 23 h 115"/>
                <a:gd name="T36" fmla="*/ 40 w 107"/>
                <a:gd name="T37" fmla="*/ 29 h 115"/>
                <a:gd name="T38" fmla="*/ 33 w 107"/>
                <a:gd name="T3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15">
                  <a:moveTo>
                    <a:pt x="106" y="68"/>
                  </a:moveTo>
                  <a:cubicBezTo>
                    <a:pt x="33" y="68"/>
                    <a:pt x="33" y="68"/>
                    <a:pt x="33" y="68"/>
                  </a:cubicBezTo>
                  <a:cubicBezTo>
                    <a:pt x="34" y="75"/>
                    <a:pt x="37" y="80"/>
                    <a:pt x="43" y="84"/>
                  </a:cubicBezTo>
                  <a:cubicBezTo>
                    <a:pt x="49" y="87"/>
                    <a:pt x="57" y="89"/>
                    <a:pt x="65" y="89"/>
                  </a:cubicBezTo>
                  <a:cubicBezTo>
                    <a:pt x="77" y="89"/>
                    <a:pt x="87" y="87"/>
                    <a:pt x="97" y="84"/>
                  </a:cubicBezTo>
                  <a:cubicBezTo>
                    <a:pt x="101" y="107"/>
                    <a:pt x="101" y="107"/>
                    <a:pt x="101" y="107"/>
                  </a:cubicBezTo>
                  <a:cubicBezTo>
                    <a:pt x="90" y="112"/>
                    <a:pt x="76" y="115"/>
                    <a:pt x="60" y="115"/>
                  </a:cubicBezTo>
                  <a:cubicBezTo>
                    <a:pt x="42" y="115"/>
                    <a:pt x="27" y="110"/>
                    <a:pt x="16" y="100"/>
                  </a:cubicBezTo>
                  <a:cubicBezTo>
                    <a:pt x="6" y="90"/>
                    <a:pt x="0" y="76"/>
                    <a:pt x="0" y="59"/>
                  </a:cubicBezTo>
                  <a:cubicBezTo>
                    <a:pt x="0" y="43"/>
                    <a:pt x="6" y="29"/>
                    <a:pt x="16" y="17"/>
                  </a:cubicBezTo>
                  <a:cubicBezTo>
                    <a:pt x="26" y="6"/>
                    <a:pt x="40" y="0"/>
                    <a:pt x="57" y="0"/>
                  </a:cubicBezTo>
                  <a:cubicBezTo>
                    <a:pt x="73" y="0"/>
                    <a:pt x="85" y="5"/>
                    <a:pt x="94" y="16"/>
                  </a:cubicBezTo>
                  <a:cubicBezTo>
                    <a:pt x="103" y="26"/>
                    <a:pt x="107" y="39"/>
                    <a:pt x="107" y="55"/>
                  </a:cubicBezTo>
                  <a:cubicBezTo>
                    <a:pt x="107" y="60"/>
                    <a:pt x="107" y="65"/>
                    <a:pt x="106" y="68"/>
                  </a:cubicBezTo>
                  <a:close/>
                  <a:moveTo>
                    <a:pt x="33" y="45"/>
                  </a:moveTo>
                  <a:cubicBezTo>
                    <a:pt x="75" y="45"/>
                    <a:pt x="75" y="45"/>
                    <a:pt x="75" y="45"/>
                  </a:cubicBezTo>
                  <a:cubicBezTo>
                    <a:pt x="75" y="40"/>
                    <a:pt x="74" y="35"/>
                    <a:pt x="71" y="30"/>
                  </a:cubicBezTo>
                  <a:cubicBezTo>
                    <a:pt x="68" y="25"/>
                    <a:pt x="63" y="23"/>
                    <a:pt x="55" y="23"/>
                  </a:cubicBezTo>
                  <a:cubicBezTo>
                    <a:pt x="49" y="23"/>
                    <a:pt x="44" y="25"/>
                    <a:pt x="40" y="29"/>
                  </a:cubicBezTo>
                  <a:cubicBezTo>
                    <a:pt x="37" y="33"/>
                    <a:pt x="34" y="38"/>
                    <a:pt x="33" y="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46" name="Freeform 69">
              <a:extLst>
                <a:ext uri="{FF2B5EF4-FFF2-40B4-BE49-F238E27FC236}">
                  <a16:creationId xmlns:a16="http://schemas.microsoft.com/office/drawing/2014/main" id="{C4B15297-E4AF-F34C-8185-6174D4E838FD}"/>
                </a:ext>
              </a:extLst>
            </p:cNvPr>
            <p:cNvSpPr>
              <a:spLocks noEditPoints="1"/>
            </p:cNvSpPr>
            <p:nvPr/>
          </p:nvSpPr>
          <p:spPr bwMode="auto">
            <a:xfrm>
              <a:off x="3121025" y="1290638"/>
              <a:ext cx="76200" cy="85725"/>
            </a:xfrm>
            <a:custGeom>
              <a:avLst/>
              <a:gdLst>
                <a:gd name="T0" fmla="*/ 100 w 102"/>
                <a:gd name="T1" fmla="*/ 47 h 115"/>
                <a:gd name="T2" fmla="*/ 100 w 102"/>
                <a:gd name="T3" fmla="*/ 85 h 115"/>
                <a:gd name="T4" fmla="*/ 102 w 102"/>
                <a:gd name="T5" fmla="*/ 112 h 115"/>
                <a:gd name="T6" fmla="*/ 71 w 102"/>
                <a:gd name="T7" fmla="*/ 112 h 115"/>
                <a:gd name="T8" fmla="*/ 69 w 102"/>
                <a:gd name="T9" fmla="*/ 101 h 115"/>
                <a:gd name="T10" fmla="*/ 68 w 102"/>
                <a:gd name="T11" fmla="*/ 101 h 115"/>
                <a:gd name="T12" fmla="*/ 36 w 102"/>
                <a:gd name="T13" fmla="*/ 115 h 115"/>
                <a:gd name="T14" fmla="*/ 10 w 102"/>
                <a:gd name="T15" fmla="*/ 105 h 115"/>
                <a:gd name="T16" fmla="*/ 0 w 102"/>
                <a:gd name="T17" fmla="*/ 81 h 115"/>
                <a:gd name="T18" fmla="*/ 17 w 102"/>
                <a:gd name="T19" fmla="*/ 50 h 115"/>
                <a:gd name="T20" fmla="*/ 66 w 102"/>
                <a:gd name="T21" fmla="*/ 39 h 115"/>
                <a:gd name="T22" fmla="*/ 66 w 102"/>
                <a:gd name="T23" fmla="*/ 38 h 115"/>
                <a:gd name="T24" fmla="*/ 45 w 102"/>
                <a:gd name="T25" fmla="*/ 24 h 115"/>
                <a:gd name="T26" fmla="*/ 14 w 102"/>
                <a:gd name="T27" fmla="*/ 32 h 115"/>
                <a:gd name="T28" fmla="*/ 7 w 102"/>
                <a:gd name="T29" fmla="*/ 10 h 115"/>
                <a:gd name="T30" fmla="*/ 51 w 102"/>
                <a:gd name="T31" fmla="*/ 0 h 115"/>
                <a:gd name="T32" fmla="*/ 88 w 102"/>
                <a:gd name="T33" fmla="*/ 12 h 115"/>
                <a:gd name="T34" fmla="*/ 100 w 102"/>
                <a:gd name="T35" fmla="*/ 47 h 115"/>
                <a:gd name="T36" fmla="*/ 67 w 102"/>
                <a:gd name="T37" fmla="*/ 72 h 115"/>
                <a:gd name="T38" fmla="*/ 67 w 102"/>
                <a:gd name="T39" fmla="*/ 60 h 115"/>
                <a:gd name="T40" fmla="*/ 34 w 102"/>
                <a:gd name="T41" fmla="*/ 77 h 115"/>
                <a:gd name="T42" fmla="*/ 38 w 102"/>
                <a:gd name="T43" fmla="*/ 87 h 115"/>
                <a:gd name="T44" fmla="*/ 48 w 102"/>
                <a:gd name="T45" fmla="*/ 90 h 115"/>
                <a:gd name="T46" fmla="*/ 61 w 102"/>
                <a:gd name="T47" fmla="*/ 85 h 115"/>
                <a:gd name="T48" fmla="*/ 67 w 102"/>
                <a:gd name="T49"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115">
                  <a:moveTo>
                    <a:pt x="100" y="47"/>
                  </a:moveTo>
                  <a:cubicBezTo>
                    <a:pt x="100" y="85"/>
                    <a:pt x="100" y="85"/>
                    <a:pt x="100" y="85"/>
                  </a:cubicBezTo>
                  <a:cubicBezTo>
                    <a:pt x="100" y="96"/>
                    <a:pt x="101" y="105"/>
                    <a:pt x="102" y="112"/>
                  </a:cubicBezTo>
                  <a:cubicBezTo>
                    <a:pt x="71" y="112"/>
                    <a:pt x="71" y="112"/>
                    <a:pt x="71" y="112"/>
                  </a:cubicBezTo>
                  <a:cubicBezTo>
                    <a:pt x="69" y="101"/>
                    <a:pt x="69" y="101"/>
                    <a:pt x="69" y="101"/>
                  </a:cubicBezTo>
                  <a:cubicBezTo>
                    <a:pt x="68" y="101"/>
                    <a:pt x="68" y="101"/>
                    <a:pt x="68" y="101"/>
                  </a:cubicBezTo>
                  <a:cubicBezTo>
                    <a:pt x="60" y="110"/>
                    <a:pt x="50" y="115"/>
                    <a:pt x="36" y="115"/>
                  </a:cubicBezTo>
                  <a:cubicBezTo>
                    <a:pt x="25" y="115"/>
                    <a:pt x="16" y="111"/>
                    <a:pt x="10" y="105"/>
                  </a:cubicBezTo>
                  <a:cubicBezTo>
                    <a:pt x="3" y="98"/>
                    <a:pt x="0" y="90"/>
                    <a:pt x="0" y="81"/>
                  </a:cubicBezTo>
                  <a:cubicBezTo>
                    <a:pt x="0" y="67"/>
                    <a:pt x="5" y="57"/>
                    <a:pt x="17" y="50"/>
                  </a:cubicBezTo>
                  <a:cubicBezTo>
                    <a:pt x="28" y="42"/>
                    <a:pt x="44" y="39"/>
                    <a:pt x="66" y="39"/>
                  </a:cubicBezTo>
                  <a:cubicBezTo>
                    <a:pt x="66" y="38"/>
                    <a:pt x="66" y="38"/>
                    <a:pt x="66" y="38"/>
                  </a:cubicBezTo>
                  <a:cubicBezTo>
                    <a:pt x="66" y="28"/>
                    <a:pt x="59" y="24"/>
                    <a:pt x="45" y="24"/>
                  </a:cubicBezTo>
                  <a:cubicBezTo>
                    <a:pt x="34" y="24"/>
                    <a:pt x="24" y="27"/>
                    <a:pt x="14" y="32"/>
                  </a:cubicBezTo>
                  <a:cubicBezTo>
                    <a:pt x="7" y="10"/>
                    <a:pt x="7" y="10"/>
                    <a:pt x="7" y="10"/>
                  </a:cubicBezTo>
                  <a:cubicBezTo>
                    <a:pt x="20" y="3"/>
                    <a:pt x="34" y="0"/>
                    <a:pt x="51" y="0"/>
                  </a:cubicBezTo>
                  <a:cubicBezTo>
                    <a:pt x="67" y="0"/>
                    <a:pt x="79" y="4"/>
                    <a:pt x="88" y="12"/>
                  </a:cubicBezTo>
                  <a:cubicBezTo>
                    <a:pt x="96" y="20"/>
                    <a:pt x="100" y="32"/>
                    <a:pt x="100" y="47"/>
                  </a:cubicBezTo>
                  <a:close/>
                  <a:moveTo>
                    <a:pt x="67" y="72"/>
                  </a:moveTo>
                  <a:cubicBezTo>
                    <a:pt x="67" y="60"/>
                    <a:pt x="67" y="60"/>
                    <a:pt x="67" y="60"/>
                  </a:cubicBezTo>
                  <a:cubicBezTo>
                    <a:pt x="45" y="60"/>
                    <a:pt x="34" y="66"/>
                    <a:pt x="34" y="77"/>
                  </a:cubicBezTo>
                  <a:cubicBezTo>
                    <a:pt x="34" y="81"/>
                    <a:pt x="35" y="85"/>
                    <a:pt x="38" y="87"/>
                  </a:cubicBezTo>
                  <a:cubicBezTo>
                    <a:pt x="40" y="89"/>
                    <a:pt x="43" y="90"/>
                    <a:pt x="48" y="90"/>
                  </a:cubicBezTo>
                  <a:cubicBezTo>
                    <a:pt x="52" y="90"/>
                    <a:pt x="57" y="89"/>
                    <a:pt x="61" y="85"/>
                  </a:cubicBezTo>
                  <a:cubicBezTo>
                    <a:pt x="65" y="82"/>
                    <a:pt x="67" y="77"/>
                    <a:pt x="67"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47" name="Freeform 70">
              <a:extLst>
                <a:ext uri="{FF2B5EF4-FFF2-40B4-BE49-F238E27FC236}">
                  <a16:creationId xmlns:a16="http://schemas.microsoft.com/office/drawing/2014/main" id="{D9C47395-29A9-4445-949D-FB5B6D28410F}"/>
                </a:ext>
              </a:extLst>
            </p:cNvPr>
            <p:cNvSpPr>
              <a:spLocks noEditPoints="1"/>
            </p:cNvSpPr>
            <p:nvPr/>
          </p:nvSpPr>
          <p:spPr bwMode="auto">
            <a:xfrm>
              <a:off x="3211513" y="1255713"/>
              <a:ext cx="85725" cy="120650"/>
            </a:xfrm>
            <a:custGeom>
              <a:avLst/>
              <a:gdLst>
                <a:gd name="T0" fmla="*/ 81 w 116"/>
                <a:gd name="T1" fmla="*/ 0 h 162"/>
                <a:gd name="T2" fmla="*/ 115 w 116"/>
                <a:gd name="T3" fmla="*/ 0 h 162"/>
                <a:gd name="T4" fmla="*/ 115 w 116"/>
                <a:gd name="T5" fmla="*/ 126 h 162"/>
                <a:gd name="T6" fmla="*/ 116 w 116"/>
                <a:gd name="T7" fmla="*/ 159 h 162"/>
                <a:gd name="T8" fmla="*/ 85 w 116"/>
                <a:gd name="T9" fmla="*/ 159 h 162"/>
                <a:gd name="T10" fmla="*/ 84 w 116"/>
                <a:gd name="T11" fmla="*/ 142 h 162"/>
                <a:gd name="T12" fmla="*/ 84 w 116"/>
                <a:gd name="T13" fmla="*/ 142 h 162"/>
                <a:gd name="T14" fmla="*/ 48 w 116"/>
                <a:gd name="T15" fmla="*/ 162 h 162"/>
                <a:gd name="T16" fmla="*/ 14 w 116"/>
                <a:gd name="T17" fmla="*/ 146 h 162"/>
                <a:gd name="T18" fmla="*/ 0 w 116"/>
                <a:gd name="T19" fmla="*/ 105 h 162"/>
                <a:gd name="T20" fmla="*/ 14 w 116"/>
                <a:gd name="T21" fmla="*/ 63 h 162"/>
                <a:gd name="T22" fmla="*/ 50 w 116"/>
                <a:gd name="T23" fmla="*/ 47 h 162"/>
                <a:gd name="T24" fmla="*/ 80 w 116"/>
                <a:gd name="T25" fmla="*/ 60 h 162"/>
                <a:gd name="T26" fmla="*/ 81 w 116"/>
                <a:gd name="T27" fmla="*/ 60 h 162"/>
                <a:gd name="T28" fmla="*/ 81 w 116"/>
                <a:gd name="T29" fmla="*/ 0 h 162"/>
                <a:gd name="T30" fmla="*/ 81 w 116"/>
                <a:gd name="T31" fmla="*/ 109 h 162"/>
                <a:gd name="T32" fmla="*/ 81 w 116"/>
                <a:gd name="T33" fmla="*/ 97 h 162"/>
                <a:gd name="T34" fmla="*/ 75 w 116"/>
                <a:gd name="T35" fmla="*/ 80 h 162"/>
                <a:gd name="T36" fmla="*/ 59 w 116"/>
                <a:gd name="T37" fmla="*/ 74 h 162"/>
                <a:gd name="T38" fmla="*/ 41 w 116"/>
                <a:gd name="T39" fmla="*/ 82 h 162"/>
                <a:gd name="T40" fmla="*/ 35 w 116"/>
                <a:gd name="T41" fmla="*/ 104 h 162"/>
                <a:gd name="T42" fmla="*/ 41 w 116"/>
                <a:gd name="T43" fmla="*/ 126 h 162"/>
                <a:gd name="T44" fmla="*/ 59 w 116"/>
                <a:gd name="T45" fmla="*/ 134 h 162"/>
                <a:gd name="T46" fmla="*/ 74 w 116"/>
                <a:gd name="T47" fmla="*/ 128 h 162"/>
                <a:gd name="T48" fmla="*/ 81 w 116"/>
                <a:gd name="T49" fmla="*/ 10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62">
                  <a:moveTo>
                    <a:pt x="81" y="0"/>
                  </a:moveTo>
                  <a:cubicBezTo>
                    <a:pt x="115" y="0"/>
                    <a:pt x="115" y="0"/>
                    <a:pt x="115" y="0"/>
                  </a:cubicBezTo>
                  <a:cubicBezTo>
                    <a:pt x="115" y="126"/>
                    <a:pt x="115" y="126"/>
                    <a:pt x="115" y="126"/>
                  </a:cubicBezTo>
                  <a:cubicBezTo>
                    <a:pt x="115" y="138"/>
                    <a:pt x="116" y="149"/>
                    <a:pt x="116" y="159"/>
                  </a:cubicBezTo>
                  <a:cubicBezTo>
                    <a:pt x="85" y="159"/>
                    <a:pt x="85" y="159"/>
                    <a:pt x="85" y="159"/>
                  </a:cubicBezTo>
                  <a:cubicBezTo>
                    <a:pt x="84" y="142"/>
                    <a:pt x="84" y="142"/>
                    <a:pt x="84" y="142"/>
                  </a:cubicBezTo>
                  <a:cubicBezTo>
                    <a:pt x="84" y="142"/>
                    <a:pt x="84" y="142"/>
                    <a:pt x="84" y="142"/>
                  </a:cubicBezTo>
                  <a:cubicBezTo>
                    <a:pt x="76" y="155"/>
                    <a:pt x="64" y="162"/>
                    <a:pt x="48" y="162"/>
                  </a:cubicBezTo>
                  <a:cubicBezTo>
                    <a:pt x="34" y="162"/>
                    <a:pt x="23" y="156"/>
                    <a:pt x="14" y="146"/>
                  </a:cubicBezTo>
                  <a:cubicBezTo>
                    <a:pt x="4" y="135"/>
                    <a:pt x="0" y="122"/>
                    <a:pt x="0" y="105"/>
                  </a:cubicBezTo>
                  <a:cubicBezTo>
                    <a:pt x="0" y="88"/>
                    <a:pt x="5" y="74"/>
                    <a:pt x="14" y="63"/>
                  </a:cubicBezTo>
                  <a:cubicBezTo>
                    <a:pt x="24" y="52"/>
                    <a:pt x="36" y="47"/>
                    <a:pt x="50" y="47"/>
                  </a:cubicBezTo>
                  <a:cubicBezTo>
                    <a:pt x="64" y="47"/>
                    <a:pt x="74" y="51"/>
                    <a:pt x="80" y="60"/>
                  </a:cubicBezTo>
                  <a:cubicBezTo>
                    <a:pt x="81" y="60"/>
                    <a:pt x="81" y="60"/>
                    <a:pt x="81" y="60"/>
                  </a:cubicBezTo>
                  <a:lnTo>
                    <a:pt x="81" y="0"/>
                  </a:lnTo>
                  <a:close/>
                  <a:moveTo>
                    <a:pt x="81" y="109"/>
                  </a:moveTo>
                  <a:cubicBezTo>
                    <a:pt x="81" y="97"/>
                    <a:pt x="81" y="97"/>
                    <a:pt x="81" y="97"/>
                  </a:cubicBezTo>
                  <a:cubicBezTo>
                    <a:pt x="81" y="90"/>
                    <a:pt x="79" y="84"/>
                    <a:pt x="75" y="80"/>
                  </a:cubicBezTo>
                  <a:cubicBezTo>
                    <a:pt x="71" y="76"/>
                    <a:pt x="66" y="74"/>
                    <a:pt x="59" y="74"/>
                  </a:cubicBezTo>
                  <a:cubicBezTo>
                    <a:pt x="52" y="74"/>
                    <a:pt x="46" y="76"/>
                    <a:pt x="41" y="82"/>
                  </a:cubicBezTo>
                  <a:cubicBezTo>
                    <a:pt x="37" y="88"/>
                    <a:pt x="35" y="95"/>
                    <a:pt x="35" y="104"/>
                  </a:cubicBezTo>
                  <a:cubicBezTo>
                    <a:pt x="35" y="113"/>
                    <a:pt x="37" y="121"/>
                    <a:pt x="41" y="126"/>
                  </a:cubicBezTo>
                  <a:cubicBezTo>
                    <a:pt x="46" y="131"/>
                    <a:pt x="52" y="134"/>
                    <a:pt x="59" y="134"/>
                  </a:cubicBezTo>
                  <a:cubicBezTo>
                    <a:pt x="65" y="134"/>
                    <a:pt x="69" y="132"/>
                    <a:pt x="74" y="128"/>
                  </a:cubicBezTo>
                  <a:cubicBezTo>
                    <a:pt x="78" y="124"/>
                    <a:pt x="81" y="118"/>
                    <a:pt x="81" y="1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48" name="Freeform 71">
              <a:extLst>
                <a:ext uri="{FF2B5EF4-FFF2-40B4-BE49-F238E27FC236}">
                  <a16:creationId xmlns:a16="http://schemas.microsoft.com/office/drawing/2014/main" id="{616D3C51-E85E-5840-A14C-515A9958A8BA}"/>
                </a:ext>
              </a:extLst>
            </p:cNvPr>
            <p:cNvSpPr>
              <a:spLocks/>
            </p:cNvSpPr>
            <p:nvPr/>
          </p:nvSpPr>
          <p:spPr bwMode="auto">
            <a:xfrm>
              <a:off x="3308350" y="1293813"/>
              <a:ext cx="88900" cy="117475"/>
            </a:xfrm>
            <a:custGeom>
              <a:avLst/>
              <a:gdLst>
                <a:gd name="T0" fmla="*/ 0 w 118"/>
                <a:gd name="T1" fmla="*/ 0 h 159"/>
                <a:gd name="T2" fmla="*/ 38 w 118"/>
                <a:gd name="T3" fmla="*/ 0 h 159"/>
                <a:gd name="T4" fmla="*/ 61 w 118"/>
                <a:gd name="T5" fmla="*/ 74 h 159"/>
                <a:gd name="T6" fmla="*/ 62 w 118"/>
                <a:gd name="T7" fmla="*/ 74 h 159"/>
                <a:gd name="T8" fmla="*/ 81 w 118"/>
                <a:gd name="T9" fmla="*/ 0 h 159"/>
                <a:gd name="T10" fmla="*/ 118 w 118"/>
                <a:gd name="T11" fmla="*/ 0 h 159"/>
                <a:gd name="T12" fmla="*/ 93 w 118"/>
                <a:gd name="T13" fmla="*/ 69 h 159"/>
                <a:gd name="T14" fmla="*/ 74 w 118"/>
                <a:gd name="T15" fmla="*/ 113 h 159"/>
                <a:gd name="T16" fmla="*/ 58 w 118"/>
                <a:gd name="T17" fmla="*/ 138 h 159"/>
                <a:gd name="T18" fmla="*/ 39 w 118"/>
                <a:gd name="T19" fmla="*/ 152 h 159"/>
                <a:gd name="T20" fmla="*/ 18 w 118"/>
                <a:gd name="T21" fmla="*/ 159 h 159"/>
                <a:gd name="T22" fmla="*/ 11 w 118"/>
                <a:gd name="T23" fmla="*/ 129 h 159"/>
                <a:gd name="T24" fmla="*/ 34 w 118"/>
                <a:gd name="T25" fmla="*/ 118 h 159"/>
                <a:gd name="T26" fmla="*/ 43 w 118"/>
                <a:gd name="T27" fmla="*/ 105 h 159"/>
                <a:gd name="T28" fmla="*/ 41 w 118"/>
                <a:gd name="T29" fmla="*/ 100 h 159"/>
                <a:gd name="T30" fmla="*/ 0 w 118"/>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159">
                  <a:moveTo>
                    <a:pt x="0" y="0"/>
                  </a:moveTo>
                  <a:cubicBezTo>
                    <a:pt x="38" y="0"/>
                    <a:pt x="38" y="0"/>
                    <a:pt x="38" y="0"/>
                  </a:cubicBezTo>
                  <a:cubicBezTo>
                    <a:pt x="52" y="44"/>
                    <a:pt x="60" y="69"/>
                    <a:pt x="61" y="74"/>
                  </a:cubicBezTo>
                  <a:cubicBezTo>
                    <a:pt x="62" y="74"/>
                    <a:pt x="62" y="74"/>
                    <a:pt x="62" y="74"/>
                  </a:cubicBezTo>
                  <a:cubicBezTo>
                    <a:pt x="81" y="0"/>
                    <a:pt x="81" y="0"/>
                    <a:pt x="81" y="0"/>
                  </a:cubicBezTo>
                  <a:cubicBezTo>
                    <a:pt x="118" y="0"/>
                    <a:pt x="118" y="0"/>
                    <a:pt x="118" y="0"/>
                  </a:cubicBezTo>
                  <a:cubicBezTo>
                    <a:pt x="93" y="69"/>
                    <a:pt x="93" y="69"/>
                    <a:pt x="93" y="69"/>
                  </a:cubicBezTo>
                  <a:cubicBezTo>
                    <a:pt x="86" y="88"/>
                    <a:pt x="80" y="102"/>
                    <a:pt x="74" y="113"/>
                  </a:cubicBezTo>
                  <a:cubicBezTo>
                    <a:pt x="69" y="124"/>
                    <a:pt x="63" y="133"/>
                    <a:pt x="58" y="138"/>
                  </a:cubicBezTo>
                  <a:cubicBezTo>
                    <a:pt x="52" y="144"/>
                    <a:pt x="46" y="149"/>
                    <a:pt x="39" y="152"/>
                  </a:cubicBezTo>
                  <a:cubicBezTo>
                    <a:pt x="33" y="156"/>
                    <a:pt x="26" y="158"/>
                    <a:pt x="18" y="159"/>
                  </a:cubicBezTo>
                  <a:cubicBezTo>
                    <a:pt x="11" y="129"/>
                    <a:pt x="11" y="129"/>
                    <a:pt x="11" y="129"/>
                  </a:cubicBezTo>
                  <a:cubicBezTo>
                    <a:pt x="21" y="127"/>
                    <a:pt x="29" y="124"/>
                    <a:pt x="34" y="118"/>
                  </a:cubicBezTo>
                  <a:cubicBezTo>
                    <a:pt x="40" y="112"/>
                    <a:pt x="43" y="108"/>
                    <a:pt x="43" y="105"/>
                  </a:cubicBezTo>
                  <a:cubicBezTo>
                    <a:pt x="43" y="104"/>
                    <a:pt x="42" y="103"/>
                    <a:pt x="41" y="10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grpSp>
      <p:grpSp>
        <p:nvGrpSpPr>
          <p:cNvPr id="7" name="Group 6">
            <a:extLst>
              <a:ext uri="{FF2B5EF4-FFF2-40B4-BE49-F238E27FC236}">
                <a16:creationId xmlns:a16="http://schemas.microsoft.com/office/drawing/2014/main" id="{B7110CB7-BAC8-0F40-8D61-3089A2883ECB}"/>
              </a:ext>
            </a:extLst>
          </p:cNvPr>
          <p:cNvGrpSpPr/>
          <p:nvPr/>
        </p:nvGrpSpPr>
        <p:grpSpPr>
          <a:xfrm>
            <a:off x="376055" y="5394738"/>
            <a:ext cx="969256" cy="664342"/>
            <a:chOff x="4801613" y="5765516"/>
            <a:chExt cx="1113712" cy="763354"/>
          </a:xfrm>
        </p:grpSpPr>
        <p:grpSp>
          <p:nvGrpSpPr>
            <p:cNvPr id="13" name="Group 12">
              <a:extLst>
                <a:ext uri="{FF2B5EF4-FFF2-40B4-BE49-F238E27FC236}">
                  <a16:creationId xmlns:a16="http://schemas.microsoft.com/office/drawing/2014/main" id="{D0D86E8C-0864-2F43-A45E-4FB606BC85BC}"/>
                </a:ext>
              </a:extLst>
            </p:cNvPr>
            <p:cNvGrpSpPr/>
            <p:nvPr/>
          </p:nvGrpSpPr>
          <p:grpSpPr>
            <a:xfrm>
              <a:off x="4892301" y="5765516"/>
              <a:ext cx="1023024" cy="238340"/>
              <a:chOff x="598488" y="4762500"/>
              <a:chExt cx="2820987" cy="657226"/>
            </a:xfrm>
            <a:solidFill>
              <a:schemeClr val="bg1"/>
            </a:solidFill>
          </p:grpSpPr>
          <p:sp>
            <p:nvSpPr>
              <p:cNvPr id="15" name="Freeform 94">
                <a:extLst>
                  <a:ext uri="{FF2B5EF4-FFF2-40B4-BE49-F238E27FC236}">
                    <a16:creationId xmlns:a16="http://schemas.microsoft.com/office/drawing/2014/main" id="{5E9640ED-6B7A-4047-BE4C-4FF4CCAC3EAD}"/>
                  </a:ext>
                </a:extLst>
              </p:cNvPr>
              <p:cNvSpPr>
                <a:spLocks/>
              </p:cNvSpPr>
              <p:nvPr/>
            </p:nvSpPr>
            <p:spPr bwMode="auto">
              <a:xfrm>
                <a:off x="3159125" y="4976813"/>
                <a:ext cx="260350" cy="422275"/>
              </a:xfrm>
              <a:custGeom>
                <a:avLst/>
                <a:gdLst>
                  <a:gd name="T0" fmla="*/ 69 w 69"/>
                  <a:gd name="T1" fmla="*/ 0 h 111"/>
                  <a:gd name="T2" fmla="*/ 67 w 69"/>
                  <a:gd name="T3" fmla="*/ 26 h 111"/>
                  <a:gd name="T4" fmla="*/ 56 w 69"/>
                  <a:gd name="T5" fmla="*/ 26 h 111"/>
                  <a:gd name="T6" fmla="*/ 30 w 69"/>
                  <a:gd name="T7" fmla="*/ 53 h 111"/>
                  <a:gd name="T8" fmla="*/ 30 w 69"/>
                  <a:gd name="T9" fmla="*/ 111 h 111"/>
                  <a:gd name="T10" fmla="*/ 0 w 69"/>
                  <a:gd name="T11" fmla="*/ 111 h 111"/>
                  <a:gd name="T12" fmla="*/ 0 w 69"/>
                  <a:gd name="T13" fmla="*/ 0 h 111"/>
                  <a:gd name="T14" fmla="*/ 28 w 69"/>
                  <a:gd name="T15" fmla="*/ 0 h 111"/>
                  <a:gd name="T16" fmla="*/ 29 w 69"/>
                  <a:gd name="T17" fmla="*/ 14 h 111"/>
                  <a:gd name="T18" fmla="*/ 59 w 69"/>
                  <a:gd name="T19" fmla="*/ 0 h 111"/>
                  <a:gd name="T20" fmla="*/ 69 w 69"/>
                  <a:gd name="T2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11">
                    <a:moveTo>
                      <a:pt x="69" y="0"/>
                    </a:moveTo>
                    <a:cubicBezTo>
                      <a:pt x="67" y="26"/>
                      <a:pt x="67" y="26"/>
                      <a:pt x="67" y="26"/>
                    </a:cubicBezTo>
                    <a:cubicBezTo>
                      <a:pt x="56" y="26"/>
                      <a:pt x="56" y="26"/>
                      <a:pt x="56" y="26"/>
                    </a:cubicBezTo>
                    <a:cubicBezTo>
                      <a:pt x="39" y="26"/>
                      <a:pt x="30" y="40"/>
                      <a:pt x="30" y="53"/>
                    </a:cubicBezTo>
                    <a:cubicBezTo>
                      <a:pt x="30" y="111"/>
                      <a:pt x="30" y="111"/>
                      <a:pt x="30" y="111"/>
                    </a:cubicBezTo>
                    <a:cubicBezTo>
                      <a:pt x="0" y="111"/>
                      <a:pt x="0" y="111"/>
                      <a:pt x="0" y="111"/>
                    </a:cubicBezTo>
                    <a:cubicBezTo>
                      <a:pt x="0" y="0"/>
                      <a:pt x="0" y="0"/>
                      <a:pt x="0" y="0"/>
                    </a:cubicBezTo>
                    <a:cubicBezTo>
                      <a:pt x="28" y="0"/>
                      <a:pt x="28" y="0"/>
                      <a:pt x="28" y="0"/>
                    </a:cubicBezTo>
                    <a:cubicBezTo>
                      <a:pt x="29" y="14"/>
                      <a:pt x="29" y="14"/>
                      <a:pt x="29" y="14"/>
                    </a:cubicBezTo>
                    <a:cubicBezTo>
                      <a:pt x="35" y="4"/>
                      <a:pt x="46" y="0"/>
                      <a:pt x="59" y="0"/>
                    </a:cubicBezTo>
                    <a:cubicBezTo>
                      <a:pt x="69" y="0"/>
                      <a:pt x="69" y="0"/>
                      <a:pt x="6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16" name="Freeform 95">
                <a:extLst>
                  <a:ext uri="{FF2B5EF4-FFF2-40B4-BE49-F238E27FC236}">
                    <a16:creationId xmlns:a16="http://schemas.microsoft.com/office/drawing/2014/main" id="{BBC1464F-9256-604E-A3FD-44D6A1991551}"/>
                  </a:ext>
                </a:extLst>
              </p:cNvPr>
              <p:cNvSpPr>
                <a:spLocks/>
              </p:cNvSpPr>
              <p:nvPr/>
            </p:nvSpPr>
            <p:spPr bwMode="auto">
              <a:xfrm>
                <a:off x="2247900" y="4964113"/>
                <a:ext cx="384175" cy="434975"/>
              </a:xfrm>
              <a:custGeom>
                <a:avLst/>
                <a:gdLst>
                  <a:gd name="T0" fmla="*/ 102 w 102"/>
                  <a:gd name="T1" fmla="*/ 114 h 114"/>
                  <a:gd name="T2" fmla="*/ 72 w 102"/>
                  <a:gd name="T3" fmla="*/ 114 h 114"/>
                  <a:gd name="T4" fmla="*/ 72 w 102"/>
                  <a:gd name="T5" fmla="*/ 56 h 114"/>
                  <a:gd name="T6" fmla="*/ 54 w 102"/>
                  <a:gd name="T7" fmla="*/ 28 h 114"/>
                  <a:gd name="T8" fmla="*/ 31 w 102"/>
                  <a:gd name="T9" fmla="*/ 54 h 114"/>
                  <a:gd name="T10" fmla="*/ 31 w 102"/>
                  <a:gd name="T11" fmla="*/ 114 h 114"/>
                  <a:gd name="T12" fmla="*/ 0 w 102"/>
                  <a:gd name="T13" fmla="*/ 114 h 114"/>
                  <a:gd name="T14" fmla="*/ 0 w 102"/>
                  <a:gd name="T15" fmla="*/ 3 h 114"/>
                  <a:gd name="T16" fmla="*/ 28 w 102"/>
                  <a:gd name="T17" fmla="*/ 3 h 114"/>
                  <a:gd name="T18" fmla="*/ 29 w 102"/>
                  <a:gd name="T19" fmla="*/ 17 h 114"/>
                  <a:gd name="T20" fmla="*/ 63 w 102"/>
                  <a:gd name="T21" fmla="*/ 0 h 114"/>
                  <a:gd name="T22" fmla="*/ 102 w 102"/>
                  <a:gd name="T23" fmla="*/ 45 h 114"/>
                  <a:gd name="T24" fmla="*/ 102 w 102"/>
                  <a:gd name="T2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14">
                    <a:moveTo>
                      <a:pt x="102" y="114"/>
                    </a:moveTo>
                    <a:cubicBezTo>
                      <a:pt x="72" y="114"/>
                      <a:pt x="72" y="114"/>
                      <a:pt x="72" y="114"/>
                    </a:cubicBezTo>
                    <a:cubicBezTo>
                      <a:pt x="72" y="56"/>
                      <a:pt x="72" y="56"/>
                      <a:pt x="72" y="56"/>
                    </a:cubicBezTo>
                    <a:cubicBezTo>
                      <a:pt x="72" y="43"/>
                      <a:pt x="71" y="28"/>
                      <a:pt x="54" y="28"/>
                    </a:cubicBezTo>
                    <a:cubicBezTo>
                      <a:pt x="37" y="28"/>
                      <a:pt x="31" y="40"/>
                      <a:pt x="31" y="54"/>
                    </a:cubicBezTo>
                    <a:cubicBezTo>
                      <a:pt x="31" y="114"/>
                      <a:pt x="31" y="114"/>
                      <a:pt x="31" y="114"/>
                    </a:cubicBezTo>
                    <a:cubicBezTo>
                      <a:pt x="0" y="114"/>
                      <a:pt x="0" y="114"/>
                      <a:pt x="0" y="114"/>
                    </a:cubicBezTo>
                    <a:cubicBezTo>
                      <a:pt x="0" y="3"/>
                      <a:pt x="0" y="3"/>
                      <a:pt x="0" y="3"/>
                    </a:cubicBezTo>
                    <a:cubicBezTo>
                      <a:pt x="28" y="3"/>
                      <a:pt x="28" y="3"/>
                      <a:pt x="28" y="3"/>
                    </a:cubicBezTo>
                    <a:cubicBezTo>
                      <a:pt x="29" y="17"/>
                      <a:pt x="29" y="17"/>
                      <a:pt x="29" y="17"/>
                    </a:cubicBezTo>
                    <a:cubicBezTo>
                      <a:pt x="35" y="8"/>
                      <a:pt x="46" y="0"/>
                      <a:pt x="63" y="0"/>
                    </a:cubicBezTo>
                    <a:cubicBezTo>
                      <a:pt x="93" y="0"/>
                      <a:pt x="102" y="22"/>
                      <a:pt x="102" y="45"/>
                    </a:cubicBezTo>
                    <a:cubicBezTo>
                      <a:pt x="102" y="114"/>
                      <a:pt x="102" y="114"/>
                      <a:pt x="102" y="1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17" name="Freeform 96">
                <a:extLst>
                  <a:ext uri="{FF2B5EF4-FFF2-40B4-BE49-F238E27FC236}">
                    <a16:creationId xmlns:a16="http://schemas.microsoft.com/office/drawing/2014/main" id="{A33778FA-5122-C14E-99C9-6D3247150698}"/>
                  </a:ext>
                </a:extLst>
              </p:cNvPr>
              <p:cNvSpPr>
                <a:spLocks/>
              </p:cNvSpPr>
              <p:nvPr/>
            </p:nvSpPr>
            <p:spPr bwMode="auto">
              <a:xfrm>
                <a:off x="1973263" y="4857750"/>
                <a:ext cx="227012" cy="549275"/>
              </a:xfrm>
              <a:custGeom>
                <a:avLst/>
                <a:gdLst>
                  <a:gd name="T0" fmla="*/ 60 w 60"/>
                  <a:gd name="T1" fmla="*/ 117 h 144"/>
                  <a:gd name="T2" fmla="*/ 59 w 60"/>
                  <a:gd name="T3" fmla="*/ 141 h 144"/>
                  <a:gd name="T4" fmla="*/ 37 w 60"/>
                  <a:gd name="T5" fmla="*/ 144 h 144"/>
                  <a:gd name="T6" fmla="*/ 0 w 60"/>
                  <a:gd name="T7" fmla="*/ 105 h 144"/>
                  <a:gd name="T8" fmla="*/ 0 w 60"/>
                  <a:gd name="T9" fmla="*/ 0 h 144"/>
                  <a:gd name="T10" fmla="*/ 30 w 60"/>
                  <a:gd name="T11" fmla="*/ 0 h 144"/>
                  <a:gd name="T12" fmla="*/ 30 w 60"/>
                  <a:gd name="T13" fmla="*/ 31 h 144"/>
                  <a:gd name="T14" fmla="*/ 60 w 60"/>
                  <a:gd name="T15" fmla="*/ 31 h 144"/>
                  <a:gd name="T16" fmla="*/ 59 w 60"/>
                  <a:gd name="T17" fmla="*/ 57 h 144"/>
                  <a:gd name="T18" fmla="*/ 30 w 60"/>
                  <a:gd name="T19" fmla="*/ 57 h 144"/>
                  <a:gd name="T20" fmla="*/ 30 w 60"/>
                  <a:gd name="T21" fmla="*/ 103 h 144"/>
                  <a:gd name="T22" fmla="*/ 44 w 60"/>
                  <a:gd name="T23" fmla="*/ 119 h 144"/>
                  <a:gd name="T24" fmla="*/ 60 w 60"/>
                  <a:gd name="T25" fmla="*/ 11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44">
                    <a:moveTo>
                      <a:pt x="60" y="117"/>
                    </a:moveTo>
                    <a:cubicBezTo>
                      <a:pt x="59" y="141"/>
                      <a:pt x="59" y="141"/>
                      <a:pt x="59" y="141"/>
                    </a:cubicBezTo>
                    <a:cubicBezTo>
                      <a:pt x="51" y="144"/>
                      <a:pt x="45" y="144"/>
                      <a:pt x="37" y="144"/>
                    </a:cubicBezTo>
                    <a:cubicBezTo>
                      <a:pt x="9" y="144"/>
                      <a:pt x="0" y="131"/>
                      <a:pt x="0" y="105"/>
                    </a:cubicBezTo>
                    <a:cubicBezTo>
                      <a:pt x="0" y="0"/>
                      <a:pt x="0" y="0"/>
                      <a:pt x="0" y="0"/>
                    </a:cubicBezTo>
                    <a:cubicBezTo>
                      <a:pt x="30" y="0"/>
                      <a:pt x="30" y="0"/>
                      <a:pt x="30" y="0"/>
                    </a:cubicBezTo>
                    <a:cubicBezTo>
                      <a:pt x="30" y="31"/>
                      <a:pt x="30" y="31"/>
                      <a:pt x="30" y="31"/>
                    </a:cubicBezTo>
                    <a:cubicBezTo>
                      <a:pt x="60" y="31"/>
                      <a:pt x="60" y="31"/>
                      <a:pt x="60" y="31"/>
                    </a:cubicBezTo>
                    <a:cubicBezTo>
                      <a:pt x="59" y="57"/>
                      <a:pt x="59" y="57"/>
                      <a:pt x="59" y="57"/>
                    </a:cubicBezTo>
                    <a:cubicBezTo>
                      <a:pt x="30" y="57"/>
                      <a:pt x="30" y="57"/>
                      <a:pt x="30" y="57"/>
                    </a:cubicBezTo>
                    <a:cubicBezTo>
                      <a:pt x="30" y="103"/>
                      <a:pt x="30" y="103"/>
                      <a:pt x="30" y="103"/>
                    </a:cubicBezTo>
                    <a:cubicBezTo>
                      <a:pt x="30" y="113"/>
                      <a:pt x="34" y="119"/>
                      <a:pt x="44" y="119"/>
                    </a:cubicBezTo>
                    <a:cubicBezTo>
                      <a:pt x="49" y="119"/>
                      <a:pt x="54" y="118"/>
                      <a:pt x="60" y="1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18" name="Freeform 97">
                <a:extLst>
                  <a:ext uri="{FF2B5EF4-FFF2-40B4-BE49-F238E27FC236}">
                    <a16:creationId xmlns:a16="http://schemas.microsoft.com/office/drawing/2014/main" id="{D9138C74-C3AC-2B4E-BE69-86BED5096D32}"/>
                  </a:ext>
                </a:extLst>
              </p:cNvPr>
              <p:cNvSpPr>
                <a:spLocks/>
              </p:cNvSpPr>
              <p:nvPr/>
            </p:nvSpPr>
            <p:spPr bwMode="auto">
              <a:xfrm>
                <a:off x="1690688" y="4976813"/>
                <a:ext cx="249237" cy="422275"/>
              </a:xfrm>
              <a:custGeom>
                <a:avLst/>
                <a:gdLst>
                  <a:gd name="T0" fmla="*/ 66 w 66"/>
                  <a:gd name="T1" fmla="*/ 0 h 111"/>
                  <a:gd name="T2" fmla="*/ 63 w 66"/>
                  <a:gd name="T3" fmla="*/ 26 h 111"/>
                  <a:gd name="T4" fmla="*/ 55 w 66"/>
                  <a:gd name="T5" fmla="*/ 26 h 111"/>
                  <a:gd name="T6" fmla="*/ 30 w 66"/>
                  <a:gd name="T7" fmla="*/ 53 h 111"/>
                  <a:gd name="T8" fmla="*/ 30 w 66"/>
                  <a:gd name="T9" fmla="*/ 111 h 111"/>
                  <a:gd name="T10" fmla="*/ 0 w 66"/>
                  <a:gd name="T11" fmla="*/ 111 h 111"/>
                  <a:gd name="T12" fmla="*/ 0 w 66"/>
                  <a:gd name="T13" fmla="*/ 0 h 111"/>
                  <a:gd name="T14" fmla="*/ 28 w 66"/>
                  <a:gd name="T15" fmla="*/ 0 h 111"/>
                  <a:gd name="T16" fmla="*/ 29 w 66"/>
                  <a:gd name="T17" fmla="*/ 14 h 111"/>
                  <a:gd name="T18" fmla="*/ 58 w 66"/>
                  <a:gd name="T19" fmla="*/ 0 h 111"/>
                  <a:gd name="T20" fmla="*/ 66 w 66"/>
                  <a:gd name="T2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11">
                    <a:moveTo>
                      <a:pt x="66" y="0"/>
                    </a:moveTo>
                    <a:cubicBezTo>
                      <a:pt x="63" y="26"/>
                      <a:pt x="63" y="26"/>
                      <a:pt x="63" y="26"/>
                    </a:cubicBezTo>
                    <a:cubicBezTo>
                      <a:pt x="55" y="26"/>
                      <a:pt x="55" y="26"/>
                      <a:pt x="55" y="26"/>
                    </a:cubicBezTo>
                    <a:cubicBezTo>
                      <a:pt x="38" y="26"/>
                      <a:pt x="30" y="40"/>
                      <a:pt x="30" y="53"/>
                    </a:cubicBezTo>
                    <a:cubicBezTo>
                      <a:pt x="30" y="111"/>
                      <a:pt x="30" y="111"/>
                      <a:pt x="30" y="111"/>
                    </a:cubicBezTo>
                    <a:cubicBezTo>
                      <a:pt x="0" y="111"/>
                      <a:pt x="0" y="111"/>
                      <a:pt x="0" y="111"/>
                    </a:cubicBezTo>
                    <a:cubicBezTo>
                      <a:pt x="0" y="0"/>
                      <a:pt x="0" y="0"/>
                      <a:pt x="0" y="0"/>
                    </a:cubicBezTo>
                    <a:cubicBezTo>
                      <a:pt x="28" y="0"/>
                      <a:pt x="28" y="0"/>
                      <a:pt x="28" y="0"/>
                    </a:cubicBezTo>
                    <a:cubicBezTo>
                      <a:pt x="29" y="14"/>
                      <a:pt x="29" y="14"/>
                      <a:pt x="29" y="14"/>
                    </a:cubicBezTo>
                    <a:cubicBezTo>
                      <a:pt x="35" y="4"/>
                      <a:pt x="45" y="0"/>
                      <a:pt x="58" y="0"/>
                    </a:cubicBezTo>
                    <a:cubicBezTo>
                      <a:pt x="66" y="0"/>
                      <a:pt x="66" y="0"/>
                      <a:pt x="6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19" name="Freeform 98">
                <a:extLst>
                  <a:ext uri="{FF2B5EF4-FFF2-40B4-BE49-F238E27FC236}">
                    <a16:creationId xmlns:a16="http://schemas.microsoft.com/office/drawing/2014/main" id="{F061A498-18B8-5541-82F7-069CA4FE5071}"/>
                  </a:ext>
                </a:extLst>
              </p:cNvPr>
              <p:cNvSpPr>
                <a:spLocks/>
              </p:cNvSpPr>
              <p:nvPr/>
            </p:nvSpPr>
            <p:spPr bwMode="auto">
              <a:xfrm>
                <a:off x="598488" y="4762500"/>
                <a:ext cx="581025" cy="657226"/>
              </a:xfrm>
              <a:custGeom>
                <a:avLst/>
                <a:gdLst>
                  <a:gd name="T0" fmla="*/ 154 w 154"/>
                  <a:gd name="T1" fmla="*/ 155 h 172"/>
                  <a:gd name="T2" fmla="*/ 86 w 154"/>
                  <a:gd name="T3" fmla="*/ 172 h 172"/>
                  <a:gd name="T4" fmla="*/ 0 w 154"/>
                  <a:gd name="T5" fmla="*/ 87 h 172"/>
                  <a:gd name="T6" fmla="*/ 86 w 154"/>
                  <a:gd name="T7" fmla="*/ 1 h 172"/>
                  <a:gd name="T8" fmla="*/ 152 w 154"/>
                  <a:gd name="T9" fmla="*/ 22 h 172"/>
                  <a:gd name="T10" fmla="*/ 130 w 154"/>
                  <a:gd name="T11" fmla="*/ 44 h 172"/>
                  <a:gd name="T12" fmla="*/ 85 w 154"/>
                  <a:gd name="T13" fmla="*/ 30 h 172"/>
                  <a:gd name="T14" fmla="*/ 34 w 154"/>
                  <a:gd name="T15" fmla="*/ 85 h 172"/>
                  <a:gd name="T16" fmla="*/ 86 w 154"/>
                  <a:gd name="T17" fmla="*/ 142 h 172"/>
                  <a:gd name="T18" fmla="*/ 122 w 154"/>
                  <a:gd name="T19" fmla="*/ 137 h 172"/>
                  <a:gd name="T20" fmla="*/ 122 w 154"/>
                  <a:gd name="T21" fmla="*/ 102 h 172"/>
                  <a:gd name="T22" fmla="*/ 88 w 154"/>
                  <a:gd name="T23" fmla="*/ 102 h 172"/>
                  <a:gd name="T24" fmla="*/ 91 w 154"/>
                  <a:gd name="T25" fmla="*/ 74 h 172"/>
                  <a:gd name="T26" fmla="*/ 154 w 154"/>
                  <a:gd name="T27" fmla="*/ 74 h 172"/>
                  <a:gd name="T28" fmla="*/ 154 w 154"/>
                  <a:gd name="T29" fmla="*/ 15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172">
                    <a:moveTo>
                      <a:pt x="154" y="155"/>
                    </a:moveTo>
                    <a:cubicBezTo>
                      <a:pt x="133" y="166"/>
                      <a:pt x="113" y="172"/>
                      <a:pt x="86" y="172"/>
                    </a:cubicBezTo>
                    <a:cubicBezTo>
                      <a:pt x="37" y="170"/>
                      <a:pt x="0" y="139"/>
                      <a:pt x="0" y="87"/>
                    </a:cubicBezTo>
                    <a:cubicBezTo>
                      <a:pt x="0" y="34"/>
                      <a:pt x="37" y="2"/>
                      <a:pt x="86" y="1"/>
                    </a:cubicBezTo>
                    <a:cubicBezTo>
                      <a:pt x="111" y="0"/>
                      <a:pt x="133" y="7"/>
                      <a:pt x="152" y="22"/>
                    </a:cubicBezTo>
                    <a:cubicBezTo>
                      <a:pt x="130" y="44"/>
                      <a:pt x="130" y="44"/>
                      <a:pt x="130" y="44"/>
                    </a:cubicBezTo>
                    <a:cubicBezTo>
                      <a:pt x="119" y="34"/>
                      <a:pt x="103" y="29"/>
                      <a:pt x="85" y="30"/>
                    </a:cubicBezTo>
                    <a:cubicBezTo>
                      <a:pt x="53" y="31"/>
                      <a:pt x="34" y="54"/>
                      <a:pt x="34" y="85"/>
                    </a:cubicBezTo>
                    <a:cubicBezTo>
                      <a:pt x="33" y="118"/>
                      <a:pt x="54" y="142"/>
                      <a:pt x="86" y="142"/>
                    </a:cubicBezTo>
                    <a:cubicBezTo>
                      <a:pt x="102" y="143"/>
                      <a:pt x="113" y="142"/>
                      <a:pt x="122" y="137"/>
                    </a:cubicBezTo>
                    <a:cubicBezTo>
                      <a:pt x="122" y="102"/>
                      <a:pt x="122" y="102"/>
                      <a:pt x="122" y="102"/>
                    </a:cubicBezTo>
                    <a:cubicBezTo>
                      <a:pt x="88" y="102"/>
                      <a:pt x="88" y="102"/>
                      <a:pt x="88" y="102"/>
                    </a:cubicBezTo>
                    <a:cubicBezTo>
                      <a:pt x="91" y="74"/>
                      <a:pt x="91" y="74"/>
                      <a:pt x="91" y="74"/>
                    </a:cubicBezTo>
                    <a:cubicBezTo>
                      <a:pt x="154" y="74"/>
                      <a:pt x="154" y="74"/>
                      <a:pt x="154" y="74"/>
                    </a:cubicBezTo>
                    <a:cubicBezTo>
                      <a:pt x="154" y="155"/>
                      <a:pt x="154" y="155"/>
                      <a:pt x="154" y="1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20" name="Freeform 99">
                <a:extLst>
                  <a:ext uri="{FF2B5EF4-FFF2-40B4-BE49-F238E27FC236}">
                    <a16:creationId xmlns:a16="http://schemas.microsoft.com/office/drawing/2014/main" id="{8916D704-8948-824B-9334-4374F76AF17A}"/>
                  </a:ext>
                </a:extLst>
              </p:cNvPr>
              <p:cNvSpPr>
                <a:spLocks noEditPoints="1"/>
              </p:cNvSpPr>
              <p:nvPr/>
            </p:nvSpPr>
            <p:spPr bwMode="auto">
              <a:xfrm>
                <a:off x="2684463" y="4964113"/>
                <a:ext cx="422275" cy="447675"/>
              </a:xfrm>
              <a:custGeom>
                <a:avLst/>
                <a:gdLst>
                  <a:gd name="T0" fmla="*/ 112 w 112"/>
                  <a:gd name="T1" fmla="*/ 70 h 117"/>
                  <a:gd name="T2" fmla="*/ 30 w 112"/>
                  <a:gd name="T3" fmla="*/ 70 h 117"/>
                  <a:gd name="T4" fmla="*/ 57 w 112"/>
                  <a:gd name="T5" fmla="*/ 93 h 117"/>
                  <a:gd name="T6" fmla="*/ 88 w 112"/>
                  <a:gd name="T7" fmla="*/ 79 h 117"/>
                  <a:gd name="T8" fmla="*/ 108 w 112"/>
                  <a:gd name="T9" fmla="*/ 94 h 117"/>
                  <a:gd name="T10" fmla="*/ 58 w 112"/>
                  <a:gd name="T11" fmla="*/ 117 h 117"/>
                  <a:gd name="T12" fmla="*/ 0 w 112"/>
                  <a:gd name="T13" fmla="*/ 58 h 117"/>
                  <a:gd name="T14" fmla="*/ 57 w 112"/>
                  <a:gd name="T15" fmla="*/ 0 h 117"/>
                  <a:gd name="T16" fmla="*/ 112 w 112"/>
                  <a:gd name="T17" fmla="*/ 60 h 117"/>
                  <a:gd name="T18" fmla="*/ 112 w 112"/>
                  <a:gd name="T19" fmla="*/ 70 h 117"/>
                  <a:gd name="T20" fmla="*/ 82 w 112"/>
                  <a:gd name="T21" fmla="*/ 46 h 117"/>
                  <a:gd name="T22" fmla="*/ 57 w 112"/>
                  <a:gd name="T23" fmla="*/ 23 h 117"/>
                  <a:gd name="T24" fmla="*/ 30 w 112"/>
                  <a:gd name="T25" fmla="*/ 46 h 117"/>
                  <a:gd name="T26" fmla="*/ 82 w 112"/>
                  <a:gd name="T27" fmla="*/ 4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7">
                    <a:moveTo>
                      <a:pt x="112" y="70"/>
                    </a:moveTo>
                    <a:cubicBezTo>
                      <a:pt x="30" y="70"/>
                      <a:pt x="30" y="70"/>
                      <a:pt x="30" y="70"/>
                    </a:cubicBezTo>
                    <a:cubicBezTo>
                      <a:pt x="33" y="83"/>
                      <a:pt x="44" y="92"/>
                      <a:pt x="57" y="93"/>
                    </a:cubicBezTo>
                    <a:cubicBezTo>
                      <a:pt x="71" y="93"/>
                      <a:pt x="79" y="89"/>
                      <a:pt x="88" y="79"/>
                    </a:cubicBezTo>
                    <a:cubicBezTo>
                      <a:pt x="108" y="94"/>
                      <a:pt x="108" y="94"/>
                      <a:pt x="108" y="94"/>
                    </a:cubicBezTo>
                    <a:cubicBezTo>
                      <a:pt x="94" y="111"/>
                      <a:pt x="78" y="117"/>
                      <a:pt x="58" y="117"/>
                    </a:cubicBezTo>
                    <a:cubicBezTo>
                      <a:pt x="25" y="117"/>
                      <a:pt x="0" y="94"/>
                      <a:pt x="0" y="58"/>
                    </a:cubicBezTo>
                    <a:cubicBezTo>
                      <a:pt x="0" y="24"/>
                      <a:pt x="25" y="0"/>
                      <a:pt x="57" y="0"/>
                    </a:cubicBezTo>
                    <a:cubicBezTo>
                      <a:pt x="94" y="0"/>
                      <a:pt x="112" y="22"/>
                      <a:pt x="112" y="60"/>
                    </a:cubicBezTo>
                    <a:cubicBezTo>
                      <a:pt x="112" y="70"/>
                      <a:pt x="112" y="70"/>
                      <a:pt x="112" y="70"/>
                    </a:cubicBezTo>
                    <a:close/>
                    <a:moveTo>
                      <a:pt x="82" y="46"/>
                    </a:moveTo>
                    <a:cubicBezTo>
                      <a:pt x="82" y="32"/>
                      <a:pt x="71" y="23"/>
                      <a:pt x="57" y="23"/>
                    </a:cubicBezTo>
                    <a:cubicBezTo>
                      <a:pt x="42" y="24"/>
                      <a:pt x="33" y="34"/>
                      <a:pt x="30" y="46"/>
                    </a:cubicBezTo>
                    <a:cubicBezTo>
                      <a:pt x="82" y="46"/>
                      <a:pt x="82" y="46"/>
                      <a:pt x="82"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21" name="Freeform 100">
                <a:extLst>
                  <a:ext uri="{FF2B5EF4-FFF2-40B4-BE49-F238E27FC236}">
                    <a16:creationId xmlns:a16="http://schemas.microsoft.com/office/drawing/2014/main" id="{7DCA5A73-14C1-5148-BFFF-DD2EF8BE0A25}"/>
                  </a:ext>
                </a:extLst>
              </p:cNvPr>
              <p:cNvSpPr>
                <a:spLocks noEditPoints="1"/>
              </p:cNvSpPr>
              <p:nvPr/>
            </p:nvSpPr>
            <p:spPr bwMode="auto">
              <a:xfrm>
                <a:off x="1231900" y="4964113"/>
                <a:ext cx="387350" cy="447675"/>
              </a:xfrm>
              <a:custGeom>
                <a:avLst/>
                <a:gdLst>
                  <a:gd name="T0" fmla="*/ 103 w 103"/>
                  <a:gd name="T1" fmla="*/ 41 h 117"/>
                  <a:gd name="T2" fmla="*/ 103 w 103"/>
                  <a:gd name="T3" fmla="*/ 114 h 117"/>
                  <a:gd name="T4" fmla="*/ 76 w 103"/>
                  <a:gd name="T5" fmla="*/ 114 h 117"/>
                  <a:gd name="T6" fmla="*/ 75 w 103"/>
                  <a:gd name="T7" fmla="*/ 103 h 117"/>
                  <a:gd name="T8" fmla="*/ 40 w 103"/>
                  <a:gd name="T9" fmla="*/ 117 h 117"/>
                  <a:gd name="T10" fmla="*/ 1 w 103"/>
                  <a:gd name="T11" fmla="*/ 83 h 117"/>
                  <a:gd name="T12" fmla="*/ 68 w 103"/>
                  <a:gd name="T13" fmla="*/ 44 h 117"/>
                  <a:gd name="T14" fmla="*/ 74 w 103"/>
                  <a:gd name="T15" fmla="*/ 44 h 117"/>
                  <a:gd name="T16" fmla="*/ 74 w 103"/>
                  <a:gd name="T17" fmla="*/ 42 h 117"/>
                  <a:gd name="T18" fmla="*/ 50 w 103"/>
                  <a:gd name="T19" fmla="*/ 23 h 117"/>
                  <a:gd name="T20" fmla="*/ 20 w 103"/>
                  <a:gd name="T21" fmla="*/ 35 h 117"/>
                  <a:gd name="T22" fmla="*/ 3 w 103"/>
                  <a:gd name="T23" fmla="*/ 18 h 117"/>
                  <a:gd name="T24" fmla="*/ 53 w 103"/>
                  <a:gd name="T25" fmla="*/ 0 h 117"/>
                  <a:gd name="T26" fmla="*/ 103 w 103"/>
                  <a:gd name="T27" fmla="*/ 41 h 117"/>
                  <a:gd name="T28" fmla="*/ 74 w 103"/>
                  <a:gd name="T29" fmla="*/ 66 h 117"/>
                  <a:gd name="T30" fmla="*/ 69 w 103"/>
                  <a:gd name="T31" fmla="*/ 66 h 117"/>
                  <a:gd name="T32" fmla="*/ 31 w 103"/>
                  <a:gd name="T33" fmla="*/ 82 h 117"/>
                  <a:gd name="T34" fmla="*/ 74 w 103"/>
                  <a:gd name="T35" fmla="*/ 70 h 117"/>
                  <a:gd name="T36" fmla="*/ 74 w 103"/>
                  <a:gd name="T37" fmla="*/ 6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17">
                    <a:moveTo>
                      <a:pt x="103" y="41"/>
                    </a:moveTo>
                    <a:cubicBezTo>
                      <a:pt x="103" y="114"/>
                      <a:pt x="103" y="114"/>
                      <a:pt x="103" y="114"/>
                    </a:cubicBezTo>
                    <a:cubicBezTo>
                      <a:pt x="76" y="114"/>
                      <a:pt x="76" y="114"/>
                      <a:pt x="76" y="114"/>
                    </a:cubicBezTo>
                    <a:cubicBezTo>
                      <a:pt x="75" y="103"/>
                      <a:pt x="75" y="103"/>
                      <a:pt x="75" y="103"/>
                    </a:cubicBezTo>
                    <a:cubicBezTo>
                      <a:pt x="68" y="113"/>
                      <a:pt x="54" y="117"/>
                      <a:pt x="40" y="117"/>
                    </a:cubicBezTo>
                    <a:cubicBezTo>
                      <a:pt x="20" y="117"/>
                      <a:pt x="1" y="107"/>
                      <a:pt x="1" y="83"/>
                    </a:cubicBezTo>
                    <a:cubicBezTo>
                      <a:pt x="0" y="46"/>
                      <a:pt x="42" y="44"/>
                      <a:pt x="68" y="44"/>
                    </a:cubicBezTo>
                    <a:cubicBezTo>
                      <a:pt x="74" y="44"/>
                      <a:pt x="74" y="44"/>
                      <a:pt x="74" y="44"/>
                    </a:cubicBezTo>
                    <a:cubicBezTo>
                      <a:pt x="74" y="42"/>
                      <a:pt x="74" y="42"/>
                      <a:pt x="74" y="42"/>
                    </a:cubicBezTo>
                    <a:cubicBezTo>
                      <a:pt x="74" y="30"/>
                      <a:pt x="66" y="23"/>
                      <a:pt x="50" y="23"/>
                    </a:cubicBezTo>
                    <a:cubicBezTo>
                      <a:pt x="39" y="23"/>
                      <a:pt x="29" y="28"/>
                      <a:pt x="20" y="35"/>
                    </a:cubicBezTo>
                    <a:cubicBezTo>
                      <a:pt x="3" y="18"/>
                      <a:pt x="3" y="18"/>
                      <a:pt x="3" y="18"/>
                    </a:cubicBezTo>
                    <a:cubicBezTo>
                      <a:pt x="19" y="5"/>
                      <a:pt x="36" y="0"/>
                      <a:pt x="53" y="0"/>
                    </a:cubicBezTo>
                    <a:cubicBezTo>
                      <a:pt x="87" y="0"/>
                      <a:pt x="103" y="16"/>
                      <a:pt x="103" y="41"/>
                    </a:cubicBezTo>
                    <a:close/>
                    <a:moveTo>
                      <a:pt x="74" y="66"/>
                    </a:moveTo>
                    <a:cubicBezTo>
                      <a:pt x="69" y="66"/>
                      <a:pt x="69" y="66"/>
                      <a:pt x="69" y="66"/>
                    </a:cubicBezTo>
                    <a:cubicBezTo>
                      <a:pt x="56" y="66"/>
                      <a:pt x="30" y="66"/>
                      <a:pt x="31" y="82"/>
                    </a:cubicBezTo>
                    <a:cubicBezTo>
                      <a:pt x="31" y="102"/>
                      <a:pt x="74" y="95"/>
                      <a:pt x="74" y="70"/>
                    </a:cubicBezTo>
                    <a:cubicBezTo>
                      <a:pt x="74" y="66"/>
                      <a:pt x="74" y="66"/>
                      <a:pt x="7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grpSp>
        <p:sp>
          <p:nvSpPr>
            <p:cNvPr id="14" name="Rectangle 13">
              <a:extLst>
                <a:ext uri="{FF2B5EF4-FFF2-40B4-BE49-F238E27FC236}">
                  <a16:creationId xmlns:a16="http://schemas.microsoft.com/office/drawing/2014/main" id="{98ED056B-1D22-4141-B173-CC25458A199E}"/>
                </a:ext>
              </a:extLst>
            </p:cNvPr>
            <p:cNvSpPr/>
            <p:nvPr/>
          </p:nvSpPr>
          <p:spPr>
            <a:xfrm>
              <a:off x="4801613" y="6051447"/>
              <a:ext cx="1107135" cy="477423"/>
            </a:xfrm>
            <a:prstGeom prst="rect">
              <a:avLst/>
            </a:prstGeom>
          </p:spPr>
          <p:txBody>
            <a:bodyPr wrap="square">
              <a:spAutoFit/>
            </a:bodyPr>
            <a:lstStyle/>
            <a:p>
              <a:pPr algn="ctr" rtl="0"/>
              <a:r>
                <a:rPr lang="en-US" sz="1050" dirty="0">
                  <a:solidFill>
                    <a:schemeClr val="bg1"/>
                  </a:solidFill>
                  <a:latin typeface="Tahoma" panose="020B0604030504040204" pitchFamily="34" charset="0"/>
                  <a:ea typeface="Tahoma" panose="020B0604030504040204" pitchFamily="34" charset="0"/>
                </a:rPr>
                <a:t>Cool Vendor 2016</a:t>
              </a:r>
            </a:p>
          </p:txBody>
        </p:sp>
      </p:grpSp>
      <p:grpSp>
        <p:nvGrpSpPr>
          <p:cNvPr id="9" name="Group 8">
            <a:extLst>
              <a:ext uri="{FF2B5EF4-FFF2-40B4-BE49-F238E27FC236}">
                <a16:creationId xmlns:a16="http://schemas.microsoft.com/office/drawing/2014/main" id="{A7F19FA8-E76D-8E48-BFCD-3BCF324A839D}"/>
              </a:ext>
            </a:extLst>
          </p:cNvPr>
          <p:cNvGrpSpPr/>
          <p:nvPr/>
        </p:nvGrpSpPr>
        <p:grpSpPr>
          <a:xfrm>
            <a:off x="1571561" y="5336260"/>
            <a:ext cx="2498580" cy="625721"/>
            <a:chOff x="6936959" y="5599272"/>
            <a:chExt cx="2870964" cy="718978"/>
          </a:xfrm>
        </p:grpSpPr>
        <p:cxnSp>
          <p:nvCxnSpPr>
            <p:cNvPr id="10" name="Straight Connector 9">
              <a:extLst>
                <a:ext uri="{FF2B5EF4-FFF2-40B4-BE49-F238E27FC236}">
                  <a16:creationId xmlns:a16="http://schemas.microsoft.com/office/drawing/2014/main" id="{34E2B00E-5E12-B841-92D3-89042F83797C}"/>
                </a:ext>
              </a:extLst>
            </p:cNvPr>
            <p:cNvCxnSpPr/>
            <p:nvPr/>
          </p:nvCxnSpPr>
          <p:spPr>
            <a:xfrm>
              <a:off x="8301037" y="5612000"/>
              <a:ext cx="0" cy="706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179DD-378A-3B4E-90BF-47DFA72AE608}"/>
                </a:ext>
              </a:extLst>
            </p:cNvPr>
            <p:cNvCxnSpPr>
              <a:cxnSpLocks/>
            </p:cNvCxnSpPr>
            <p:nvPr/>
          </p:nvCxnSpPr>
          <p:spPr>
            <a:xfrm>
              <a:off x="9807923" y="5599272"/>
              <a:ext cx="0" cy="706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832B84-AD37-DA45-A203-05C6548ECFD2}"/>
                </a:ext>
              </a:extLst>
            </p:cNvPr>
            <p:cNvCxnSpPr/>
            <p:nvPr/>
          </p:nvCxnSpPr>
          <p:spPr>
            <a:xfrm>
              <a:off x="6936959" y="5599272"/>
              <a:ext cx="0" cy="706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5" name="Picture 2" descr="Image result for homeland security logo">
            <a:extLst>
              <a:ext uri="{FF2B5EF4-FFF2-40B4-BE49-F238E27FC236}">
                <a16:creationId xmlns:a16="http://schemas.microsoft.com/office/drawing/2014/main" id="{3D2CEBC5-4029-064E-9161-27144B0D036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22250" y="5293873"/>
            <a:ext cx="701521" cy="69941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7" name="Group 76">
            <a:extLst>
              <a:ext uri="{FF2B5EF4-FFF2-40B4-BE49-F238E27FC236}">
                <a16:creationId xmlns:a16="http://schemas.microsoft.com/office/drawing/2014/main" id="{0A89B9BF-C1D1-7244-A8A5-DF2EF588FBF7}"/>
              </a:ext>
            </a:extLst>
          </p:cNvPr>
          <p:cNvGrpSpPr/>
          <p:nvPr/>
        </p:nvGrpSpPr>
        <p:grpSpPr>
          <a:xfrm>
            <a:off x="5898046" y="5325460"/>
            <a:ext cx="1404382" cy="646331"/>
            <a:chOff x="6359526" y="5711366"/>
            <a:chExt cx="1613688" cy="742659"/>
          </a:xfrm>
        </p:grpSpPr>
        <p:sp>
          <p:nvSpPr>
            <p:cNvPr id="78" name="Rectangle 77">
              <a:extLst>
                <a:ext uri="{FF2B5EF4-FFF2-40B4-BE49-F238E27FC236}">
                  <a16:creationId xmlns:a16="http://schemas.microsoft.com/office/drawing/2014/main" id="{7A771D89-FC2B-5C4F-97EE-EFC5C92501CE}"/>
                </a:ext>
              </a:extLst>
            </p:cNvPr>
            <p:cNvSpPr/>
            <p:nvPr/>
          </p:nvSpPr>
          <p:spPr>
            <a:xfrm>
              <a:off x="7176789" y="5711366"/>
              <a:ext cx="796425" cy="742659"/>
            </a:xfrm>
            <a:prstGeom prst="rect">
              <a:avLst/>
            </a:prstGeom>
          </p:spPr>
          <p:txBody>
            <a:bodyPr wrap="square">
              <a:spAutoFit/>
            </a:bodyPr>
            <a:lstStyle/>
            <a:p>
              <a:pPr algn="l" rtl="0"/>
              <a:r>
                <a:rPr lang="en-US" sz="900" dirty="0">
                  <a:solidFill>
                    <a:schemeClr val="bg1"/>
                  </a:solidFill>
                  <a:latin typeface="Tahoma" panose="020B0604030504040204" pitchFamily="34" charset="0"/>
                  <a:ea typeface="Tahoma" panose="020B0604030504040204" pitchFamily="34" charset="0"/>
                </a:rPr>
                <a:t>People’s</a:t>
              </a:r>
              <a:br>
                <a:rPr lang="en-US" sz="900" dirty="0">
                  <a:solidFill>
                    <a:schemeClr val="bg1"/>
                  </a:solidFill>
                  <a:latin typeface="Tahoma" panose="020B0604030504040204" pitchFamily="34" charset="0"/>
                  <a:ea typeface="Tahoma" panose="020B0604030504040204" pitchFamily="34" charset="0"/>
                </a:rPr>
              </a:br>
              <a:r>
                <a:rPr lang="en-US" sz="900" dirty="0">
                  <a:solidFill>
                    <a:schemeClr val="bg1"/>
                  </a:solidFill>
                  <a:latin typeface="Tahoma" panose="020B0604030504040204" pitchFamily="34" charset="0"/>
                  <a:ea typeface="Tahoma" panose="020B0604030504040204" pitchFamily="34" charset="0"/>
                </a:rPr>
                <a:t>Choice</a:t>
              </a:r>
            </a:p>
            <a:p>
              <a:pPr algn="l" rtl="0"/>
              <a:r>
                <a:rPr lang="en-US" sz="900" dirty="0">
                  <a:solidFill>
                    <a:schemeClr val="bg1"/>
                  </a:solidFill>
                  <a:latin typeface="Tahoma" panose="020B0604030504040204" pitchFamily="34" charset="0"/>
                  <a:ea typeface="Tahoma" panose="020B0604030504040204" pitchFamily="34" charset="0"/>
                </a:rPr>
                <a:t>Award</a:t>
              </a:r>
              <a:br>
                <a:rPr lang="en-US" sz="900" dirty="0">
                  <a:solidFill>
                    <a:schemeClr val="bg1"/>
                  </a:solidFill>
                  <a:latin typeface="Tahoma" panose="020B0604030504040204" pitchFamily="34" charset="0"/>
                  <a:ea typeface="Tahoma" panose="020B0604030504040204" pitchFamily="34" charset="0"/>
                </a:rPr>
              </a:br>
              <a:r>
                <a:rPr lang="en-US" sz="900" dirty="0">
                  <a:solidFill>
                    <a:schemeClr val="bg1"/>
                  </a:solidFill>
                  <a:latin typeface="Tahoma" panose="020B0604030504040204" pitchFamily="34" charset="0"/>
                  <a:ea typeface="Tahoma" panose="020B0604030504040204" pitchFamily="34" charset="0"/>
                </a:rPr>
                <a:t>2016</a:t>
              </a:r>
            </a:p>
          </p:txBody>
        </p:sp>
        <p:grpSp>
          <p:nvGrpSpPr>
            <p:cNvPr id="79" name="Group 78">
              <a:extLst>
                <a:ext uri="{FF2B5EF4-FFF2-40B4-BE49-F238E27FC236}">
                  <a16:creationId xmlns:a16="http://schemas.microsoft.com/office/drawing/2014/main" id="{5FED2558-996D-AA41-95F1-173FF709C70F}"/>
                </a:ext>
              </a:extLst>
            </p:cNvPr>
            <p:cNvGrpSpPr/>
            <p:nvPr/>
          </p:nvGrpSpPr>
          <p:grpSpPr>
            <a:xfrm>
              <a:off x="6359526" y="5715000"/>
              <a:ext cx="847725" cy="644526"/>
              <a:chOff x="6359526" y="5715000"/>
              <a:chExt cx="847725" cy="644526"/>
            </a:xfrm>
          </p:grpSpPr>
          <p:sp>
            <p:nvSpPr>
              <p:cNvPr id="80" name="Freeform 75">
                <a:extLst>
                  <a:ext uri="{FF2B5EF4-FFF2-40B4-BE49-F238E27FC236}">
                    <a16:creationId xmlns:a16="http://schemas.microsoft.com/office/drawing/2014/main" id="{C21808C2-48D9-C14F-B80C-ABAFDE170D1E}"/>
                  </a:ext>
                </a:extLst>
              </p:cNvPr>
              <p:cNvSpPr>
                <a:spLocks/>
              </p:cNvSpPr>
              <p:nvPr/>
            </p:nvSpPr>
            <p:spPr bwMode="auto">
              <a:xfrm>
                <a:off x="6832601" y="6122988"/>
                <a:ext cx="157163" cy="168275"/>
              </a:xfrm>
              <a:custGeom>
                <a:avLst/>
                <a:gdLst>
                  <a:gd name="T0" fmla="*/ 127 w 199"/>
                  <a:gd name="T1" fmla="*/ 22 h 212"/>
                  <a:gd name="T2" fmla="*/ 75 w 199"/>
                  <a:gd name="T3" fmla="*/ 98 h 212"/>
                  <a:gd name="T4" fmla="*/ 135 w 199"/>
                  <a:gd name="T5" fmla="*/ 174 h 212"/>
                  <a:gd name="T6" fmla="*/ 199 w 199"/>
                  <a:gd name="T7" fmla="*/ 153 h 212"/>
                  <a:gd name="T8" fmla="*/ 199 w 199"/>
                  <a:gd name="T9" fmla="*/ 189 h 212"/>
                  <a:gd name="T10" fmla="*/ 107 w 199"/>
                  <a:gd name="T11" fmla="*/ 212 h 212"/>
                  <a:gd name="T12" fmla="*/ 30 w 199"/>
                  <a:gd name="T13" fmla="*/ 184 h 212"/>
                  <a:gd name="T14" fmla="*/ 0 w 199"/>
                  <a:gd name="T15" fmla="*/ 109 h 212"/>
                  <a:gd name="T16" fmla="*/ 118 w 199"/>
                  <a:gd name="T17" fmla="*/ 0 h 212"/>
                  <a:gd name="T18" fmla="*/ 197 w 199"/>
                  <a:gd name="T19" fmla="*/ 52 h 212"/>
                  <a:gd name="T20" fmla="*/ 160 w 199"/>
                  <a:gd name="T21" fmla="*/ 86 h 212"/>
                  <a:gd name="T22" fmla="*/ 127 w 199"/>
                  <a:gd name="T23" fmla="*/ 76 h 212"/>
                  <a:gd name="T24" fmla="*/ 127 w 199"/>
                  <a:gd name="T25" fmla="*/ 2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212">
                    <a:moveTo>
                      <a:pt x="127" y="22"/>
                    </a:moveTo>
                    <a:cubicBezTo>
                      <a:pt x="93" y="28"/>
                      <a:pt x="75" y="53"/>
                      <a:pt x="75" y="98"/>
                    </a:cubicBezTo>
                    <a:cubicBezTo>
                      <a:pt x="75" y="144"/>
                      <a:pt x="99" y="174"/>
                      <a:pt x="135" y="174"/>
                    </a:cubicBezTo>
                    <a:cubicBezTo>
                      <a:pt x="152" y="174"/>
                      <a:pt x="167" y="168"/>
                      <a:pt x="199" y="153"/>
                    </a:cubicBezTo>
                    <a:cubicBezTo>
                      <a:pt x="199" y="189"/>
                      <a:pt x="199" y="189"/>
                      <a:pt x="199" y="189"/>
                    </a:cubicBezTo>
                    <a:cubicBezTo>
                      <a:pt x="160" y="207"/>
                      <a:pt x="138" y="212"/>
                      <a:pt x="107" y="212"/>
                    </a:cubicBezTo>
                    <a:cubicBezTo>
                      <a:pt x="73" y="212"/>
                      <a:pt x="49" y="203"/>
                      <a:pt x="30" y="184"/>
                    </a:cubicBezTo>
                    <a:cubicBezTo>
                      <a:pt x="10" y="164"/>
                      <a:pt x="0" y="138"/>
                      <a:pt x="0" y="109"/>
                    </a:cubicBezTo>
                    <a:cubicBezTo>
                      <a:pt x="0" y="44"/>
                      <a:pt x="48" y="0"/>
                      <a:pt x="118" y="0"/>
                    </a:cubicBezTo>
                    <a:cubicBezTo>
                      <a:pt x="165" y="0"/>
                      <a:pt x="197" y="21"/>
                      <a:pt x="197" y="52"/>
                    </a:cubicBezTo>
                    <a:cubicBezTo>
                      <a:pt x="197" y="72"/>
                      <a:pt x="182" y="86"/>
                      <a:pt x="160" y="86"/>
                    </a:cubicBezTo>
                    <a:cubicBezTo>
                      <a:pt x="149" y="86"/>
                      <a:pt x="139" y="83"/>
                      <a:pt x="127" y="76"/>
                    </a:cubicBezTo>
                    <a:lnTo>
                      <a:pt x="127" y="22"/>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solidFill>
                    <a:schemeClr val="bg1"/>
                  </a:solidFill>
                </a:endParaRPr>
              </a:p>
            </p:txBody>
          </p:sp>
          <p:sp>
            <p:nvSpPr>
              <p:cNvPr id="81" name="Freeform 76">
                <a:extLst>
                  <a:ext uri="{FF2B5EF4-FFF2-40B4-BE49-F238E27FC236}">
                    <a16:creationId xmlns:a16="http://schemas.microsoft.com/office/drawing/2014/main" id="{25ACCE01-DBEC-CA46-9FAE-4925816295A4}"/>
                  </a:ext>
                </a:extLst>
              </p:cNvPr>
              <p:cNvSpPr>
                <a:spLocks/>
              </p:cNvSpPr>
              <p:nvPr/>
            </p:nvSpPr>
            <p:spPr bwMode="auto">
              <a:xfrm>
                <a:off x="6559551" y="6122988"/>
                <a:ext cx="271463" cy="165100"/>
              </a:xfrm>
              <a:custGeom>
                <a:avLst/>
                <a:gdLst>
                  <a:gd name="T0" fmla="*/ 303 w 345"/>
                  <a:gd name="T1" fmla="*/ 109 h 209"/>
                  <a:gd name="T2" fmla="*/ 345 w 345"/>
                  <a:gd name="T3" fmla="*/ 34 h 209"/>
                  <a:gd name="T4" fmla="*/ 310 w 345"/>
                  <a:gd name="T5" fmla="*/ 0 h 209"/>
                  <a:gd name="T6" fmla="*/ 280 w 345"/>
                  <a:gd name="T7" fmla="*/ 12 h 209"/>
                  <a:gd name="T8" fmla="*/ 280 w 345"/>
                  <a:gd name="T9" fmla="*/ 92 h 209"/>
                  <a:gd name="T10" fmla="*/ 230 w 345"/>
                  <a:gd name="T11" fmla="*/ 159 h 209"/>
                  <a:gd name="T12" fmla="*/ 230 w 345"/>
                  <a:gd name="T13" fmla="*/ 5 h 209"/>
                  <a:gd name="T14" fmla="*/ 181 w 345"/>
                  <a:gd name="T15" fmla="*/ 5 h 209"/>
                  <a:gd name="T16" fmla="*/ 101 w 345"/>
                  <a:gd name="T17" fmla="*/ 138 h 209"/>
                  <a:gd name="T18" fmla="*/ 101 w 345"/>
                  <a:gd name="T19" fmla="*/ 5 h 209"/>
                  <a:gd name="T20" fmla="*/ 73 w 345"/>
                  <a:gd name="T21" fmla="*/ 5 h 209"/>
                  <a:gd name="T22" fmla="*/ 0 w 345"/>
                  <a:gd name="T23" fmla="*/ 23 h 209"/>
                  <a:gd name="T24" fmla="*/ 0 w 345"/>
                  <a:gd name="T25" fmla="*/ 41 h 209"/>
                  <a:gd name="T26" fmla="*/ 40 w 345"/>
                  <a:gd name="T27" fmla="*/ 45 h 209"/>
                  <a:gd name="T28" fmla="*/ 40 w 345"/>
                  <a:gd name="T29" fmla="*/ 209 h 209"/>
                  <a:gd name="T30" fmla="*/ 91 w 345"/>
                  <a:gd name="T31" fmla="*/ 209 h 209"/>
                  <a:gd name="T32" fmla="*/ 168 w 345"/>
                  <a:gd name="T33" fmla="*/ 82 h 209"/>
                  <a:gd name="T34" fmla="*/ 168 w 345"/>
                  <a:gd name="T35" fmla="*/ 209 h 209"/>
                  <a:gd name="T36" fmla="*/ 225 w 345"/>
                  <a:gd name="T37" fmla="*/ 209 h 209"/>
                  <a:gd name="T38" fmla="*/ 303 w 345"/>
                  <a:gd name="T39" fmla="*/ 1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5" h="209">
                    <a:moveTo>
                      <a:pt x="303" y="109"/>
                    </a:moveTo>
                    <a:cubicBezTo>
                      <a:pt x="334" y="69"/>
                      <a:pt x="345" y="54"/>
                      <a:pt x="345" y="34"/>
                    </a:cubicBezTo>
                    <a:cubicBezTo>
                      <a:pt x="345" y="15"/>
                      <a:pt x="330" y="0"/>
                      <a:pt x="310" y="0"/>
                    </a:cubicBezTo>
                    <a:cubicBezTo>
                      <a:pt x="297" y="0"/>
                      <a:pt x="286" y="6"/>
                      <a:pt x="280" y="12"/>
                    </a:cubicBezTo>
                    <a:cubicBezTo>
                      <a:pt x="280" y="92"/>
                      <a:pt x="280" y="92"/>
                      <a:pt x="280" y="92"/>
                    </a:cubicBezTo>
                    <a:cubicBezTo>
                      <a:pt x="230" y="159"/>
                      <a:pt x="230" y="159"/>
                      <a:pt x="230" y="159"/>
                    </a:cubicBezTo>
                    <a:cubicBezTo>
                      <a:pt x="230" y="5"/>
                      <a:pt x="230" y="5"/>
                      <a:pt x="230" y="5"/>
                    </a:cubicBezTo>
                    <a:cubicBezTo>
                      <a:pt x="181" y="5"/>
                      <a:pt x="181" y="5"/>
                      <a:pt x="181" y="5"/>
                    </a:cubicBezTo>
                    <a:cubicBezTo>
                      <a:pt x="101" y="138"/>
                      <a:pt x="101" y="138"/>
                      <a:pt x="101" y="138"/>
                    </a:cubicBezTo>
                    <a:cubicBezTo>
                      <a:pt x="101" y="5"/>
                      <a:pt x="101" y="5"/>
                      <a:pt x="101" y="5"/>
                    </a:cubicBezTo>
                    <a:cubicBezTo>
                      <a:pt x="73" y="5"/>
                      <a:pt x="73" y="5"/>
                      <a:pt x="73" y="5"/>
                    </a:cubicBezTo>
                    <a:cubicBezTo>
                      <a:pt x="0" y="23"/>
                      <a:pt x="0" y="23"/>
                      <a:pt x="0" y="23"/>
                    </a:cubicBezTo>
                    <a:cubicBezTo>
                      <a:pt x="0" y="41"/>
                      <a:pt x="0" y="41"/>
                      <a:pt x="0" y="41"/>
                    </a:cubicBezTo>
                    <a:cubicBezTo>
                      <a:pt x="40" y="45"/>
                      <a:pt x="40" y="45"/>
                      <a:pt x="40" y="45"/>
                    </a:cubicBezTo>
                    <a:cubicBezTo>
                      <a:pt x="40" y="209"/>
                      <a:pt x="40" y="209"/>
                      <a:pt x="40" y="209"/>
                    </a:cubicBezTo>
                    <a:cubicBezTo>
                      <a:pt x="91" y="209"/>
                      <a:pt x="91" y="209"/>
                      <a:pt x="91" y="209"/>
                    </a:cubicBezTo>
                    <a:cubicBezTo>
                      <a:pt x="168" y="82"/>
                      <a:pt x="168" y="82"/>
                      <a:pt x="168" y="82"/>
                    </a:cubicBezTo>
                    <a:cubicBezTo>
                      <a:pt x="168" y="209"/>
                      <a:pt x="168" y="209"/>
                      <a:pt x="168" y="209"/>
                    </a:cubicBezTo>
                    <a:cubicBezTo>
                      <a:pt x="225" y="209"/>
                      <a:pt x="225" y="209"/>
                      <a:pt x="225" y="209"/>
                    </a:cubicBezTo>
                    <a:lnTo>
                      <a:pt x="303" y="10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solidFill>
                    <a:schemeClr val="bg1"/>
                  </a:solidFill>
                </a:endParaRPr>
              </a:p>
            </p:txBody>
          </p:sp>
          <p:sp>
            <p:nvSpPr>
              <p:cNvPr id="82" name="Freeform 77">
                <a:extLst>
                  <a:ext uri="{FF2B5EF4-FFF2-40B4-BE49-F238E27FC236}">
                    <a16:creationId xmlns:a16="http://schemas.microsoft.com/office/drawing/2014/main" id="{6812A791-28C6-4843-823E-B7BA9C2668AE}"/>
                  </a:ext>
                </a:extLst>
              </p:cNvPr>
              <p:cNvSpPr>
                <a:spLocks noEditPoints="1"/>
              </p:cNvSpPr>
              <p:nvPr/>
            </p:nvSpPr>
            <p:spPr bwMode="auto">
              <a:xfrm>
                <a:off x="6359526" y="6122988"/>
                <a:ext cx="193675" cy="236538"/>
              </a:xfrm>
              <a:custGeom>
                <a:avLst/>
                <a:gdLst>
                  <a:gd name="T0" fmla="*/ 101 w 248"/>
                  <a:gd name="T1" fmla="*/ 184 h 300"/>
                  <a:gd name="T2" fmla="*/ 112 w 248"/>
                  <a:gd name="T3" fmla="*/ 184 h 300"/>
                  <a:gd name="T4" fmla="*/ 176 w 248"/>
                  <a:gd name="T5" fmla="*/ 109 h 300"/>
                  <a:gd name="T6" fmla="*/ 124 w 248"/>
                  <a:gd name="T7" fmla="*/ 44 h 300"/>
                  <a:gd name="T8" fmla="*/ 101 w 248"/>
                  <a:gd name="T9" fmla="*/ 46 h 300"/>
                  <a:gd name="T10" fmla="*/ 101 w 248"/>
                  <a:gd name="T11" fmla="*/ 184 h 300"/>
                  <a:gd name="T12" fmla="*/ 101 w 248"/>
                  <a:gd name="T13" fmla="*/ 273 h 300"/>
                  <a:gd name="T14" fmla="*/ 134 w 248"/>
                  <a:gd name="T15" fmla="*/ 281 h 300"/>
                  <a:gd name="T16" fmla="*/ 134 w 248"/>
                  <a:gd name="T17" fmla="*/ 300 h 300"/>
                  <a:gd name="T18" fmla="*/ 3 w 248"/>
                  <a:gd name="T19" fmla="*/ 300 h 300"/>
                  <a:gd name="T20" fmla="*/ 3 w 248"/>
                  <a:gd name="T21" fmla="*/ 281 h 300"/>
                  <a:gd name="T22" fmla="*/ 33 w 248"/>
                  <a:gd name="T23" fmla="*/ 273 h 300"/>
                  <a:gd name="T24" fmla="*/ 33 w 248"/>
                  <a:gd name="T25" fmla="*/ 44 h 300"/>
                  <a:gd name="T26" fmla="*/ 0 w 248"/>
                  <a:gd name="T27" fmla="*/ 44 h 300"/>
                  <a:gd name="T28" fmla="*/ 0 w 248"/>
                  <a:gd name="T29" fmla="*/ 25 h 300"/>
                  <a:gd name="T30" fmla="*/ 80 w 248"/>
                  <a:gd name="T31" fmla="*/ 0 h 300"/>
                  <a:gd name="T32" fmla="*/ 101 w 248"/>
                  <a:gd name="T33" fmla="*/ 0 h 300"/>
                  <a:gd name="T34" fmla="*/ 101 w 248"/>
                  <a:gd name="T35" fmla="*/ 28 h 300"/>
                  <a:gd name="T36" fmla="*/ 171 w 248"/>
                  <a:gd name="T37" fmla="*/ 1 h 300"/>
                  <a:gd name="T38" fmla="*/ 248 w 248"/>
                  <a:gd name="T39" fmla="*/ 99 h 300"/>
                  <a:gd name="T40" fmla="*/ 135 w 248"/>
                  <a:gd name="T41" fmla="*/ 209 h 300"/>
                  <a:gd name="T42" fmla="*/ 101 w 248"/>
                  <a:gd name="T43" fmla="*/ 207 h 300"/>
                  <a:gd name="T44" fmla="*/ 101 w 248"/>
                  <a:gd name="T45" fmla="*/ 27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300">
                    <a:moveTo>
                      <a:pt x="101" y="184"/>
                    </a:moveTo>
                    <a:cubicBezTo>
                      <a:pt x="106" y="184"/>
                      <a:pt x="109" y="184"/>
                      <a:pt x="112" y="184"/>
                    </a:cubicBezTo>
                    <a:cubicBezTo>
                      <a:pt x="154" y="184"/>
                      <a:pt x="176" y="158"/>
                      <a:pt x="176" y="109"/>
                    </a:cubicBezTo>
                    <a:cubicBezTo>
                      <a:pt x="176" y="67"/>
                      <a:pt x="158" y="44"/>
                      <a:pt x="124" y="44"/>
                    </a:cubicBezTo>
                    <a:cubicBezTo>
                      <a:pt x="119" y="44"/>
                      <a:pt x="113" y="45"/>
                      <a:pt x="101" y="46"/>
                    </a:cubicBezTo>
                    <a:lnTo>
                      <a:pt x="101" y="184"/>
                    </a:lnTo>
                    <a:close/>
                    <a:moveTo>
                      <a:pt x="101" y="273"/>
                    </a:moveTo>
                    <a:cubicBezTo>
                      <a:pt x="134" y="281"/>
                      <a:pt x="134" y="281"/>
                      <a:pt x="134" y="281"/>
                    </a:cubicBezTo>
                    <a:cubicBezTo>
                      <a:pt x="134" y="300"/>
                      <a:pt x="134" y="300"/>
                      <a:pt x="134" y="300"/>
                    </a:cubicBezTo>
                    <a:cubicBezTo>
                      <a:pt x="3" y="300"/>
                      <a:pt x="3" y="300"/>
                      <a:pt x="3" y="300"/>
                    </a:cubicBezTo>
                    <a:cubicBezTo>
                      <a:pt x="3" y="281"/>
                      <a:pt x="3" y="281"/>
                      <a:pt x="3" y="281"/>
                    </a:cubicBezTo>
                    <a:cubicBezTo>
                      <a:pt x="33" y="273"/>
                      <a:pt x="33" y="273"/>
                      <a:pt x="33" y="273"/>
                    </a:cubicBezTo>
                    <a:cubicBezTo>
                      <a:pt x="33" y="44"/>
                      <a:pt x="33" y="44"/>
                      <a:pt x="33" y="44"/>
                    </a:cubicBezTo>
                    <a:cubicBezTo>
                      <a:pt x="0" y="44"/>
                      <a:pt x="0" y="44"/>
                      <a:pt x="0" y="44"/>
                    </a:cubicBezTo>
                    <a:cubicBezTo>
                      <a:pt x="0" y="25"/>
                      <a:pt x="0" y="25"/>
                      <a:pt x="0" y="25"/>
                    </a:cubicBezTo>
                    <a:cubicBezTo>
                      <a:pt x="80" y="0"/>
                      <a:pt x="80" y="0"/>
                      <a:pt x="80" y="0"/>
                    </a:cubicBezTo>
                    <a:cubicBezTo>
                      <a:pt x="101" y="0"/>
                      <a:pt x="101" y="0"/>
                      <a:pt x="101" y="0"/>
                    </a:cubicBezTo>
                    <a:cubicBezTo>
                      <a:pt x="101" y="28"/>
                      <a:pt x="101" y="28"/>
                      <a:pt x="101" y="28"/>
                    </a:cubicBezTo>
                    <a:cubicBezTo>
                      <a:pt x="138" y="5"/>
                      <a:pt x="151" y="1"/>
                      <a:pt x="171" y="1"/>
                    </a:cubicBezTo>
                    <a:cubicBezTo>
                      <a:pt x="215" y="1"/>
                      <a:pt x="248" y="42"/>
                      <a:pt x="248" y="99"/>
                    </a:cubicBezTo>
                    <a:cubicBezTo>
                      <a:pt x="248" y="165"/>
                      <a:pt x="204" y="209"/>
                      <a:pt x="135" y="209"/>
                    </a:cubicBezTo>
                    <a:cubicBezTo>
                      <a:pt x="127" y="209"/>
                      <a:pt x="114" y="209"/>
                      <a:pt x="101" y="207"/>
                    </a:cubicBezTo>
                    <a:lnTo>
                      <a:pt x="101" y="27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solidFill>
                    <a:schemeClr val="bg1"/>
                  </a:solidFill>
                </a:endParaRPr>
              </a:p>
            </p:txBody>
          </p:sp>
          <p:sp>
            <p:nvSpPr>
              <p:cNvPr id="83" name="Rectangle 78">
                <a:extLst>
                  <a:ext uri="{FF2B5EF4-FFF2-40B4-BE49-F238E27FC236}">
                    <a16:creationId xmlns:a16="http://schemas.microsoft.com/office/drawing/2014/main" id="{45059117-071B-DB46-B426-8C0767BABB5F}"/>
                  </a:ext>
                </a:extLst>
              </p:cNvPr>
              <p:cNvSpPr>
                <a:spLocks noChangeArrowheads="1"/>
              </p:cNvSpPr>
              <p:nvPr/>
            </p:nvSpPr>
            <p:spPr bwMode="auto">
              <a:xfrm>
                <a:off x="7165976" y="5913438"/>
                <a:ext cx="41275" cy="77788"/>
              </a:xfrm>
              <a:prstGeom prst="rect">
                <a:avLst/>
              </a:prstGeom>
              <a:solidFill>
                <a:srgbClr val="DE4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84" name="Rectangle 79">
                <a:extLst>
                  <a:ext uri="{FF2B5EF4-FFF2-40B4-BE49-F238E27FC236}">
                    <a16:creationId xmlns:a16="http://schemas.microsoft.com/office/drawing/2014/main" id="{E175375E-283A-5D41-B1E7-BC6EA44DDCFB}"/>
                  </a:ext>
                </a:extLst>
              </p:cNvPr>
              <p:cNvSpPr>
                <a:spLocks noChangeArrowheads="1"/>
              </p:cNvSpPr>
              <p:nvPr/>
            </p:nvSpPr>
            <p:spPr bwMode="auto">
              <a:xfrm>
                <a:off x="7054851" y="5745163"/>
                <a:ext cx="31750" cy="49213"/>
              </a:xfrm>
              <a:prstGeom prst="rect">
                <a:avLst/>
              </a:prstGeom>
              <a:solidFill>
                <a:srgbClr val="F3A0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85" name="Rectangle 80">
                <a:extLst>
                  <a:ext uri="{FF2B5EF4-FFF2-40B4-BE49-F238E27FC236}">
                    <a16:creationId xmlns:a16="http://schemas.microsoft.com/office/drawing/2014/main" id="{0B1B9FED-952E-9941-B2D7-D7ECF9D93A2A}"/>
                  </a:ext>
                </a:extLst>
              </p:cNvPr>
              <p:cNvSpPr>
                <a:spLocks noChangeArrowheads="1"/>
              </p:cNvSpPr>
              <p:nvPr/>
            </p:nvSpPr>
            <p:spPr bwMode="auto">
              <a:xfrm>
                <a:off x="6897688" y="5715000"/>
                <a:ext cx="157163" cy="30163"/>
              </a:xfrm>
              <a:prstGeom prst="rect">
                <a:avLst/>
              </a:prstGeom>
              <a:solidFill>
                <a:srgbClr val="F37E3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86" name="Freeform 81">
                <a:extLst>
                  <a:ext uri="{FF2B5EF4-FFF2-40B4-BE49-F238E27FC236}">
                    <a16:creationId xmlns:a16="http://schemas.microsoft.com/office/drawing/2014/main" id="{D408DB98-966B-3B4E-8609-5D6FDD09FE31}"/>
                  </a:ext>
                </a:extLst>
              </p:cNvPr>
              <p:cNvSpPr>
                <a:spLocks/>
              </p:cNvSpPr>
              <p:nvPr/>
            </p:nvSpPr>
            <p:spPr bwMode="auto">
              <a:xfrm>
                <a:off x="6897688" y="5745163"/>
                <a:ext cx="157163" cy="168275"/>
              </a:xfrm>
              <a:custGeom>
                <a:avLst/>
                <a:gdLst>
                  <a:gd name="T0" fmla="*/ 0 w 99"/>
                  <a:gd name="T1" fmla="*/ 106 h 106"/>
                  <a:gd name="T2" fmla="*/ 0 w 99"/>
                  <a:gd name="T3" fmla="*/ 106 h 106"/>
                  <a:gd name="T4" fmla="*/ 0 w 99"/>
                  <a:gd name="T5" fmla="*/ 0 h 106"/>
                  <a:gd name="T6" fmla="*/ 99 w 99"/>
                  <a:gd name="T7" fmla="*/ 0 h 106"/>
                  <a:gd name="T8" fmla="*/ 99 w 99"/>
                  <a:gd name="T9" fmla="*/ 31 h 106"/>
                  <a:gd name="T10" fmla="*/ 0 w 99"/>
                  <a:gd name="T11" fmla="*/ 31 h 106"/>
                  <a:gd name="T12" fmla="*/ 0 w 99"/>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99" h="106">
                    <a:moveTo>
                      <a:pt x="0" y="106"/>
                    </a:moveTo>
                    <a:lnTo>
                      <a:pt x="0" y="106"/>
                    </a:lnTo>
                    <a:lnTo>
                      <a:pt x="0" y="0"/>
                    </a:lnTo>
                    <a:lnTo>
                      <a:pt x="99" y="0"/>
                    </a:lnTo>
                    <a:lnTo>
                      <a:pt x="99" y="31"/>
                    </a:lnTo>
                    <a:lnTo>
                      <a:pt x="0" y="31"/>
                    </a:lnTo>
                    <a:lnTo>
                      <a:pt x="0" y="106"/>
                    </a:lnTo>
                    <a:close/>
                  </a:path>
                </a:pathLst>
              </a:custGeom>
              <a:solidFill>
                <a:srgbClr val="EC58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87" name="Rectangle 82">
                <a:extLst>
                  <a:ext uri="{FF2B5EF4-FFF2-40B4-BE49-F238E27FC236}">
                    <a16:creationId xmlns:a16="http://schemas.microsoft.com/office/drawing/2014/main" id="{87FDFC61-4244-7A4C-AAE9-7802FD882AED}"/>
                  </a:ext>
                </a:extLst>
              </p:cNvPr>
              <p:cNvSpPr>
                <a:spLocks noChangeArrowheads="1"/>
              </p:cNvSpPr>
              <p:nvPr/>
            </p:nvSpPr>
            <p:spPr bwMode="auto">
              <a:xfrm>
                <a:off x="7086601" y="5794375"/>
                <a:ext cx="79375" cy="119063"/>
              </a:xfrm>
              <a:prstGeom prst="rect">
                <a:avLst/>
              </a:prstGeom>
              <a:solidFill>
                <a:srgbClr val="F5A42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88" name="Rectangle 83">
                <a:extLst>
                  <a:ext uri="{FF2B5EF4-FFF2-40B4-BE49-F238E27FC236}">
                    <a16:creationId xmlns:a16="http://schemas.microsoft.com/office/drawing/2014/main" id="{86F89A3A-8B32-7846-97F2-AAA80C4741AA}"/>
                  </a:ext>
                </a:extLst>
              </p:cNvPr>
              <p:cNvSpPr>
                <a:spLocks noChangeArrowheads="1"/>
              </p:cNvSpPr>
              <p:nvPr/>
            </p:nvSpPr>
            <p:spPr bwMode="auto">
              <a:xfrm>
                <a:off x="7086601" y="5913438"/>
                <a:ext cx="79375" cy="77788"/>
              </a:xfrm>
              <a:prstGeom prst="rect">
                <a:avLst/>
              </a:prstGeom>
              <a:solidFill>
                <a:srgbClr val="E8382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89" name="Rectangle 84">
                <a:extLst>
                  <a:ext uri="{FF2B5EF4-FFF2-40B4-BE49-F238E27FC236}">
                    <a16:creationId xmlns:a16="http://schemas.microsoft.com/office/drawing/2014/main" id="{B319EF7B-99BD-B440-A393-DD0E5A89E65D}"/>
                  </a:ext>
                </a:extLst>
              </p:cNvPr>
              <p:cNvSpPr>
                <a:spLocks noChangeArrowheads="1"/>
              </p:cNvSpPr>
              <p:nvPr/>
            </p:nvSpPr>
            <p:spPr bwMode="auto">
              <a:xfrm>
                <a:off x="7054851" y="5794375"/>
                <a:ext cx="31750" cy="119063"/>
              </a:xfrm>
              <a:prstGeom prst="rect">
                <a:avLst/>
              </a:prstGeom>
              <a:solidFill>
                <a:srgbClr val="EE7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90" name="Rectangle 85">
                <a:extLst>
                  <a:ext uri="{FF2B5EF4-FFF2-40B4-BE49-F238E27FC236}">
                    <a16:creationId xmlns:a16="http://schemas.microsoft.com/office/drawing/2014/main" id="{1C556B47-E1B8-EC4E-B387-B2F3FD920E3E}"/>
                  </a:ext>
                </a:extLst>
              </p:cNvPr>
              <p:cNvSpPr>
                <a:spLocks noChangeArrowheads="1"/>
              </p:cNvSpPr>
              <p:nvPr/>
            </p:nvSpPr>
            <p:spPr bwMode="auto">
              <a:xfrm>
                <a:off x="7054851" y="5913438"/>
                <a:ext cx="31750" cy="77788"/>
              </a:xfrm>
              <a:prstGeom prst="rect">
                <a:avLst/>
              </a:prstGeom>
              <a:solidFill>
                <a:srgbClr val="DB2C2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dirty="0"/>
              </a:p>
            </p:txBody>
          </p:sp>
          <p:sp>
            <p:nvSpPr>
              <p:cNvPr id="91" name="Freeform 86">
                <a:extLst>
                  <a:ext uri="{FF2B5EF4-FFF2-40B4-BE49-F238E27FC236}">
                    <a16:creationId xmlns:a16="http://schemas.microsoft.com/office/drawing/2014/main" id="{F634473F-6992-BF43-A2B4-0D05C2889613}"/>
                  </a:ext>
                </a:extLst>
              </p:cNvPr>
              <p:cNvSpPr>
                <a:spLocks/>
              </p:cNvSpPr>
              <p:nvPr/>
            </p:nvSpPr>
            <p:spPr bwMode="auto">
              <a:xfrm>
                <a:off x="6897688" y="5794375"/>
                <a:ext cx="157163" cy="119063"/>
              </a:xfrm>
              <a:custGeom>
                <a:avLst/>
                <a:gdLst>
                  <a:gd name="T0" fmla="*/ 99 w 99"/>
                  <a:gd name="T1" fmla="*/ 75 h 75"/>
                  <a:gd name="T2" fmla="*/ 62 w 99"/>
                  <a:gd name="T3" fmla="*/ 75 h 75"/>
                  <a:gd name="T4" fmla="*/ 62 w 99"/>
                  <a:gd name="T5" fmla="*/ 50 h 75"/>
                  <a:gd name="T6" fmla="*/ 0 w 99"/>
                  <a:gd name="T7" fmla="*/ 50 h 75"/>
                  <a:gd name="T8" fmla="*/ 0 w 99"/>
                  <a:gd name="T9" fmla="*/ 75 h 75"/>
                  <a:gd name="T10" fmla="*/ 0 w 99"/>
                  <a:gd name="T11" fmla="*/ 0 h 75"/>
                  <a:gd name="T12" fmla="*/ 99 w 99"/>
                  <a:gd name="T13" fmla="*/ 0 h 75"/>
                  <a:gd name="T14" fmla="*/ 99 w 99"/>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75">
                    <a:moveTo>
                      <a:pt x="99" y="75"/>
                    </a:moveTo>
                    <a:lnTo>
                      <a:pt x="62" y="75"/>
                    </a:lnTo>
                    <a:lnTo>
                      <a:pt x="62" y="50"/>
                    </a:lnTo>
                    <a:lnTo>
                      <a:pt x="0" y="50"/>
                    </a:lnTo>
                    <a:lnTo>
                      <a:pt x="0" y="75"/>
                    </a:lnTo>
                    <a:lnTo>
                      <a:pt x="0" y="0"/>
                    </a:lnTo>
                    <a:lnTo>
                      <a:pt x="99" y="0"/>
                    </a:lnTo>
                    <a:lnTo>
                      <a:pt x="99" y="75"/>
                    </a:lnTo>
                    <a:close/>
                  </a:path>
                </a:pathLst>
              </a:custGeom>
              <a:solidFill>
                <a:srgbClr val="E142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92" name="Rectangle 87">
                <a:extLst>
                  <a:ext uri="{FF2B5EF4-FFF2-40B4-BE49-F238E27FC236}">
                    <a16:creationId xmlns:a16="http://schemas.microsoft.com/office/drawing/2014/main" id="{745BDD62-7A8A-B94C-8662-BED92948AF06}"/>
                  </a:ext>
                </a:extLst>
              </p:cNvPr>
              <p:cNvSpPr>
                <a:spLocks noChangeArrowheads="1"/>
              </p:cNvSpPr>
              <p:nvPr/>
            </p:nvSpPr>
            <p:spPr bwMode="auto">
              <a:xfrm>
                <a:off x="6996113" y="5913438"/>
                <a:ext cx="58738" cy="77788"/>
              </a:xfrm>
              <a:prstGeom prst="rect">
                <a:avLst/>
              </a:prstGeom>
              <a:solidFill>
                <a:srgbClr val="C8292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93" name="Rectangle 88">
                <a:extLst>
                  <a:ext uri="{FF2B5EF4-FFF2-40B4-BE49-F238E27FC236}">
                    <a16:creationId xmlns:a16="http://schemas.microsoft.com/office/drawing/2014/main" id="{90BCBCDE-2D14-1E4D-8EAF-57023D50CC7A}"/>
                  </a:ext>
                </a:extLst>
              </p:cNvPr>
              <p:cNvSpPr>
                <a:spLocks noChangeArrowheads="1"/>
              </p:cNvSpPr>
              <p:nvPr/>
            </p:nvSpPr>
            <p:spPr bwMode="auto">
              <a:xfrm>
                <a:off x="6897688" y="5873750"/>
                <a:ext cx="98425" cy="39688"/>
              </a:xfrm>
              <a:prstGeom prst="rect">
                <a:avLst/>
              </a:prstGeom>
              <a:solidFill>
                <a:srgbClr val="C4362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94" name="Rectangle 89">
                <a:extLst>
                  <a:ext uri="{FF2B5EF4-FFF2-40B4-BE49-F238E27FC236}">
                    <a16:creationId xmlns:a16="http://schemas.microsoft.com/office/drawing/2014/main" id="{A342E94D-ED00-B340-B5E7-BFB6A8DBED10}"/>
                  </a:ext>
                </a:extLst>
              </p:cNvPr>
              <p:cNvSpPr>
                <a:spLocks noChangeArrowheads="1"/>
              </p:cNvSpPr>
              <p:nvPr/>
            </p:nvSpPr>
            <p:spPr bwMode="auto">
              <a:xfrm>
                <a:off x="6897688" y="5913438"/>
                <a:ext cx="98425" cy="77788"/>
              </a:xfrm>
              <a:prstGeom prst="rect">
                <a:avLst/>
              </a:prstGeom>
              <a:solidFill>
                <a:srgbClr val="AC272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sp>
            <p:nvSpPr>
              <p:cNvPr id="95" name="Rectangle 90">
                <a:extLst>
                  <a:ext uri="{FF2B5EF4-FFF2-40B4-BE49-F238E27FC236}">
                    <a16:creationId xmlns:a16="http://schemas.microsoft.com/office/drawing/2014/main" id="{6582D1DB-15B2-E744-A76D-6ED1612EB7E3}"/>
                  </a:ext>
                </a:extLst>
              </p:cNvPr>
              <p:cNvSpPr>
                <a:spLocks noChangeArrowheads="1"/>
              </p:cNvSpPr>
              <p:nvPr/>
            </p:nvSpPr>
            <p:spPr bwMode="auto">
              <a:xfrm>
                <a:off x="6740526" y="5991225"/>
                <a:ext cx="157163" cy="39688"/>
              </a:xfrm>
              <a:prstGeom prst="rect">
                <a:avLst/>
              </a:prstGeom>
              <a:solidFill>
                <a:srgbClr val="AC272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a:p>
            </p:txBody>
          </p:sp>
        </p:grpSp>
      </p:grpSp>
      <p:cxnSp>
        <p:nvCxnSpPr>
          <p:cNvPr id="96" name="Straight Connector 95">
            <a:extLst>
              <a:ext uri="{FF2B5EF4-FFF2-40B4-BE49-F238E27FC236}">
                <a16:creationId xmlns:a16="http://schemas.microsoft.com/office/drawing/2014/main" id="{3FDDEA65-A06A-5F46-AB0F-24C85A437786}"/>
              </a:ext>
            </a:extLst>
          </p:cNvPr>
          <p:cNvCxnSpPr/>
          <p:nvPr/>
        </p:nvCxnSpPr>
        <p:spPr>
          <a:xfrm>
            <a:off x="5725553" y="5372521"/>
            <a:ext cx="0" cy="6146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0A783FD-DF88-47CE-86A6-8319B072C05A}"/>
              </a:ext>
            </a:extLst>
          </p:cNvPr>
          <p:cNvSpPr>
            <a:spLocks noGrp="1"/>
          </p:cNvSpPr>
          <p:nvPr>
            <p:ph type="title"/>
          </p:nvPr>
        </p:nvSpPr>
        <p:spPr/>
        <p:txBody>
          <a:bodyPr/>
          <a:lstStyle/>
          <a:p>
            <a:r>
              <a:rPr lang="en-US" dirty="0"/>
              <a:t>EDR</a:t>
            </a:r>
            <a:br>
              <a:rPr lang="en-US" dirty="0"/>
            </a:br>
            <a:r>
              <a:rPr lang="en-US" sz="3200" dirty="0">
                <a:solidFill>
                  <a:schemeClr val="bg1">
                    <a:lumMod val="85000"/>
                  </a:schemeClr>
                </a:solidFill>
              </a:rPr>
              <a:t>A False Sense of Security</a:t>
            </a:r>
            <a:endParaRPr lang="en-US" dirty="0">
              <a:solidFill>
                <a:schemeClr val="bg1">
                  <a:lumMod val="85000"/>
                </a:schemeClr>
              </a:solidFill>
            </a:endParaRPr>
          </a:p>
        </p:txBody>
      </p:sp>
      <p:sp>
        <p:nvSpPr>
          <p:cNvPr id="23" name="Text Placeholder 22">
            <a:extLst>
              <a:ext uri="{FF2B5EF4-FFF2-40B4-BE49-F238E27FC236}">
                <a16:creationId xmlns:a16="http://schemas.microsoft.com/office/drawing/2014/main" id="{5134A850-B7E8-4DBC-9778-9F5D5DA9C463}"/>
              </a:ext>
            </a:extLst>
          </p:cNvPr>
          <p:cNvSpPr>
            <a:spLocks noGrp="1"/>
          </p:cNvSpPr>
          <p:nvPr>
            <p:ph type="body" sz="quarter" idx="10"/>
          </p:nvPr>
        </p:nvSpPr>
        <p:spPr/>
        <p:txBody>
          <a:bodyPr/>
          <a:lstStyle/>
          <a:p>
            <a:r>
              <a:rPr lang="en-US" dirty="0"/>
              <a:t>Michael Gorelik, CTO</a:t>
            </a:r>
          </a:p>
        </p:txBody>
      </p:sp>
    </p:spTree>
    <p:extLst>
      <p:ext uri="{BB962C8B-B14F-4D97-AF65-F5344CB8AC3E}">
        <p14:creationId xmlns:p14="http://schemas.microsoft.com/office/powerpoint/2010/main" val="25558858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40DC6D-B994-4EFB-9D07-23A84CBACCAB}"/>
              </a:ext>
            </a:extLst>
          </p:cNvPr>
          <p:cNvSpPr>
            <a:spLocks noGrp="1"/>
          </p:cNvSpPr>
          <p:nvPr>
            <p:ph idx="1"/>
          </p:nvPr>
        </p:nvSpPr>
        <p:spPr/>
        <p:txBody>
          <a:bodyPr/>
          <a:lstStyle/>
          <a:p>
            <a:r>
              <a:rPr lang="en-US" dirty="0"/>
              <a:t>Reason</a:t>
            </a:r>
          </a:p>
        </p:txBody>
      </p:sp>
      <p:sp>
        <p:nvSpPr>
          <p:cNvPr id="3" name="Title 2">
            <a:extLst>
              <a:ext uri="{FF2B5EF4-FFF2-40B4-BE49-F238E27FC236}">
                <a16:creationId xmlns:a16="http://schemas.microsoft.com/office/drawing/2014/main" id="{D5836215-27FB-4897-9DBC-BC423F0848BA}"/>
              </a:ext>
            </a:extLst>
          </p:cNvPr>
          <p:cNvSpPr>
            <a:spLocks noGrp="1"/>
          </p:cNvSpPr>
          <p:nvPr>
            <p:ph type="title"/>
          </p:nvPr>
        </p:nvSpPr>
        <p:spPr/>
        <p:txBody>
          <a:bodyPr/>
          <a:lstStyle/>
          <a:p>
            <a:r>
              <a:rPr lang="en-US" dirty="0"/>
              <a:t>Hollowing (Whitelist Bypass) </a:t>
            </a:r>
            <a:br>
              <a:rPr lang="en-US" dirty="0"/>
            </a:br>
            <a:r>
              <a:rPr lang="en-US" sz="2000" dirty="0">
                <a:solidFill>
                  <a:schemeClr val="bg1">
                    <a:lumMod val="65000"/>
                  </a:schemeClr>
                </a:solidFill>
              </a:rPr>
              <a:t>Code injection</a:t>
            </a:r>
          </a:p>
        </p:txBody>
      </p:sp>
      <p:sp>
        <p:nvSpPr>
          <p:cNvPr id="4" name="Text Placeholder 3">
            <a:extLst>
              <a:ext uri="{FF2B5EF4-FFF2-40B4-BE49-F238E27FC236}">
                <a16:creationId xmlns:a16="http://schemas.microsoft.com/office/drawing/2014/main" id="{787FA346-A1AB-467A-98A4-999BB104CFC0}"/>
              </a:ext>
            </a:extLst>
          </p:cNvPr>
          <p:cNvSpPr>
            <a:spLocks noGrp="1"/>
          </p:cNvSpPr>
          <p:nvPr>
            <p:ph type="body" sz="quarter" idx="10"/>
          </p:nvPr>
        </p:nvSpPr>
        <p:spPr/>
        <p:txBody>
          <a:bodyPr/>
          <a:lstStyle/>
          <a:p>
            <a:r>
              <a:rPr lang="en-US" dirty="0"/>
              <a:t>As whitelisting, blacklisting and application control capabilities shifted from being standalone product to being a part of a bigger EPP solution, adversaries started to implement ways to execute the malicious code within whitelisted process.</a:t>
            </a:r>
          </a:p>
          <a:p>
            <a:pPr lvl="1"/>
            <a:r>
              <a:rPr lang="en-US" dirty="0"/>
              <a:t>Hard to block and contain critical processes</a:t>
            </a:r>
          </a:p>
          <a:p>
            <a:pPr lvl="1"/>
            <a:r>
              <a:rPr lang="en-US" dirty="0"/>
              <a:t>Hard to distinguish between the noise of legitimate API execution.</a:t>
            </a:r>
          </a:p>
          <a:p>
            <a:pPr lvl="1"/>
            <a:r>
              <a:rPr lang="en-US" dirty="0"/>
              <a:t>Hard to detect</a:t>
            </a:r>
          </a:p>
          <a:p>
            <a:pPr lvl="1"/>
            <a:endParaRPr lang="en-US" dirty="0"/>
          </a:p>
          <a:p>
            <a:endParaRPr lang="en-US" dirty="0"/>
          </a:p>
        </p:txBody>
      </p:sp>
      <p:sp>
        <p:nvSpPr>
          <p:cNvPr id="5" name="Content Placeholder 4">
            <a:extLst>
              <a:ext uri="{FF2B5EF4-FFF2-40B4-BE49-F238E27FC236}">
                <a16:creationId xmlns:a16="http://schemas.microsoft.com/office/drawing/2014/main" id="{5581E346-FE6D-4F44-9380-0E93A3B079AC}"/>
              </a:ext>
            </a:extLst>
          </p:cNvPr>
          <p:cNvSpPr>
            <a:spLocks noGrp="1"/>
          </p:cNvSpPr>
          <p:nvPr>
            <p:ph idx="11"/>
          </p:nvPr>
        </p:nvSpPr>
        <p:spPr/>
        <p:txBody>
          <a:bodyPr/>
          <a:lstStyle/>
          <a:p>
            <a:r>
              <a:rPr lang="en-US" dirty="0"/>
              <a:t>Method</a:t>
            </a:r>
          </a:p>
        </p:txBody>
      </p:sp>
      <p:sp>
        <p:nvSpPr>
          <p:cNvPr id="6" name="Text Placeholder 5">
            <a:extLst>
              <a:ext uri="{FF2B5EF4-FFF2-40B4-BE49-F238E27FC236}">
                <a16:creationId xmlns:a16="http://schemas.microsoft.com/office/drawing/2014/main" id="{0EF4A1C6-7F53-44E9-B285-1377B10BEB6F}"/>
              </a:ext>
            </a:extLst>
          </p:cNvPr>
          <p:cNvSpPr>
            <a:spLocks noGrp="1"/>
          </p:cNvSpPr>
          <p:nvPr>
            <p:ph type="body" sz="quarter" idx="12"/>
          </p:nvPr>
        </p:nvSpPr>
        <p:spPr/>
        <p:txBody>
          <a:bodyPr/>
          <a:lstStyle/>
          <a:p>
            <a:r>
              <a:rPr lang="en-US" dirty="0"/>
              <a:t>Code injection</a:t>
            </a:r>
          </a:p>
          <a:p>
            <a:pPr lvl="1"/>
            <a:r>
              <a:rPr lang="en-US" dirty="0"/>
              <a:t>Remote thread</a:t>
            </a:r>
          </a:p>
          <a:p>
            <a:pPr lvl="1"/>
            <a:r>
              <a:rPr lang="en-US" dirty="0"/>
              <a:t>APC injection</a:t>
            </a:r>
          </a:p>
          <a:p>
            <a:pPr lvl="1"/>
            <a:r>
              <a:rPr lang="en-US" dirty="0"/>
              <a:t>Atom bombing</a:t>
            </a:r>
          </a:p>
          <a:p>
            <a:pPr lvl="1"/>
            <a:r>
              <a:rPr lang="en-US" dirty="0"/>
              <a:t>Hollowing</a:t>
            </a:r>
          </a:p>
          <a:p>
            <a:pPr lvl="1"/>
            <a:r>
              <a:rPr lang="en-US" dirty="0"/>
              <a:t>…</a:t>
            </a:r>
          </a:p>
          <a:p>
            <a:r>
              <a:rPr lang="en-US" dirty="0"/>
              <a:t>Hollowing </a:t>
            </a:r>
          </a:p>
          <a:p>
            <a:pPr lvl="1"/>
            <a:r>
              <a:rPr lang="en-US" dirty="0"/>
              <a:t>Start and suspend a legitimate process</a:t>
            </a:r>
          </a:p>
          <a:p>
            <a:pPr lvl="1"/>
            <a:r>
              <a:rPr lang="en-US" dirty="0"/>
              <a:t>Remap its memory</a:t>
            </a:r>
          </a:p>
          <a:p>
            <a:pPr lvl="1"/>
            <a:r>
              <a:rPr lang="en-US" dirty="0"/>
              <a:t>Resume main thread</a:t>
            </a:r>
          </a:p>
          <a:p>
            <a:endParaRPr lang="en-US" dirty="0"/>
          </a:p>
          <a:p>
            <a:pPr lvl="1"/>
            <a:endParaRPr lang="en-US" dirty="0"/>
          </a:p>
          <a:p>
            <a:pPr lvl="1"/>
            <a:endParaRPr lang="en-US" dirty="0"/>
          </a:p>
        </p:txBody>
      </p:sp>
      <p:grpSp>
        <p:nvGrpSpPr>
          <p:cNvPr id="8" name="Group 7">
            <a:extLst>
              <a:ext uri="{FF2B5EF4-FFF2-40B4-BE49-F238E27FC236}">
                <a16:creationId xmlns:a16="http://schemas.microsoft.com/office/drawing/2014/main" id="{7E8EF750-54BE-4B17-A9CE-87B4E0DF8D94}"/>
              </a:ext>
            </a:extLst>
          </p:cNvPr>
          <p:cNvGrpSpPr/>
          <p:nvPr/>
        </p:nvGrpSpPr>
        <p:grpSpPr>
          <a:xfrm>
            <a:off x="8691355" y="358898"/>
            <a:ext cx="3117595" cy="1019024"/>
            <a:chOff x="904631" y="1887415"/>
            <a:chExt cx="10687925" cy="3493478"/>
          </a:xfrm>
          <a:solidFill>
            <a:schemeClr val="bg1">
              <a:lumMod val="85000"/>
            </a:schemeClr>
          </a:solidFill>
        </p:grpSpPr>
        <p:sp>
          <p:nvSpPr>
            <p:cNvPr id="9" name="Freeform 13">
              <a:extLst>
                <a:ext uri="{FF2B5EF4-FFF2-40B4-BE49-F238E27FC236}">
                  <a16:creationId xmlns:a16="http://schemas.microsoft.com/office/drawing/2014/main" id="{4C8831C3-C930-4241-9A5F-633CA28F501A}"/>
                </a:ext>
              </a:extLst>
            </p:cNvPr>
            <p:cNvSpPr>
              <a:spLocks/>
            </p:cNvSpPr>
            <p:nvPr/>
          </p:nvSpPr>
          <p:spPr bwMode="auto">
            <a:xfrm>
              <a:off x="904631" y="3085263"/>
              <a:ext cx="2297102" cy="2295630"/>
            </a:xfrm>
            <a:custGeom>
              <a:avLst/>
              <a:gdLst>
                <a:gd name="T0" fmla="*/ 1257 w 1561"/>
                <a:gd name="T1" fmla="*/ 477 h 1560"/>
                <a:gd name="T2" fmla="*/ 1257 w 1561"/>
                <a:gd name="T3" fmla="*/ 303 h 1560"/>
                <a:gd name="T4" fmla="*/ 1083 w 1561"/>
                <a:gd name="T5" fmla="*/ 303 h 1560"/>
                <a:gd name="T6" fmla="*/ 780 w 1561"/>
                <a:gd name="T7" fmla="*/ 0 h 1560"/>
                <a:gd name="T8" fmla="*/ 0 w 1561"/>
                <a:gd name="T9" fmla="*/ 780 h 1560"/>
                <a:gd name="T10" fmla="*/ 780 w 1561"/>
                <a:gd name="T11" fmla="*/ 1560 h 1560"/>
                <a:gd name="T12" fmla="*/ 1561 w 1561"/>
                <a:gd name="T13" fmla="*/ 780 h 1560"/>
                <a:gd name="T14" fmla="*/ 1257 w 1561"/>
                <a:gd name="T15" fmla="*/ 477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1257" y="477"/>
                  </a:moveTo>
                  <a:lnTo>
                    <a:pt x="1257" y="303"/>
                  </a:lnTo>
                  <a:lnTo>
                    <a:pt x="1083" y="303"/>
                  </a:lnTo>
                  <a:lnTo>
                    <a:pt x="780" y="0"/>
                  </a:lnTo>
                  <a:lnTo>
                    <a:pt x="0" y="780"/>
                  </a:lnTo>
                  <a:lnTo>
                    <a:pt x="780" y="1560"/>
                  </a:lnTo>
                  <a:lnTo>
                    <a:pt x="1561" y="780"/>
                  </a:lnTo>
                  <a:lnTo>
                    <a:pt x="125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4">
              <a:extLst>
                <a:ext uri="{FF2B5EF4-FFF2-40B4-BE49-F238E27FC236}">
                  <a16:creationId xmlns:a16="http://schemas.microsoft.com/office/drawing/2014/main" id="{43A4B490-34C6-45A3-8E49-D5EE9A72F29D}"/>
                </a:ext>
              </a:extLst>
            </p:cNvPr>
            <p:cNvSpPr>
              <a:spLocks/>
            </p:cNvSpPr>
            <p:nvPr/>
          </p:nvSpPr>
          <p:spPr bwMode="auto">
            <a:xfrm>
              <a:off x="2101008" y="1887415"/>
              <a:ext cx="2298573" cy="2295630"/>
            </a:xfrm>
            <a:custGeom>
              <a:avLst/>
              <a:gdLst>
                <a:gd name="T0" fmla="*/ 1259 w 1562"/>
                <a:gd name="T1" fmla="*/ 1083 h 1560"/>
                <a:gd name="T2" fmla="*/ 1562 w 1562"/>
                <a:gd name="T3" fmla="*/ 780 h 1560"/>
                <a:gd name="T4" fmla="*/ 782 w 1562"/>
                <a:gd name="T5" fmla="*/ 0 h 1560"/>
                <a:gd name="T6" fmla="*/ 0 w 1562"/>
                <a:gd name="T7" fmla="*/ 780 h 1560"/>
                <a:gd name="T8" fmla="*/ 291 w 1562"/>
                <a:gd name="T9" fmla="*/ 1069 h 1560"/>
                <a:gd name="T10" fmla="*/ 492 w 1562"/>
                <a:gd name="T11" fmla="*/ 1069 h 1560"/>
                <a:gd name="T12" fmla="*/ 492 w 1562"/>
                <a:gd name="T13" fmla="*/ 1271 h 1560"/>
                <a:gd name="T14" fmla="*/ 782 w 1562"/>
                <a:gd name="T15" fmla="*/ 1560 h 1560"/>
                <a:gd name="T16" fmla="*/ 1085 w 1562"/>
                <a:gd name="T17" fmla="*/ 1257 h 1560"/>
                <a:gd name="T18" fmla="*/ 1259 w 1562"/>
                <a:gd name="T19" fmla="*/ 1257 h 1560"/>
                <a:gd name="T20" fmla="*/ 1259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9" y="1083"/>
                  </a:moveTo>
                  <a:lnTo>
                    <a:pt x="1562" y="780"/>
                  </a:lnTo>
                  <a:lnTo>
                    <a:pt x="782" y="0"/>
                  </a:lnTo>
                  <a:lnTo>
                    <a:pt x="0" y="780"/>
                  </a:lnTo>
                  <a:lnTo>
                    <a:pt x="291" y="1069"/>
                  </a:lnTo>
                  <a:lnTo>
                    <a:pt x="492" y="1069"/>
                  </a:lnTo>
                  <a:lnTo>
                    <a:pt x="492" y="1271"/>
                  </a:lnTo>
                  <a:lnTo>
                    <a:pt x="782" y="1560"/>
                  </a:lnTo>
                  <a:lnTo>
                    <a:pt x="1085" y="1257"/>
                  </a:lnTo>
                  <a:lnTo>
                    <a:pt x="1259" y="1257"/>
                  </a:lnTo>
                  <a:lnTo>
                    <a:pt x="1259"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EDB2307A-3F7C-4B19-BC9E-F2053E86AE88}"/>
                </a:ext>
              </a:extLst>
            </p:cNvPr>
            <p:cNvSpPr>
              <a:spLocks/>
            </p:cNvSpPr>
            <p:nvPr/>
          </p:nvSpPr>
          <p:spPr bwMode="auto">
            <a:xfrm>
              <a:off x="3300327" y="3085263"/>
              <a:ext cx="2298573" cy="2295630"/>
            </a:xfrm>
            <a:custGeom>
              <a:avLst/>
              <a:gdLst>
                <a:gd name="T0" fmla="*/ 1258 w 1562"/>
                <a:gd name="T1" fmla="*/ 477 h 1560"/>
                <a:gd name="T2" fmla="*/ 1258 w 1562"/>
                <a:gd name="T3" fmla="*/ 303 h 1560"/>
                <a:gd name="T4" fmla="*/ 1085 w 1562"/>
                <a:gd name="T5" fmla="*/ 303 h 1560"/>
                <a:gd name="T6" fmla="*/ 782 w 1562"/>
                <a:gd name="T7" fmla="*/ 0 h 1560"/>
                <a:gd name="T8" fmla="*/ 492 w 1562"/>
                <a:gd name="T9" fmla="*/ 289 h 1560"/>
                <a:gd name="T10" fmla="*/ 492 w 1562"/>
                <a:gd name="T11" fmla="*/ 491 h 1560"/>
                <a:gd name="T12" fmla="*/ 289 w 1562"/>
                <a:gd name="T13" fmla="*/ 491 h 1560"/>
                <a:gd name="T14" fmla="*/ 0 w 1562"/>
                <a:gd name="T15" fmla="*/ 780 h 1560"/>
                <a:gd name="T16" fmla="*/ 782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5" y="303"/>
                  </a:lnTo>
                  <a:lnTo>
                    <a:pt x="782" y="0"/>
                  </a:lnTo>
                  <a:lnTo>
                    <a:pt x="492" y="289"/>
                  </a:lnTo>
                  <a:lnTo>
                    <a:pt x="492" y="491"/>
                  </a:lnTo>
                  <a:lnTo>
                    <a:pt x="289" y="491"/>
                  </a:lnTo>
                  <a:lnTo>
                    <a:pt x="0" y="780"/>
                  </a:lnTo>
                  <a:lnTo>
                    <a:pt x="782" y="1560"/>
                  </a:lnTo>
                  <a:lnTo>
                    <a:pt x="1562" y="780"/>
                  </a:lnTo>
                  <a:lnTo>
                    <a:pt x="1258" y="47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95D4727B-8D5E-45C0-A389-8A66ACCA4DC2}"/>
                </a:ext>
              </a:extLst>
            </p:cNvPr>
            <p:cNvSpPr>
              <a:spLocks/>
            </p:cNvSpPr>
            <p:nvPr/>
          </p:nvSpPr>
          <p:spPr bwMode="auto">
            <a:xfrm>
              <a:off x="4499647" y="1887415"/>
              <a:ext cx="2298573" cy="2295630"/>
            </a:xfrm>
            <a:custGeom>
              <a:avLst/>
              <a:gdLst>
                <a:gd name="T0" fmla="*/ 1258 w 1562"/>
                <a:gd name="T1" fmla="*/ 1083 h 1560"/>
                <a:gd name="T2" fmla="*/ 1562 w 1562"/>
                <a:gd name="T3" fmla="*/ 780 h 1560"/>
                <a:gd name="T4" fmla="*/ 782 w 1562"/>
                <a:gd name="T5" fmla="*/ 0 h 1560"/>
                <a:gd name="T6" fmla="*/ 0 w 1562"/>
                <a:gd name="T7" fmla="*/ 780 h 1560"/>
                <a:gd name="T8" fmla="*/ 289 w 1562"/>
                <a:gd name="T9" fmla="*/ 1069 h 1560"/>
                <a:gd name="T10" fmla="*/ 491 w 1562"/>
                <a:gd name="T11" fmla="*/ 1069 h 1560"/>
                <a:gd name="T12" fmla="*/ 491 w 1562"/>
                <a:gd name="T13" fmla="*/ 1271 h 1560"/>
                <a:gd name="T14" fmla="*/ 782 w 1562"/>
                <a:gd name="T15" fmla="*/ 1560 h 1560"/>
                <a:gd name="T16" fmla="*/ 1084 w 1562"/>
                <a:gd name="T17" fmla="*/ 1257 h 1560"/>
                <a:gd name="T18" fmla="*/ 1258 w 1562"/>
                <a:gd name="T19" fmla="*/ 1257 h 1560"/>
                <a:gd name="T20" fmla="*/ 1258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1083"/>
                  </a:moveTo>
                  <a:lnTo>
                    <a:pt x="1562" y="780"/>
                  </a:lnTo>
                  <a:lnTo>
                    <a:pt x="782" y="0"/>
                  </a:lnTo>
                  <a:lnTo>
                    <a:pt x="0" y="780"/>
                  </a:lnTo>
                  <a:lnTo>
                    <a:pt x="289" y="1069"/>
                  </a:lnTo>
                  <a:lnTo>
                    <a:pt x="491" y="1069"/>
                  </a:lnTo>
                  <a:lnTo>
                    <a:pt x="491" y="1271"/>
                  </a:lnTo>
                  <a:lnTo>
                    <a:pt x="782" y="1560"/>
                  </a:lnTo>
                  <a:lnTo>
                    <a:pt x="1084" y="1257"/>
                  </a:lnTo>
                  <a:lnTo>
                    <a:pt x="1258" y="1257"/>
                  </a:lnTo>
                  <a:lnTo>
                    <a:pt x="1258" y="10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CC1EDD2A-9B2A-481F-BF0F-FBA42EF288E1}"/>
                </a:ext>
              </a:extLst>
            </p:cNvPr>
            <p:cNvSpPr>
              <a:spLocks/>
            </p:cNvSpPr>
            <p:nvPr/>
          </p:nvSpPr>
          <p:spPr bwMode="auto">
            <a:xfrm>
              <a:off x="5698967" y="3085263"/>
              <a:ext cx="2298573" cy="2295630"/>
            </a:xfrm>
            <a:custGeom>
              <a:avLst/>
              <a:gdLst>
                <a:gd name="T0" fmla="*/ 1258 w 1562"/>
                <a:gd name="T1" fmla="*/ 477 h 1560"/>
                <a:gd name="T2" fmla="*/ 1258 w 1562"/>
                <a:gd name="T3" fmla="*/ 303 h 1560"/>
                <a:gd name="T4" fmla="*/ 1084 w 1562"/>
                <a:gd name="T5" fmla="*/ 303 h 1560"/>
                <a:gd name="T6" fmla="*/ 780 w 1562"/>
                <a:gd name="T7" fmla="*/ 0 h 1560"/>
                <a:gd name="T8" fmla="*/ 491 w 1562"/>
                <a:gd name="T9" fmla="*/ 289 h 1560"/>
                <a:gd name="T10" fmla="*/ 491 w 1562"/>
                <a:gd name="T11" fmla="*/ 491 h 1560"/>
                <a:gd name="T12" fmla="*/ 289 w 1562"/>
                <a:gd name="T13" fmla="*/ 491 h 1560"/>
                <a:gd name="T14" fmla="*/ 0 w 1562"/>
                <a:gd name="T15" fmla="*/ 780 h 1560"/>
                <a:gd name="T16" fmla="*/ 780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4" y="303"/>
                  </a:lnTo>
                  <a:lnTo>
                    <a:pt x="780" y="0"/>
                  </a:lnTo>
                  <a:lnTo>
                    <a:pt x="491" y="289"/>
                  </a:lnTo>
                  <a:lnTo>
                    <a:pt x="491" y="491"/>
                  </a:lnTo>
                  <a:lnTo>
                    <a:pt x="289" y="491"/>
                  </a:lnTo>
                  <a:lnTo>
                    <a:pt x="0" y="780"/>
                  </a:lnTo>
                  <a:lnTo>
                    <a:pt x="780" y="1560"/>
                  </a:lnTo>
                  <a:lnTo>
                    <a:pt x="1562"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0C52F26A-84C8-446D-B4EA-DD4FCF9CB7D8}"/>
                </a:ext>
              </a:extLst>
            </p:cNvPr>
            <p:cNvSpPr>
              <a:spLocks/>
            </p:cNvSpPr>
            <p:nvPr/>
          </p:nvSpPr>
          <p:spPr bwMode="auto">
            <a:xfrm>
              <a:off x="6898286" y="1887415"/>
              <a:ext cx="2297102" cy="2295630"/>
            </a:xfrm>
            <a:custGeom>
              <a:avLst/>
              <a:gdLst>
                <a:gd name="T0" fmla="*/ 1258 w 1561"/>
                <a:gd name="T1" fmla="*/ 1083 h 1560"/>
                <a:gd name="T2" fmla="*/ 1561 w 1561"/>
                <a:gd name="T3" fmla="*/ 780 h 1560"/>
                <a:gd name="T4" fmla="*/ 780 w 1561"/>
                <a:gd name="T5" fmla="*/ 0 h 1560"/>
                <a:gd name="T6" fmla="*/ 0 w 1561"/>
                <a:gd name="T7" fmla="*/ 780 h 1560"/>
                <a:gd name="T8" fmla="*/ 289 w 1561"/>
                <a:gd name="T9" fmla="*/ 1069 h 1560"/>
                <a:gd name="T10" fmla="*/ 491 w 1561"/>
                <a:gd name="T11" fmla="*/ 1069 h 1560"/>
                <a:gd name="T12" fmla="*/ 491 w 1561"/>
                <a:gd name="T13" fmla="*/ 1271 h 1560"/>
                <a:gd name="T14" fmla="*/ 780 w 1561"/>
                <a:gd name="T15" fmla="*/ 1560 h 1560"/>
                <a:gd name="T16" fmla="*/ 1084 w 1561"/>
                <a:gd name="T17" fmla="*/ 1257 h 1560"/>
                <a:gd name="T18" fmla="*/ 1258 w 1561"/>
                <a:gd name="T19" fmla="*/ 1257 h 1560"/>
                <a:gd name="T20" fmla="*/ 1258 w 1561"/>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1083"/>
                  </a:moveTo>
                  <a:lnTo>
                    <a:pt x="1561" y="780"/>
                  </a:lnTo>
                  <a:lnTo>
                    <a:pt x="780" y="0"/>
                  </a:lnTo>
                  <a:lnTo>
                    <a:pt x="0" y="780"/>
                  </a:lnTo>
                  <a:lnTo>
                    <a:pt x="289" y="1069"/>
                  </a:lnTo>
                  <a:lnTo>
                    <a:pt x="491" y="1069"/>
                  </a:lnTo>
                  <a:lnTo>
                    <a:pt x="491" y="1271"/>
                  </a:lnTo>
                  <a:lnTo>
                    <a:pt x="780" y="1560"/>
                  </a:lnTo>
                  <a:lnTo>
                    <a:pt x="1084" y="1257"/>
                  </a:lnTo>
                  <a:lnTo>
                    <a:pt x="1258" y="1257"/>
                  </a:lnTo>
                  <a:lnTo>
                    <a:pt x="1258" y="1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F95D2878-D2F8-4239-B6E9-3481EF106950}"/>
                </a:ext>
              </a:extLst>
            </p:cNvPr>
            <p:cNvSpPr>
              <a:spLocks/>
            </p:cNvSpPr>
            <p:nvPr/>
          </p:nvSpPr>
          <p:spPr bwMode="auto">
            <a:xfrm>
              <a:off x="8097606" y="3085263"/>
              <a:ext cx="2297102" cy="2295630"/>
            </a:xfrm>
            <a:custGeom>
              <a:avLst/>
              <a:gdLst>
                <a:gd name="T0" fmla="*/ 1258 w 1561"/>
                <a:gd name="T1" fmla="*/ 477 h 1560"/>
                <a:gd name="T2" fmla="*/ 1258 w 1561"/>
                <a:gd name="T3" fmla="*/ 303 h 1560"/>
                <a:gd name="T4" fmla="*/ 1084 w 1561"/>
                <a:gd name="T5" fmla="*/ 303 h 1560"/>
                <a:gd name="T6" fmla="*/ 780 w 1561"/>
                <a:gd name="T7" fmla="*/ 0 h 1560"/>
                <a:gd name="T8" fmla="*/ 491 w 1561"/>
                <a:gd name="T9" fmla="*/ 289 h 1560"/>
                <a:gd name="T10" fmla="*/ 491 w 1561"/>
                <a:gd name="T11" fmla="*/ 491 h 1560"/>
                <a:gd name="T12" fmla="*/ 289 w 1561"/>
                <a:gd name="T13" fmla="*/ 491 h 1560"/>
                <a:gd name="T14" fmla="*/ 0 w 1561"/>
                <a:gd name="T15" fmla="*/ 780 h 1560"/>
                <a:gd name="T16" fmla="*/ 780 w 1561"/>
                <a:gd name="T17" fmla="*/ 1560 h 1560"/>
                <a:gd name="T18" fmla="*/ 1561 w 1561"/>
                <a:gd name="T19" fmla="*/ 780 h 1560"/>
                <a:gd name="T20" fmla="*/ 1258 w 1561"/>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477"/>
                  </a:moveTo>
                  <a:lnTo>
                    <a:pt x="1258" y="303"/>
                  </a:lnTo>
                  <a:lnTo>
                    <a:pt x="1084" y="303"/>
                  </a:lnTo>
                  <a:lnTo>
                    <a:pt x="780" y="0"/>
                  </a:lnTo>
                  <a:lnTo>
                    <a:pt x="491" y="289"/>
                  </a:lnTo>
                  <a:lnTo>
                    <a:pt x="491" y="491"/>
                  </a:lnTo>
                  <a:lnTo>
                    <a:pt x="289" y="491"/>
                  </a:lnTo>
                  <a:lnTo>
                    <a:pt x="0" y="780"/>
                  </a:lnTo>
                  <a:lnTo>
                    <a:pt x="780" y="1560"/>
                  </a:lnTo>
                  <a:lnTo>
                    <a:pt x="1561"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FEEBDA54-8B90-4829-80EA-E2626B8B4CBB}"/>
                </a:ext>
              </a:extLst>
            </p:cNvPr>
            <p:cNvSpPr>
              <a:spLocks/>
            </p:cNvSpPr>
            <p:nvPr/>
          </p:nvSpPr>
          <p:spPr bwMode="auto">
            <a:xfrm>
              <a:off x="9295454" y="1887415"/>
              <a:ext cx="2297102" cy="2295630"/>
            </a:xfrm>
            <a:custGeom>
              <a:avLst/>
              <a:gdLst>
                <a:gd name="T0" fmla="*/ 781 w 1561"/>
                <a:gd name="T1" fmla="*/ 0 h 1560"/>
                <a:gd name="T2" fmla="*/ 0 w 1561"/>
                <a:gd name="T3" fmla="*/ 780 h 1560"/>
                <a:gd name="T4" fmla="*/ 289 w 1561"/>
                <a:gd name="T5" fmla="*/ 1069 h 1560"/>
                <a:gd name="T6" fmla="*/ 492 w 1561"/>
                <a:gd name="T7" fmla="*/ 1069 h 1560"/>
                <a:gd name="T8" fmla="*/ 492 w 1561"/>
                <a:gd name="T9" fmla="*/ 1271 h 1560"/>
                <a:gd name="T10" fmla="*/ 781 w 1561"/>
                <a:gd name="T11" fmla="*/ 1560 h 1560"/>
                <a:gd name="T12" fmla="*/ 1561 w 1561"/>
                <a:gd name="T13" fmla="*/ 780 h 1560"/>
                <a:gd name="T14" fmla="*/ 781 w 1561"/>
                <a:gd name="T15" fmla="*/ 0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781" y="0"/>
                  </a:moveTo>
                  <a:lnTo>
                    <a:pt x="0" y="780"/>
                  </a:lnTo>
                  <a:lnTo>
                    <a:pt x="289" y="1069"/>
                  </a:lnTo>
                  <a:lnTo>
                    <a:pt x="492" y="1069"/>
                  </a:lnTo>
                  <a:lnTo>
                    <a:pt x="492" y="1271"/>
                  </a:lnTo>
                  <a:lnTo>
                    <a:pt x="781" y="1560"/>
                  </a:lnTo>
                  <a:lnTo>
                    <a:pt x="1561" y="780"/>
                  </a:lnTo>
                  <a:lnTo>
                    <a:pt x="7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8" name="Straight Connector 27">
            <a:extLst>
              <a:ext uri="{FF2B5EF4-FFF2-40B4-BE49-F238E27FC236}">
                <a16:creationId xmlns:a16="http://schemas.microsoft.com/office/drawing/2014/main" id="{5F50E831-10B8-49D6-B94B-DB60080C8AEE}"/>
              </a:ext>
            </a:extLst>
          </p:cNvPr>
          <p:cNvCxnSpPr>
            <a:cxnSpLocks/>
          </p:cNvCxnSpPr>
          <p:nvPr/>
        </p:nvCxnSpPr>
        <p:spPr bwMode="auto">
          <a:xfrm>
            <a:off x="6070094" y="767164"/>
            <a:ext cx="0" cy="6728145"/>
          </a:xfrm>
          <a:prstGeom prst="line">
            <a:avLst/>
          </a:prstGeom>
          <a:solidFill>
            <a:schemeClr val="accent1"/>
          </a:solidFill>
          <a:ln w="136525" cap="flat" cmpd="sng" algn="ctr">
            <a:gradFill flip="none" rotWithShape="1">
              <a:gsLst>
                <a:gs pos="15000">
                  <a:srgbClr val="FFFFFF"/>
                </a:gs>
                <a:gs pos="0">
                  <a:schemeClr val="bg1">
                    <a:alpha val="0"/>
                  </a:schemeClr>
                </a:gs>
                <a:gs pos="90000">
                  <a:schemeClr val="bg1"/>
                </a:gs>
                <a:gs pos="100000">
                  <a:schemeClr val="bg1">
                    <a:alpha val="0"/>
                  </a:schemeClr>
                </a:gs>
              </a:gsLst>
              <a:lin ang="5400000" scaled="1"/>
              <a:tileRect/>
            </a:gradFill>
            <a:prstDash val="solid"/>
            <a:round/>
            <a:headEnd type="none" w="med" len="med"/>
            <a:tailEnd type="none" w="med" len="med"/>
          </a:ln>
          <a:effectLst>
            <a:outerShdw blurRad="139700" dist="101600" sx="72000" sy="72000" algn="l" rotWithShape="0">
              <a:prstClr val="black">
                <a:alpha val="38000"/>
              </a:prstClr>
            </a:outerShdw>
          </a:effectLst>
        </p:spPr>
      </p:cxnSp>
      <p:sp>
        <p:nvSpPr>
          <p:cNvPr id="29" name="Rectangle 28">
            <a:extLst>
              <a:ext uri="{FF2B5EF4-FFF2-40B4-BE49-F238E27FC236}">
                <a16:creationId xmlns:a16="http://schemas.microsoft.com/office/drawing/2014/main" id="{F29D93A6-6049-42B8-854E-06491EFA5425}"/>
              </a:ext>
            </a:extLst>
          </p:cNvPr>
          <p:cNvSpPr/>
          <p:nvPr/>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mn-ea"/>
              <a:cs typeface="Aharoni"/>
            </a:endParaRPr>
          </a:p>
        </p:txBody>
      </p:sp>
    </p:spTree>
    <p:extLst>
      <p:ext uri="{BB962C8B-B14F-4D97-AF65-F5344CB8AC3E}">
        <p14:creationId xmlns:p14="http://schemas.microsoft.com/office/powerpoint/2010/main" val="831754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40DC6D-B994-4EFB-9D07-23A84CBACCAB}"/>
              </a:ext>
            </a:extLst>
          </p:cNvPr>
          <p:cNvSpPr>
            <a:spLocks noGrp="1"/>
          </p:cNvSpPr>
          <p:nvPr>
            <p:ph idx="1"/>
          </p:nvPr>
        </p:nvSpPr>
        <p:spPr/>
        <p:txBody>
          <a:bodyPr/>
          <a:lstStyle/>
          <a:p>
            <a:r>
              <a:rPr lang="en-US" dirty="0"/>
              <a:t>Reason</a:t>
            </a:r>
          </a:p>
        </p:txBody>
      </p:sp>
      <p:sp>
        <p:nvSpPr>
          <p:cNvPr id="3" name="Title 2">
            <a:extLst>
              <a:ext uri="{FF2B5EF4-FFF2-40B4-BE49-F238E27FC236}">
                <a16:creationId xmlns:a16="http://schemas.microsoft.com/office/drawing/2014/main" id="{D5836215-27FB-4897-9DBC-BC423F0848BA}"/>
              </a:ext>
            </a:extLst>
          </p:cNvPr>
          <p:cNvSpPr>
            <a:spLocks noGrp="1"/>
          </p:cNvSpPr>
          <p:nvPr>
            <p:ph type="title"/>
          </p:nvPr>
        </p:nvSpPr>
        <p:spPr/>
        <p:txBody>
          <a:bodyPr/>
          <a:lstStyle/>
          <a:p>
            <a:pPr lvl="0"/>
            <a:r>
              <a:rPr lang="en-US" dirty="0"/>
              <a:t>Beacon Injection Bypass</a:t>
            </a:r>
          </a:p>
        </p:txBody>
      </p:sp>
      <p:sp>
        <p:nvSpPr>
          <p:cNvPr id="4" name="Text Placeholder 3">
            <a:extLst>
              <a:ext uri="{FF2B5EF4-FFF2-40B4-BE49-F238E27FC236}">
                <a16:creationId xmlns:a16="http://schemas.microsoft.com/office/drawing/2014/main" id="{787FA346-A1AB-467A-98A4-999BB104CFC0}"/>
              </a:ext>
            </a:extLst>
          </p:cNvPr>
          <p:cNvSpPr>
            <a:spLocks noGrp="1"/>
          </p:cNvSpPr>
          <p:nvPr>
            <p:ph type="body" sz="quarter" idx="10"/>
          </p:nvPr>
        </p:nvSpPr>
        <p:spPr/>
        <p:txBody>
          <a:bodyPr/>
          <a:lstStyle/>
          <a:p>
            <a:r>
              <a:rPr lang="en-US" dirty="0"/>
              <a:t>Beacon is the first chunk of code to connect back to the C2 and download the next chunk of code</a:t>
            </a:r>
          </a:p>
          <a:p>
            <a:r>
              <a:rPr lang="en-US" dirty="0"/>
              <a:t>As part of runtime detection, solutions will scan new injected code just before execution – they may apply static pattern searching or emulation. </a:t>
            </a:r>
          </a:p>
          <a:p>
            <a:pPr lvl="1"/>
            <a:r>
              <a:rPr lang="en-US" dirty="0"/>
              <a:t>Adversaries will abuse operational weaknesses for runtime scanning / emulation</a:t>
            </a:r>
          </a:p>
          <a:p>
            <a:pPr lvl="1"/>
            <a:endParaRPr lang="en-US" dirty="0"/>
          </a:p>
          <a:p>
            <a:pPr lvl="1"/>
            <a:endParaRPr lang="en-US" dirty="0"/>
          </a:p>
          <a:p>
            <a:endParaRPr lang="en-US" dirty="0"/>
          </a:p>
          <a:p>
            <a:pPr lvl="1"/>
            <a:endParaRPr lang="en-US" dirty="0"/>
          </a:p>
          <a:p>
            <a:endParaRPr lang="en-US" dirty="0"/>
          </a:p>
        </p:txBody>
      </p:sp>
      <p:sp>
        <p:nvSpPr>
          <p:cNvPr id="5" name="Content Placeholder 4">
            <a:extLst>
              <a:ext uri="{FF2B5EF4-FFF2-40B4-BE49-F238E27FC236}">
                <a16:creationId xmlns:a16="http://schemas.microsoft.com/office/drawing/2014/main" id="{5581E346-FE6D-4F44-9380-0E93A3B079AC}"/>
              </a:ext>
            </a:extLst>
          </p:cNvPr>
          <p:cNvSpPr>
            <a:spLocks noGrp="1"/>
          </p:cNvSpPr>
          <p:nvPr>
            <p:ph idx="11"/>
          </p:nvPr>
        </p:nvSpPr>
        <p:spPr/>
        <p:txBody>
          <a:bodyPr/>
          <a:lstStyle/>
          <a:p>
            <a:r>
              <a:rPr lang="en-US" dirty="0"/>
              <a:t>Method</a:t>
            </a:r>
          </a:p>
        </p:txBody>
      </p:sp>
      <p:sp>
        <p:nvSpPr>
          <p:cNvPr id="6" name="Text Placeholder 5">
            <a:extLst>
              <a:ext uri="{FF2B5EF4-FFF2-40B4-BE49-F238E27FC236}">
                <a16:creationId xmlns:a16="http://schemas.microsoft.com/office/drawing/2014/main" id="{0EF4A1C6-7F53-44E9-B285-1377B10BEB6F}"/>
              </a:ext>
            </a:extLst>
          </p:cNvPr>
          <p:cNvSpPr>
            <a:spLocks noGrp="1"/>
          </p:cNvSpPr>
          <p:nvPr>
            <p:ph type="body" sz="quarter" idx="12"/>
          </p:nvPr>
        </p:nvSpPr>
        <p:spPr/>
        <p:txBody>
          <a:bodyPr/>
          <a:lstStyle/>
          <a:p>
            <a:r>
              <a:rPr lang="en-US" dirty="0"/>
              <a:t>Abusing the weakness that detection solution will not scan the same function</a:t>
            </a:r>
          </a:p>
          <a:p>
            <a:pPr lvl="1"/>
            <a:r>
              <a:rPr lang="en-US" dirty="0"/>
              <a:t>Patch the code with empty statement</a:t>
            </a:r>
          </a:p>
          <a:p>
            <a:pPr lvl="1"/>
            <a:r>
              <a:rPr lang="en-US" dirty="0"/>
              <a:t>Patch it back before next or any other execution. </a:t>
            </a:r>
          </a:p>
          <a:p>
            <a:r>
              <a:rPr lang="en-US" dirty="0"/>
              <a:t>Emulator bypass</a:t>
            </a:r>
          </a:p>
          <a:p>
            <a:pPr lvl="1"/>
            <a:r>
              <a:rPr lang="en-US" dirty="0"/>
              <a:t>Malicious code will validate the returned values from emulator and abort</a:t>
            </a:r>
          </a:p>
          <a:p>
            <a:r>
              <a:rPr lang="en-US" dirty="0"/>
              <a:t>Obfuscation </a:t>
            </a:r>
          </a:p>
          <a:p>
            <a:pPr lvl="1"/>
            <a:r>
              <a:rPr lang="en-US" dirty="0"/>
              <a:t>Similar obfuscation as applied to static files can be applied to runtime JITed code </a:t>
            </a:r>
          </a:p>
          <a:p>
            <a:endParaRPr lang="en-US" dirty="0"/>
          </a:p>
          <a:p>
            <a:pPr lvl="1"/>
            <a:endParaRPr lang="en-US" dirty="0"/>
          </a:p>
          <a:p>
            <a:pPr lvl="1"/>
            <a:endParaRPr lang="en-US" dirty="0"/>
          </a:p>
        </p:txBody>
      </p:sp>
      <p:grpSp>
        <p:nvGrpSpPr>
          <p:cNvPr id="18" name="Group 17">
            <a:extLst>
              <a:ext uri="{FF2B5EF4-FFF2-40B4-BE49-F238E27FC236}">
                <a16:creationId xmlns:a16="http://schemas.microsoft.com/office/drawing/2014/main" id="{CF79EBEC-0855-4534-BD61-DC3FD336722D}"/>
              </a:ext>
            </a:extLst>
          </p:cNvPr>
          <p:cNvGrpSpPr/>
          <p:nvPr/>
        </p:nvGrpSpPr>
        <p:grpSpPr>
          <a:xfrm>
            <a:off x="8691355" y="358898"/>
            <a:ext cx="3117595" cy="1019024"/>
            <a:chOff x="904631" y="1887415"/>
            <a:chExt cx="10687925" cy="3493478"/>
          </a:xfrm>
          <a:solidFill>
            <a:schemeClr val="bg1">
              <a:lumMod val="85000"/>
            </a:schemeClr>
          </a:solidFill>
        </p:grpSpPr>
        <p:sp>
          <p:nvSpPr>
            <p:cNvPr id="19" name="Freeform 13">
              <a:extLst>
                <a:ext uri="{FF2B5EF4-FFF2-40B4-BE49-F238E27FC236}">
                  <a16:creationId xmlns:a16="http://schemas.microsoft.com/office/drawing/2014/main" id="{58064E95-ECD6-4451-9FDB-3F3FB6FA82E6}"/>
                </a:ext>
              </a:extLst>
            </p:cNvPr>
            <p:cNvSpPr>
              <a:spLocks/>
            </p:cNvSpPr>
            <p:nvPr/>
          </p:nvSpPr>
          <p:spPr bwMode="auto">
            <a:xfrm>
              <a:off x="904631" y="3085263"/>
              <a:ext cx="2297102" cy="2295630"/>
            </a:xfrm>
            <a:custGeom>
              <a:avLst/>
              <a:gdLst>
                <a:gd name="T0" fmla="*/ 1257 w 1561"/>
                <a:gd name="T1" fmla="*/ 477 h 1560"/>
                <a:gd name="T2" fmla="*/ 1257 w 1561"/>
                <a:gd name="T3" fmla="*/ 303 h 1560"/>
                <a:gd name="T4" fmla="*/ 1083 w 1561"/>
                <a:gd name="T5" fmla="*/ 303 h 1560"/>
                <a:gd name="T6" fmla="*/ 780 w 1561"/>
                <a:gd name="T7" fmla="*/ 0 h 1560"/>
                <a:gd name="T8" fmla="*/ 0 w 1561"/>
                <a:gd name="T9" fmla="*/ 780 h 1560"/>
                <a:gd name="T10" fmla="*/ 780 w 1561"/>
                <a:gd name="T11" fmla="*/ 1560 h 1560"/>
                <a:gd name="T12" fmla="*/ 1561 w 1561"/>
                <a:gd name="T13" fmla="*/ 780 h 1560"/>
                <a:gd name="T14" fmla="*/ 1257 w 1561"/>
                <a:gd name="T15" fmla="*/ 477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1257" y="477"/>
                  </a:moveTo>
                  <a:lnTo>
                    <a:pt x="1257" y="303"/>
                  </a:lnTo>
                  <a:lnTo>
                    <a:pt x="1083" y="303"/>
                  </a:lnTo>
                  <a:lnTo>
                    <a:pt x="780" y="0"/>
                  </a:lnTo>
                  <a:lnTo>
                    <a:pt x="0" y="780"/>
                  </a:lnTo>
                  <a:lnTo>
                    <a:pt x="780" y="1560"/>
                  </a:lnTo>
                  <a:lnTo>
                    <a:pt x="1561" y="780"/>
                  </a:lnTo>
                  <a:lnTo>
                    <a:pt x="125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F05601CD-882A-4506-BE6B-8923C81D0C24}"/>
                </a:ext>
              </a:extLst>
            </p:cNvPr>
            <p:cNvSpPr>
              <a:spLocks/>
            </p:cNvSpPr>
            <p:nvPr/>
          </p:nvSpPr>
          <p:spPr bwMode="auto">
            <a:xfrm>
              <a:off x="2101008" y="1887415"/>
              <a:ext cx="2298573" cy="2295630"/>
            </a:xfrm>
            <a:custGeom>
              <a:avLst/>
              <a:gdLst>
                <a:gd name="T0" fmla="*/ 1259 w 1562"/>
                <a:gd name="T1" fmla="*/ 1083 h 1560"/>
                <a:gd name="T2" fmla="*/ 1562 w 1562"/>
                <a:gd name="T3" fmla="*/ 780 h 1560"/>
                <a:gd name="T4" fmla="*/ 782 w 1562"/>
                <a:gd name="T5" fmla="*/ 0 h 1560"/>
                <a:gd name="T6" fmla="*/ 0 w 1562"/>
                <a:gd name="T7" fmla="*/ 780 h 1560"/>
                <a:gd name="T8" fmla="*/ 291 w 1562"/>
                <a:gd name="T9" fmla="*/ 1069 h 1560"/>
                <a:gd name="T10" fmla="*/ 492 w 1562"/>
                <a:gd name="T11" fmla="*/ 1069 h 1560"/>
                <a:gd name="T12" fmla="*/ 492 w 1562"/>
                <a:gd name="T13" fmla="*/ 1271 h 1560"/>
                <a:gd name="T14" fmla="*/ 782 w 1562"/>
                <a:gd name="T15" fmla="*/ 1560 h 1560"/>
                <a:gd name="T16" fmla="*/ 1085 w 1562"/>
                <a:gd name="T17" fmla="*/ 1257 h 1560"/>
                <a:gd name="T18" fmla="*/ 1259 w 1562"/>
                <a:gd name="T19" fmla="*/ 1257 h 1560"/>
                <a:gd name="T20" fmla="*/ 1259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9" y="1083"/>
                  </a:moveTo>
                  <a:lnTo>
                    <a:pt x="1562" y="780"/>
                  </a:lnTo>
                  <a:lnTo>
                    <a:pt x="782" y="0"/>
                  </a:lnTo>
                  <a:lnTo>
                    <a:pt x="0" y="780"/>
                  </a:lnTo>
                  <a:lnTo>
                    <a:pt x="291" y="1069"/>
                  </a:lnTo>
                  <a:lnTo>
                    <a:pt x="492" y="1069"/>
                  </a:lnTo>
                  <a:lnTo>
                    <a:pt x="492" y="1271"/>
                  </a:lnTo>
                  <a:lnTo>
                    <a:pt x="782" y="1560"/>
                  </a:lnTo>
                  <a:lnTo>
                    <a:pt x="1085" y="1257"/>
                  </a:lnTo>
                  <a:lnTo>
                    <a:pt x="1259" y="1257"/>
                  </a:lnTo>
                  <a:lnTo>
                    <a:pt x="1259"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7B28DA23-4E34-4D74-B696-2F2B4BBDE320}"/>
                </a:ext>
              </a:extLst>
            </p:cNvPr>
            <p:cNvSpPr>
              <a:spLocks/>
            </p:cNvSpPr>
            <p:nvPr/>
          </p:nvSpPr>
          <p:spPr bwMode="auto">
            <a:xfrm>
              <a:off x="3300327" y="3085263"/>
              <a:ext cx="2298573" cy="2295630"/>
            </a:xfrm>
            <a:custGeom>
              <a:avLst/>
              <a:gdLst>
                <a:gd name="T0" fmla="*/ 1258 w 1562"/>
                <a:gd name="T1" fmla="*/ 477 h 1560"/>
                <a:gd name="T2" fmla="*/ 1258 w 1562"/>
                <a:gd name="T3" fmla="*/ 303 h 1560"/>
                <a:gd name="T4" fmla="*/ 1085 w 1562"/>
                <a:gd name="T5" fmla="*/ 303 h 1560"/>
                <a:gd name="T6" fmla="*/ 782 w 1562"/>
                <a:gd name="T7" fmla="*/ 0 h 1560"/>
                <a:gd name="T8" fmla="*/ 492 w 1562"/>
                <a:gd name="T9" fmla="*/ 289 h 1560"/>
                <a:gd name="T10" fmla="*/ 492 w 1562"/>
                <a:gd name="T11" fmla="*/ 491 h 1560"/>
                <a:gd name="T12" fmla="*/ 289 w 1562"/>
                <a:gd name="T13" fmla="*/ 491 h 1560"/>
                <a:gd name="T14" fmla="*/ 0 w 1562"/>
                <a:gd name="T15" fmla="*/ 780 h 1560"/>
                <a:gd name="T16" fmla="*/ 782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5" y="303"/>
                  </a:lnTo>
                  <a:lnTo>
                    <a:pt x="782" y="0"/>
                  </a:lnTo>
                  <a:lnTo>
                    <a:pt x="492" y="289"/>
                  </a:lnTo>
                  <a:lnTo>
                    <a:pt x="492" y="491"/>
                  </a:lnTo>
                  <a:lnTo>
                    <a:pt x="289" y="491"/>
                  </a:lnTo>
                  <a:lnTo>
                    <a:pt x="0" y="780"/>
                  </a:lnTo>
                  <a:lnTo>
                    <a:pt x="782" y="1560"/>
                  </a:lnTo>
                  <a:lnTo>
                    <a:pt x="1562" y="780"/>
                  </a:lnTo>
                  <a:lnTo>
                    <a:pt x="1258" y="47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1">
              <a:extLst>
                <a:ext uri="{FF2B5EF4-FFF2-40B4-BE49-F238E27FC236}">
                  <a16:creationId xmlns:a16="http://schemas.microsoft.com/office/drawing/2014/main" id="{2CA2F421-F604-4CB8-BF6A-4768F6E75B31}"/>
                </a:ext>
              </a:extLst>
            </p:cNvPr>
            <p:cNvSpPr>
              <a:spLocks/>
            </p:cNvSpPr>
            <p:nvPr/>
          </p:nvSpPr>
          <p:spPr bwMode="auto">
            <a:xfrm>
              <a:off x="4499647" y="1887415"/>
              <a:ext cx="2298573" cy="2295630"/>
            </a:xfrm>
            <a:custGeom>
              <a:avLst/>
              <a:gdLst>
                <a:gd name="T0" fmla="*/ 1258 w 1562"/>
                <a:gd name="T1" fmla="*/ 1083 h 1560"/>
                <a:gd name="T2" fmla="*/ 1562 w 1562"/>
                <a:gd name="T3" fmla="*/ 780 h 1560"/>
                <a:gd name="T4" fmla="*/ 782 w 1562"/>
                <a:gd name="T5" fmla="*/ 0 h 1560"/>
                <a:gd name="T6" fmla="*/ 0 w 1562"/>
                <a:gd name="T7" fmla="*/ 780 h 1560"/>
                <a:gd name="T8" fmla="*/ 289 w 1562"/>
                <a:gd name="T9" fmla="*/ 1069 h 1560"/>
                <a:gd name="T10" fmla="*/ 491 w 1562"/>
                <a:gd name="T11" fmla="*/ 1069 h 1560"/>
                <a:gd name="T12" fmla="*/ 491 w 1562"/>
                <a:gd name="T13" fmla="*/ 1271 h 1560"/>
                <a:gd name="T14" fmla="*/ 782 w 1562"/>
                <a:gd name="T15" fmla="*/ 1560 h 1560"/>
                <a:gd name="T16" fmla="*/ 1084 w 1562"/>
                <a:gd name="T17" fmla="*/ 1257 h 1560"/>
                <a:gd name="T18" fmla="*/ 1258 w 1562"/>
                <a:gd name="T19" fmla="*/ 1257 h 1560"/>
                <a:gd name="T20" fmla="*/ 1258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1083"/>
                  </a:moveTo>
                  <a:lnTo>
                    <a:pt x="1562" y="780"/>
                  </a:lnTo>
                  <a:lnTo>
                    <a:pt x="782" y="0"/>
                  </a:lnTo>
                  <a:lnTo>
                    <a:pt x="0" y="780"/>
                  </a:lnTo>
                  <a:lnTo>
                    <a:pt x="289" y="1069"/>
                  </a:lnTo>
                  <a:lnTo>
                    <a:pt x="491" y="1069"/>
                  </a:lnTo>
                  <a:lnTo>
                    <a:pt x="491" y="1271"/>
                  </a:lnTo>
                  <a:lnTo>
                    <a:pt x="782" y="1560"/>
                  </a:lnTo>
                  <a:lnTo>
                    <a:pt x="1084" y="1257"/>
                  </a:lnTo>
                  <a:lnTo>
                    <a:pt x="1258" y="1257"/>
                  </a:lnTo>
                  <a:lnTo>
                    <a:pt x="1258"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2CAD50F1-EA6F-4D80-9A49-827624081CEE}"/>
                </a:ext>
              </a:extLst>
            </p:cNvPr>
            <p:cNvSpPr>
              <a:spLocks/>
            </p:cNvSpPr>
            <p:nvPr/>
          </p:nvSpPr>
          <p:spPr bwMode="auto">
            <a:xfrm>
              <a:off x="5698967" y="3085263"/>
              <a:ext cx="2298573" cy="2295630"/>
            </a:xfrm>
            <a:custGeom>
              <a:avLst/>
              <a:gdLst>
                <a:gd name="T0" fmla="*/ 1258 w 1562"/>
                <a:gd name="T1" fmla="*/ 477 h 1560"/>
                <a:gd name="T2" fmla="*/ 1258 w 1562"/>
                <a:gd name="T3" fmla="*/ 303 h 1560"/>
                <a:gd name="T4" fmla="*/ 1084 w 1562"/>
                <a:gd name="T5" fmla="*/ 303 h 1560"/>
                <a:gd name="T6" fmla="*/ 780 w 1562"/>
                <a:gd name="T7" fmla="*/ 0 h 1560"/>
                <a:gd name="T8" fmla="*/ 491 w 1562"/>
                <a:gd name="T9" fmla="*/ 289 h 1560"/>
                <a:gd name="T10" fmla="*/ 491 w 1562"/>
                <a:gd name="T11" fmla="*/ 491 h 1560"/>
                <a:gd name="T12" fmla="*/ 289 w 1562"/>
                <a:gd name="T13" fmla="*/ 491 h 1560"/>
                <a:gd name="T14" fmla="*/ 0 w 1562"/>
                <a:gd name="T15" fmla="*/ 780 h 1560"/>
                <a:gd name="T16" fmla="*/ 780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4" y="303"/>
                  </a:lnTo>
                  <a:lnTo>
                    <a:pt x="780" y="0"/>
                  </a:lnTo>
                  <a:lnTo>
                    <a:pt x="491" y="289"/>
                  </a:lnTo>
                  <a:lnTo>
                    <a:pt x="491" y="491"/>
                  </a:lnTo>
                  <a:lnTo>
                    <a:pt x="289" y="491"/>
                  </a:lnTo>
                  <a:lnTo>
                    <a:pt x="0" y="780"/>
                  </a:lnTo>
                  <a:lnTo>
                    <a:pt x="780" y="1560"/>
                  </a:lnTo>
                  <a:lnTo>
                    <a:pt x="1562" y="780"/>
                  </a:lnTo>
                  <a:lnTo>
                    <a:pt x="1258" y="47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4595D480-13D5-4634-8B3B-61BCBA61A145}"/>
                </a:ext>
              </a:extLst>
            </p:cNvPr>
            <p:cNvSpPr>
              <a:spLocks/>
            </p:cNvSpPr>
            <p:nvPr/>
          </p:nvSpPr>
          <p:spPr bwMode="auto">
            <a:xfrm>
              <a:off x="6898286" y="1887415"/>
              <a:ext cx="2297102" cy="2295630"/>
            </a:xfrm>
            <a:custGeom>
              <a:avLst/>
              <a:gdLst>
                <a:gd name="T0" fmla="*/ 1258 w 1561"/>
                <a:gd name="T1" fmla="*/ 1083 h 1560"/>
                <a:gd name="T2" fmla="*/ 1561 w 1561"/>
                <a:gd name="T3" fmla="*/ 780 h 1560"/>
                <a:gd name="T4" fmla="*/ 780 w 1561"/>
                <a:gd name="T5" fmla="*/ 0 h 1560"/>
                <a:gd name="T6" fmla="*/ 0 w 1561"/>
                <a:gd name="T7" fmla="*/ 780 h 1560"/>
                <a:gd name="T8" fmla="*/ 289 w 1561"/>
                <a:gd name="T9" fmla="*/ 1069 h 1560"/>
                <a:gd name="T10" fmla="*/ 491 w 1561"/>
                <a:gd name="T11" fmla="*/ 1069 h 1560"/>
                <a:gd name="T12" fmla="*/ 491 w 1561"/>
                <a:gd name="T13" fmla="*/ 1271 h 1560"/>
                <a:gd name="T14" fmla="*/ 780 w 1561"/>
                <a:gd name="T15" fmla="*/ 1560 h 1560"/>
                <a:gd name="T16" fmla="*/ 1084 w 1561"/>
                <a:gd name="T17" fmla="*/ 1257 h 1560"/>
                <a:gd name="T18" fmla="*/ 1258 w 1561"/>
                <a:gd name="T19" fmla="*/ 1257 h 1560"/>
                <a:gd name="T20" fmla="*/ 1258 w 1561"/>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1083"/>
                  </a:moveTo>
                  <a:lnTo>
                    <a:pt x="1561" y="780"/>
                  </a:lnTo>
                  <a:lnTo>
                    <a:pt x="780" y="0"/>
                  </a:lnTo>
                  <a:lnTo>
                    <a:pt x="0" y="780"/>
                  </a:lnTo>
                  <a:lnTo>
                    <a:pt x="289" y="1069"/>
                  </a:lnTo>
                  <a:lnTo>
                    <a:pt x="491" y="1069"/>
                  </a:lnTo>
                  <a:lnTo>
                    <a:pt x="491" y="1271"/>
                  </a:lnTo>
                  <a:lnTo>
                    <a:pt x="780" y="1560"/>
                  </a:lnTo>
                  <a:lnTo>
                    <a:pt x="1084" y="1257"/>
                  </a:lnTo>
                  <a:lnTo>
                    <a:pt x="1258" y="1257"/>
                  </a:lnTo>
                  <a:lnTo>
                    <a:pt x="1258" y="1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AEB5A225-D755-4D61-A16D-CB663549CCB2}"/>
                </a:ext>
              </a:extLst>
            </p:cNvPr>
            <p:cNvSpPr>
              <a:spLocks/>
            </p:cNvSpPr>
            <p:nvPr/>
          </p:nvSpPr>
          <p:spPr bwMode="auto">
            <a:xfrm>
              <a:off x="8097606" y="3085263"/>
              <a:ext cx="2297102" cy="2295630"/>
            </a:xfrm>
            <a:custGeom>
              <a:avLst/>
              <a:gdLst>
                <a:gd name="T0" fmla="*/ 1258 w 1561"/>
                <a:gd name="T1" fmla="*/ 477 h 1560"/>
                <a:gd name="T2" fmla="*/ 1258 w 1561"/>
                <a:gd name="T3" fmla="*/ 303 h 1560"/>
                <a:gd name="T4" fmla="*/ 1084 w 1561"/>
                <a:gd name="T5" fmla="*/ 303 h 1560"/>
                <a:gd name="T6" fmla="*/ 780 w 1561"/>
                <a:gd name="T7" fmla="*/ 0 h 1560"/>
                <a:gd name="T8" fmla="*/ 491 w 1561"/>
                <a:gd name="T9" fmla="*/ 289 h 1560"/>
                <a:gd name="T10" fmla="*/ 491 w 1561"/>
                <a:gd name="T11" fmla="*/ 491 h 1560"/>
                <a:gd name="T12" fmla="*/ 289 w 1561"/>
                <a:gd name="T13" fmla="*/ 491 h 1560"/>
                <a:gd name="T14" fmla="*/ 0 w 1561"/>
                <a:gd name="T15" fmla="*/ 780 h 1560"/>
                <a:gd name="T16" fmla="*/ 780 w 1561"/>
                <a:gd name="T17" fmla="*/ 1560 h 1560"/>
                <a:gd name="T18" fmla="*/ 1561 w 1561"/>
                <a:gd name="T19" fmla="*/ 780 h 1560"/>
                <a:gd name="T20" fmla="*/ 1258 w 1561"/>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477"/>
                  </a:moveTo>
                  <a:lnTo>
                    <a:pt x="1258" y="303"/>
                  </a:lnTo>
                  <a:lnTo>
                    <a:pt x="1084" y="303"/>
                  </a:lnTo>
                  <a:lnTo>
                    <a:pt x="780" y="0"/>
                  </a:lnTo>
                  <a:lnTo>
                    <a:pt x="491" y="289"/>
                  </a:lnTo>
                  <a:lnTo>
                    <a:pt x="491" y="491"/>
                  </a:lnTo>
                  <a:lnTo>
                    <a:pt x="289" y="491"/>
                  </a:lnTo>
                  <a:lnTo>
                    <a:pt x="0" y="780"/>
                  </a:lnTo>
                  <a:lnTo>
                    <a:pt x="780" y="1560"/>
                  </a:lnTo>
                  <a:lnTo>
                    <a:pt x="1561"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53DF6C75-3726-4C9A-A534-CBD81E25F90A}"/>
                </a:ext>
              </a:extLst>
            </p:cNvPr>
            <p:cNvSpPr>
              <a:spLocks/>
            </p:cNvSpPr>
            <p:nvPr/>
          </p:nvSpPr>
          <p:spPr bwMode="auto">
            <a:xfrm>
              <a:off x="9295454" y="1887415"/>
              <a:ext cx="2297102" cy="2295630"/>
            </a:xfrm>
            <a:custGeom>
              <a:avLst/>
              <a:gdLst>
                <a:gd name="T0" fmla="*/ 781 w 1561"/>
                <a:gd name="T1" fmla="*/ 0 h 1560"/>
                <a:gd name="T2" fmla="*/ 0 w 1561"/>
                <a:gd name="T3" fmla="*/ 780 h 1560"/>
                <a:gd name="T4" fmla="*/ 289 w 1561"/>
                <a:gd name="T5" fmla="*/ 1069 h 1560"/>
                <a:gd name="T6" fmla="*/ 492 w 1561"/>
                <a:gd name="T7" fmla="*/ 1069 h 1560"/>
                <a:gd name="T8" fmla="*/ 492 w 1561"/>
                <a:gd name="T9" fmla="*/ 1271 h 1560"/>
                <a:gd name="T10" fmla="*/ 781 w 1561"/>
                <a:gd name="T11" fmla="*/ 1560 h 1560"/>
                <a:gd name="T12" fmla="*/ 1561 w 1561"/>
                <a:gd name="T13" fmla="*/ 780 h 1560"/>
                <a:gd name="T14" fmla="*/ 781 w 1561"/>
                <a:gd name="T15" fmla="*/ 0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781" y="0"/>
                  </a:moveTo>
                  <a:lnTo>
                    <a:pt x="0" y="780"/>
                  </a:lnTo>
                  <a:lnTo>
                    <a:pt x="289" y="1069"/>
                  </a:lnTo>
                  <a:lnTo>
                    <a:pt x="492" y="1069"/>
                  </a:lnTo>
                  <a:lnTo>
                    <a:pt x="492" y="1271"/>
                  </a:lnTo>
                  <a:lnTo>
                    <a:pt x="781" y="1560"/>
                  </a:lnTo>
                  <a:lnTo>
                    <a:pt x="1561" y="780"/>
                  </a:lnTo>
                  <a:lnTo>
                    <a:pt x="7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8" name="Straight Connector 27">
            <a:extLst>
              <a:ext uri="{FF2B5EF4-FFF2-40B4-BE49-F238E27FC236}">
                <a16:creationId xmlns:a16="http://schemas.microsoft.com/office/drawing/2014/main" id="{C5BE8C3A-8651-4136-8D2F-638E1A1D43AB}"/>
              </a:ext>
            </a:extLst>
          </p:cNvPr>
          <p:cNvCxnSpPr>
            <a:cxnSpLocks/>
          </p:cNvCxnSpPr>
          <p:nvPr/>
        </p:nvCxnSpPr>
        <p:spPr bwMode="auto">
          <a:xfrm>
            <a:off x="6070094" y="767164"/>
            <a:ext cx="0" cy="6728145"/>
          </a:xfrm>
          <a:prstGeom prst="line">
            <a:avLst/>
          </a:prstGeom>
          <a:solidFill>
            <a:schemeClr val="accent1"/>
          </a:solidFill>
          <a:ln w="136525" cap="flat" cmpd="sng" algn="ctr">
            <a:gradFill flip="none" rotWithShape="1">
              <a:gsLst>
                <a:gs pos="15000">
                  <a:srgbClr val="FFFFFF"/>
                </a:gs>
                <a:gs pos="0">
                  <a:schemeClr val="bg1">
                    <a:alpha val="0"/>
                  </a:schemeClr>
                </a:gs>
                <a:gs pos="90000">
                  <a:schemeClr val="bg1"/>
                </a:gs>
                <a:gs pos="100000">
                  <a:schemeClr val="bg1">
                    <a:alpha val="0"/>
                  </a:schemeClr>
                </a:gs>
              </a:gsLst>
              <a:lin ang="5400000" scaled="1"/>
              <a:tileRect/>
            </a:gradFill>
            <a:prstDash val="solid"/>
            <a:round/>
            <a:headEnd type="none" w="med" len="med"/>
            <a:tailEnd type="none" w="med" len="med"/>
          </a:ln>
          <a:effectLst>
            <a:outerShdw blurRad="139700" dist="101600" sx="72000" sy="72000" algn="l" rotWithShape="0">
              <a:prstClr val="black">
                <a:alpha val="38000"/>
              </a:prstClr>
            </a:outerShdw>
          </a:effectLst>
        </p:spPr>
      </p:cxnSp>
      <p:sp>
        <p:nvSpPr>
          <p:cNvPr id="29" name="Rectangle 28">
            <a:extLst>
              <a:ext uri="{FF2B5EF4-FFF2-40B4-BE49-F238E27FC236}">
                <a16:creationId xmlns:a16="http://schemas.microsoft.com/office/drawing/2014/main" id="{15C8F097-048C-4AC2-B842-A74520141FA6}"/>
              </a:ext>
            </a:extLst>
          </p:cNvPr>
          <p:cNvSpPr/>
          <p:nvPr/>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mn-ea"/>
              <a:cs typeface="Aharoni"/>
            </a:endParaRPr>
          </a:p>
        </p:txBody>
      </p:sp>
    </p:spTree>
    <p:extLst>
      <p:ext uri="{BB962C8B-B14F-4D97-AF65-F5344CB8AC3E}">
        <p14:creationId xmlns:p14="http://schemas.microsoft.com/office/powerpoint/2010/main" val="1439250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40DC6D-B994-4EFB-9D07-23A84CBACCAB}"/>
              </a:ext>
            </a:extLst>
          </p:cNvPr>
          <p:cNvSpPr>
            <a:spLocks noGrp="1"/>
          </p:cNvSpPr>
          <p:nvPr>
            <p:ph idx="1"/>
          </p:nvPr>
        </p:nvSpPr>
        <p:spPr/>
        <p:txBody>
          <a:bodyPr/>
          <a:lstStyle/>
          <a:p>
            <a:r>
              <a:rPr lang="en-US" dirty="0"/>
              <a:t>Reason</a:t>
            </a:r>
          </a:p>
        </p:txBody>
      </p:sp>
      <p:sp>
        <p:nvSpPr>
          <p:cNvPr id="3" name="Title 2">
            <a:extLst>
              <a:ext uri="{FF2B5EF4-FFF2-40B4-BE49-F238E27FC236}">
                <a16:creationId xmlns:a16="http://schemas.microsoft.com/office/drawing/2014/main" id="{D5836215-27FB-4897-9DBC-BC423F0848BA}"/>
              </a:ext>
            </a:extLst>
          </p:cNvPr>
          <p:cNvSpPr>
            <a:spLocks noGrp="1"/>
          </p:cNvSpPr>
          <p:nvPr>
            <p:ph type="title"/>
          </p:nvPr>
        </p:nvSpPr>
        <p:spPr/>
        <p:txBody>
          <a:bodyPr/>
          <a:lstStyle/>
          <a:p>
            <a:pPr lvl="0"/>
            <a:r>
              <a:rPr lang="en-US" dirty="0"/>
              <a:t>Migration / Propagation </a:t>
            </a:r>
          </a:p>
        </p:txBody>
      </p:sp>
      <p:sp>
        <p:nvSpPr>
          <p:cNvPr id="4" name="Text Placeholder 3">
            <a:extLst>
              <a:ext uri="{FF2B5EF4-FFF2-40B4-BE49-F238E27FC236}">
                <a16:creationId xmlns:a16="http://schemas.microsoft.com/office/drawing/2014/main" id="{787FA346-A1AB-467A-98A4-999BB104CFC0}"/>
              </a:ext>
            </a:extLst>
          </p:cNvPr>
          <p:cNvSpPr>
            <a:spLocks noGrp="1"/>
          </p:cNvSpPr>
          <p:nvPr>
            <p:ph type="body" sz="quarter" idx="10"/>
          </p:nvPr>
        </p:nvSpPr>
        <p:spPr/>
        <p:txBody>
          <a:bodyPr/>
          <a:lstStyle/>
          <a:p>
            <a:r>
              <a:rPr lang="en-US" dirty="0"/>
              <a:t>Having a single backdoor is not enough – as process can crash or being detected</a:t>
            </a:r>
          </a:p>
          <a:p>
            <a:r>
              <a:rPr lang="en-US" dirty="0"/>
              <a:t>There is the need to disconnect the attack chain so that investigation will lead to dead end and same attack can be reused.</a:t>
            </a:r>
          </a:p>
          <a:p>
            <a:r>
              <a:rPr lang="en-US" dirty="0"/>
              <a:t>Some processes are favorable as those have more data inside or have more access to other resources</a:t>
            </a:r>
          </a:p>
          <a:p>
            <a:endParaRPr lang="en-US" dirty="0"/>
          </a:p>
          <a:p>
            <a:pPr lvl="1"/>
            <a:endParaRPr lang="en-US" dirty="0"/>
          </a:p>
          <a:p>
            <a:endParaRPr lang="en-US" dirty="0"/>
          </a:p>
          <a:p>
            <a:pPr lvl="1"/>
            <a:endParaRPr lang="en-US" dirty="0"/>
          </a:p>
          <a:p>
            <a:endParaRPr lang="en-US" dirty="0"/>
          </a:p>
        </p:txBody>
      </p:sp>
      <p:sp>
        <p:nvSpPr>
          <p:cNvPr id="5" name="Content Placeholder 4">
            <a:extLst>
              <a:ext uri="{FF2B5EF4-FFF2-40B4-BE49-F238E27FC236}">
                <a16:creationId xmlns:a16="http://schemas.microsoft.com/office/drawing/2014/main" id="{5581E346-FE6D-4F44-9380-0E93A3B079AC}"/>
              </a:ext>
            </a:extLst>
          </p:cNvPr>
          <p:cNvSpPr>
            <a:spLocks noGrp="1"/>
          </p:cNvSpPr>
          <p:nvPr>
            <p:ph idx="11"/>
          </p:nvPr>
        </p:nvSpPr>
        <p:spPr/>
        <p:txBody>
          <a:bodyPr/>
          <a:lstStyle/>
          <a:p>
            <a:r>
              <a:rPr lang="en-US" dirty="0"/>
              <a:t>Method</a:t>
            </a:r>
          </a:p>
        </p:txBody>
      </p:sp>
      <p:sp>
        <p:nvSpPr>
          <p:cNvPr id="6" name="Text Placeholder 5">
            <a:extLst>
              <a:ext uri="{FF2B5EF4-FFF2-40B4-BE49-F238E27FC236}">
                <a16:creationId xmlns:a16="http://schemas.microsoft.com/office/drawing/2014/main" id="{0EF4A1C6-7F53-44E9-B285-1377B10BEB6F}"/>
              </a:ext>
            </a:extLst>
          </p:cNvPr>
          <p:cNvSpPr>
            <a:spLocks noGrp="1"/>
          </p:cNvSpPr>
          <p:nvPr>
            <p:ph type="body" sz="quarter" idx="12"/>
          </p:nvPr>
        </p:nvSpPr>
        <p:spPr/>
        <p:txBody>
          <a:bodyPr/>
          <a:lstStyle/>
          <a:p>
            <a:r>
              <a:rPr lang="en-US" dirty="0"/>
              <a:t>Code injection into popular processes such as: explorer, </a:t>
            </a:r>
            <a:r>
              <a:rPr lang="en-US" dirty="0" err="1"/>
              <a:t>svchost</a:t>
            </a:r>
            <a:r>
              <a:rPr lang="en-US" dirty="0"/>
              <a:t>, </a:t>
            </a:r>
            <a:r>
              <a:rPr lang="en-US" dirty="0" err="1"/>
              <a:t>dllhost</a:t>
            </a:r>
            <a:r>
              <a:rPr lang="en-US" dirty="0"/>
              <a:t> (user session until privilege escalation is achieved) </a:t>
            </a:r>
          </a:p>
          <a:p>
            <a:r>
              <a:rPr lang="en-US" dirty="0"/>
              <a:t>Execution through exploits </a:t>
            </a:r>
          </a:p>
          <a:p>
            <a:pPr lvl="1"/>
            <a:r>
              <a:rPr lang="en-US" dirty="0"/>
              <a:t>Like the iTunes zero-day identified by Morphisec</a:t>
            </a:r>
          </a:p>
          <a:p>
            <a:r>
              <a:rPr lang="en-US" dirty="0"/>
              <a:t>Execution through persistency techniques: task scheduler, registry </a:t>
            </a:r>
          </a:p>
          <a:p>
            <a:pPr lvl="1"/>
            <a:r>
              <a:rPr lang="en-US" dirty="0" err="1"/>
              <a:t>BitPaymer</a:t>
            </a:r>
            <a:r>
              <a:rPr lang="en-US" dirty="0"/>
              <a:t> group replaced the ransomware instead of GoogleUpdate.exe and let the task scheduler execute it.</a:t>
            </a:r>
          </a:p>
          <a:p>
            <a:endParaRPr lang="en-US" dirty="0"/>
          </a:p>
          <a:p>
            <a:pPr lvl="1"/>
            <a:endParaRPr lang="en-US" dirty="0"/>
          </a:p>
          <a:p>
            <a:pPr lvl="1"/>
            <a:endParaRPr lang="en-US" dirty="0"/>
          </a:p>
        </p:txBody>
      </p:sp>
      <p:grpSp>
        <p:nvGrpSpPr>
          <p:cNvPr id="18" name="Group 17">
            <a:extLst>
              <a:ext uri="{FF2B5EF4-FFF2-40B4-BE49-F238E27FC236}">
                <a16:creationId xmlns:a16="http://schemas.microsoft.com/office/drawing/2014/main" id="{B603104C-8F0E-451B-B6C6-CF7A9CF203BB}"/>
              </a:ext>
            </a:extLst>
          </p:cNvPr>
          <p:cNvGrpSpPr/>
          <p:nvPr/>
        </p:nvGrpSpPr>
        <p:grpSpPr>
          <a:xfrm>
            <a:off x="8691355" y="358898"/>
            <a:ext cx="3117595" cy="1019024"/>
            <a:chOff x="904631" y="1887415"/>
            <a:chExt cx="10687925" cy="3493478"/>
          </a:xfrm>
          <a:solidFill>
            <a:schemeClr val="bg1">
              <a:lumMod val="85000"/>
            </a:schemeClr>
          </a:solidFill>
        </p:grpSpPr>
        <p:sp>
          <p:nvSpPr>
            <p:cNvPr id="19" name="Freeform 13">
              <a:extLst>
                <a:ext uri="{FF2B5EF4-FFF2-40B4-BE49-F238E27FC236}">
                  <a16:creationId xmlns:a16="http://schemas.microsoft.com/office/drawing/2014/main" id="{531A2ED3-EE89-44C6-8A78-5A41A3EB8398}"/>
                </a:ext>
              </a:extLst>
            </p:cNvPr>
            <p:cNvSpPr>
              <a:spLocks/>
            </p:cNvSpPr>
            <p:nvPr/>
          </p:nvSpPr>
          <p:spPr bwMode="auto">
            <a:xfrm>
              <a:off x="904631" y="3085263"/>
              <a:ext cx="2297102" cy="2295630"/>
            </a:xfrm>
            <a:custGeom>
              <a:avLst/>
              <a:gdLst>
                <a:gd name="T0" fmla="*/ 1257 w 1561"/>
                <a:gd name="T1" fmla="*/ 477 h 1560"/>
                <a:gd name="T2" fmla="*/ 1257 w 1561"/>
                <a:gd name="T3" fmla="*/ 303 h 1560"/>
                <a:gd name="T4" fmla="*/ 1083 w 1561"/>
                <a:gd name="T5" fmla="*/ 303 h 1560"/>
                <a:gd name="T6" fmla="*/ 780 w 1561"/>
                <a:gd name="T7" fmla="*/ 0 h 1560"/>
                <a:gd name="T8" fmla="*/ 0 w 1561"/>
                <a:gd name="T9" fmla="*/ 780 h 1560"/>
                <a:gd name="T10" fmla="*/ 780 w 1561"/>
                <a:gd name="T11" fmla="*/ 1560 h 1560"/>
                <a:gd name="T12" fmla="*/ 1561 w 1561"/>
                <a:gd name="T13" fmla="*/ 780 h 1560"/>
                <a:gd name="T14" fmla="*/ 1257 w 1561"/>
                <a:gd name="T15" fmla="*/ 477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1257" y="477"/>
                  </a:moveTo>
                  <a:lnTo>
                    <a:pt x="1257" y="303"/>
                  </a:lnTo>
                  <a:lnTo>
                    <a:pt x="1083" y="303"/>
                  </a:lnTo>
                  <a:lnTo>
                    <a:pt x="780" y="0"/>
                  </a:lnTo>
                  <a:lnTo>
                    <a:pt x="0" y="780"/>
                  </a:lnTo>
                  <a:lnTo>
                    <a:pt x="780" y="1560"/>
                  </a:lnTo>
                  <a:lnTo>
                    <a:pt x="1561" y="780"/>
                  </a:lnTo>
                  <a:lnTo>
                    <a:pt x="125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0424BC62-B206-47CC-8980-D76C71784FD5}"/>
                </a:ext>
              </a:extLst>
            </p:cNvPr>
            <p:cNvSpPr>
              <a:spLocks/>
            </p:cNvSpPr>
            <p:nvPr/>
          </p:nvSpPr>
          <p:spPr bwMode="auto">
            <a:xfrm>
              <a:off x="2101008" y="1887415"/>
              <a:ext cx="2298573" cy="2295630"/>
            </a:xfrm>
            <a:custGeom>
              <a:avLst/>
              <a:gdLst>
                <a:gd name="T0" fmla="*/ 1259 w 1562"/>
                <a:gd name="T1" fmla="*/ 1083 h 1560"/>
                <a:gd name="T2" fmla="*/ 1562 w 1562"/>
                <a:gd name="T3" fmla="*/ 780 h 1560"/>
                <a:gd name="T4" fmla="*/ 782 w 1562"/>
                <a:gd name="T5" fmla="*/ 0 h 1560"/>
                <a:gd name="T6" fmla="*/ 0 w 1562"/>
                <a:gd name="T7" fmla="*/ 780 h 1560"/>
                <a:gd name="T8" fmla="*/ 291 w 1562"/>
                <a:gd name="T9" fmla="*/ 1069 h 1560"/>
                <a:gd name="T10" fmla="*/ 492 w 1562"/>
                <a:gd name="T11" fmla="*/ 1069 h 1560"/>
                <a:gd name="T12" fmla="*/ 492 w 1562"/>
                <a:gd name="T13" fmla="*/ 1271 h 1560"/>
                <a:gd name="T14" fmla="*/ 782 w 1562"/>
                <a:gd name="T15" fmla="*/ 1560 h 1560"/>
                <a:gd name="T16" fmla="*/ 1085 w 1562"/>
                <a:gd name="T17" fmla="*/ 1257 h 1560"/>
                <a:gd name="T18" fmla="*/ 1259 w 1562"/>
                <a:gd name="T19" fmla="*/ 1257 h 1560"/>
                <a:gd name="T20" fmla="*/ 1259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9" y="1083"/>
                  </a:moveTo>
                  <a:lnTo>
                    <a:pt x="1562" y="780"/>
                  </a:lnTo>
                  <a:lnTo>
                    <a:pt x="782" y="0"/>
                  </a:lnTo>
                  <a:lnTo>
                    <a:pt x="0" y="780"/>
                  </a:lnTo>
                  <a:lnTo>
                    <a:pt x="291" y="1069"/>
                  </a:lnTo>
                  <a:lnTo>
                    <a:pt x="492" y="1069"/>
                  </a:lnTo>
                  <a:lnTo>
                    <a:pt x="492" y="1271"/>
                  </a:lnTo>
                  <a:lnTo>
                    <a:pt x="782" y="1560"/>
                  </a:lnTo>
                  <a:lnTo>
                    <a:pt x="1085" y="1257"/>
                  </a:lnTo>
                  <a:lnTo>
                    <a:pt x="1259" y="1257"/>
                  </a:lnTo>
                  <a:lnTo>
                    <a:pt x="1259"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94FF876A-861F-40F8-951A-E8F1D288191B}"/>
                </a:ext>
              </a:extLst>
            </p:cNvPr>
            <p:cNvSpPr>
              <a:spLocks/>
            </p:cNvSpPr>
            <p:nvPr/>
          </p:nvSpPr>
          <p:spPr bwMode="auto">
            <a:xfrm>
              <a:off x="3300327" y="3085263"/>
              <a:ext cx="2298573" cy="2295630"/>
            </a:xfrm>
            <a:custGeom>
              <a:avLst/>
              <a:gdLst>
                <a:gd name="T0" fmla="*/ 1258 w 1562"/>
                <a:gd name="T1" fmla="*/ 477 h 1560"/>
                <a:gd name="T2" fmla="*/ 1258 w 1562"/>
                <a:gd name="T3" fmla="*/ 303 h 1560"/>
                <a:gd name="T4" fmla="*/ 1085 w 1562"/>
                <a:gd name="T5" fmla="*/ 303 h 1560"/>
                <a:gd name="T6" fmla="*/ 782 w 1562"/>
                <a:gd name="T7" fmla="*/ 0 h 1560"/>
                <a:gd name="T8" fmla="*/ 492 w 1562"/>
                <a:gd name="T9" fmla="*/ 289 h 1560"/>
                <a:gd name="T10" fmla="*/ 492 w 1562"/>
                <a:gd name="T11" fmla="*/ 491 h 1560"/>
                <a:gd name="T12" fmla="*/ 289 w 1562"/>
                <a:gd name="T13" fmla="*/ 491 h 1560"/>
                <a:gd name="T14" fmla="*/ 0 w 1562"/>
                <a:gd name="T15" fmla="*/ 780 h 1560"/>
                <a:gd name="T16" fmla="*/ 782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5" y="303"/>
                  </a:lnTo>
                  <a:lnTo>
                    <a:pt x="782" y="0"/>
                  </a:lnTo>
                  <a:lnTo>
                    <a:pt x="492" y="289"/>
                  </a:lnTo>
                  <a:lnTo>
                    <a:pt x="492" y="491"/>
                  </a:lnTo>
                  <a:lnTo>
                    <a:pt x="289" y="491"/>
                  </a:lnTo>
                  <a:lnTo>
                    <a:pt x="0" y="780"/>
                  </a:lnTo>
                  <a:lnTo>
                    <a:pt x="782" y="1560"/>
                  </a:lnTo>
                  <a:lnTo>
                    <a:pt x="1562" y="780"/>
                  </a:lnTo>
                  <a:lnTo>
                    <a:pt x="1258" y="47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1">
              <a:extLst>
                <a:ext uri="{FF2B5EF4-FFF2-40B4-BE49-F238E27FC236}">
                  <a16:creationId xmlns:a16="http://schemas.microsoft.com/office/drawing/2014/main" id="{5223DDE2-3EE2-4909-AAB5-43CC6DFD96CE}"/>
                </a:ext>
              </a:extLst>
            </p:cNvPr>
            <p:cNvSpPr>
              <a:spLocks/>
            </p:cNvSpPr>
            <p:nvPr/>
          </p:nvSpPr>
          <p:spPr bwMode="auto">
            <a:xfrm>
              <a:off x="4499647" y="1887415"/>
              <a:ext cx="2298573" cy="2295630"/>
            </a:xfrm>
            <a:custGeom>
              <a:avLst/>
              <a:gdLst>
                <a:gd name="T0" fmla="*/ 1258 w 1562"/>
                <a:gd name="T1" fmla="*/ 1083 h 1560"/>
                <a:gd name="T2" fmla="*/ 1562 w 1562"/>
                <a:gd name="T3" fmla="*/ 780 h 1560"/>
                <a:gd name="T4" fmla="*/ 782 w 1562"/>
                <a:gd name="T5" fmla="*/ 0 h 1560"/>
                <a:gd name="T6" fmla="*/ 0 w 1562"/>
                <a:gd name="T7" fmla="*/ 780 h 1560"/>
                <a:gd name="T8" fmla="*/ 289 w 1562"/>
                <a:gd name="T9" fmla="*/ 1069 h 1560"/>
                <a:gd name="T10" fmla="*/ 491 w 1562"/>
                <a:gd name="T11" fmla="*/ 1069 h 1560"/>
                <a:gd name="T12" fmla="*/ 491 w 1562"/>
                <a:gd name="T13" fmla="*/ 1271 h 1560"/>
                <a:gd name="T14" fmla="*/ 782 w 1562"/>
                <a:gd name="T15" fmla="*/ 1560 h 1560"/>
                <a:gd name="T16" fmla="*/ 1084 w 1562"/>
                <a:gd name="T17" fmla="*/ 1257 h 1560"/>
                <a:gd name="T18" fmla="*/ 1258 w 1562"/>
                <a:gd name="T19" fmla="*/ 1257 h 1560"/>
                <a:gd name="T20" fmla="*/ 1258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1083"/>
                  </a:moveTo>
                  <a:lnTo>
                    <a:pt x="1562" y="780"/>
                  </a:lnTo>
                  <a:lnTo>
                    <a:pt x="782" y="0"/>
                  </a:lnTo>
                  <a:lnTo>
                    <a:pt x="0" y="780"/>
                  </a:lnTo>
                  <a:lnTo>
                    <a:pt x="289" y="1069"/>
                  </a:lnTo>
                  <a:lnTo>
                    <a:pt x="491" y="1069"/>
                  </a:lnTo>
                  <a:lnTo>
                    <a:pt x="491" y="1271"/>
                  </a:lnTo>
                  <a:lnTo>
                    <a:pt x="782" y="1560"/>
                  </a:lnTo>
                  <a:lnTo>
                    <a:pt x="1084" y="1257"/>
                  </a:lnTo>
                  <a:lnTo>
                    <a:pt x="1258" y="1257"/>
                  </a:lnTo>
                  <a:lnTo>
                    <a:pt x="1258"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0297B52C-710E-4D76-8585-489D8A3BA6D5}"/>
                </a:ext>
              </a:extLst>
            </p:cNvPr>
            <p:cNvSpPr>
              <a:spLocks/>
            </p:cNvSpPr>
            <p:nvPr/>
          </p:nvSpPr>
          <p:spPr bwMode="auto">
            <a:xfrm>
              <a:off x="5698967" y="3085263"/>
              <a:ext cx="2298573" cy="2295630"/>
            </a:xfrm>
            <a:custGeom>
              <a:avLst/>
              <a:gdLst>
                <a:gd name="T0" fmla="*/ 1258 w 1562"/>
                <a:gd name="T1" fmla="*/ 477 h 1560"/>
                <a:gd name="T2" fmla="*/ 1258 w 1562"/>
                <a:gd name="T3" fmla="*/ 303 h 1560"/>
                <a:gd name="T4" fmla="*/ 1084 w 1562"/>
                <a:gd name="T5" fmla="*/ 303 h 1560"/>
                <a:gd name="T6" fmla="*/ 780 w 1562"/>
                <a:gd name="T7" fmla="*/ 0 h 1560"/>
                <a:gd name="T8" fmla="*/ 491 w 1562"/>
                <a:gd name="T9" fmla="*/ 289 h 1560"/>
                <a:gd name="T10" fmla="*/ 491 w 1562"/>
                <a:gd name="T11" fmla="*/ 491 h 1560"/>
                <a:gd name="T12" fmla="*/ 289 w 1562"/>
                <a:gd name="T13" fmla="*/ 491 h 1560"/>
                <a:gd name="T14" fmla="*/ 0 w 1562"/>
                <a:gd name="T15" fmla="*/ 780 h 1560"/>
                <a:gd name="T16" fmla="*/ 780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4" y="303"/>
                  </a:lnTo>
                  <a:lnTo>
                    <a:pt x="780" y="0"/>
                  </a:lnTo>
                  <a:lnTo>
                    <a:pt x="491" y="289"/>
                  </a:lnTo>
                  <a:lnTo>
                    <a:pt x="491" y="491"/>
                  </a:lnTo>
                  <a:lnTo>
                    <a:pt x="289" y="491"/>
                  </a:lnTo>
                  <a:lnTo>
                    <a:pt x="0" y="780"/>
                  </a:lnTo>
                  <a:lnTo>
                    <a:pt x="780" y="1560"/>
                  </a:lnTo>
                  <a:lnTo>
                    <a:pt x="1562"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05D2D4BE-2FEE-4736-A88F-0D0171137CF6}"/>
                </a:ext>
              </a:extLst>
            </p:cNvPr>
            <p:cNvSpPr>
              <a:spLocks/>
            </p:cNvSpPr>
            <p:nvPr/>
          </p:nvSpPr>
          <p:spPr bwMode="auto">
            <a:xfrm>
              <a:off x="6898286" y="1887415"/>
              <a:ext cx="2297102" cy="2295630"/>
            </a:xfrm>
            <a:custGeom>
              <a:avLst/>
              <a:gdLst>
                <a:gd name="T0" fmla="*/ 1258 w 1561"/>
                <a:gd name="T1" fmla="*/ 1083 h 1560"/>
                <a:gd name="T2" fmla="*/ 1561 w 1561"/>
                <a:gd name="T3" fmla="*/ 780 h 1560"/>
                <a:gd name="T4" fmla="*/ 780 w 1561"/>
                <a:gd name="T5" fmla="*/ 0 h 1560"/>
                <a:gd name="T6" fmla="*/ 0 w 1561"/>
                <a:gd name="T7" fmla="*/ 780 h 1560"/>
                <a:gd name="T8" fmla="*/ 289 w 1561"/>
                <a:gd name="T9" fmla="*/ 1069 h 1560"/>
                <a:gd name="T10" fmla="*/ 491 w 1561"/>
                <a:gd name="T11" fmla="*/ 1069 h 1560"/>
                <a:gd name="T12" fmla="*/ 491 w 1561"/>
                <a:gd name="T13" fmla="*/ 1271 h 1560"/>
                <a:gd name="T14" fmla="*/ 780 w 1561"/>
                <a:gd name="T15" fmla="*/ 1560 h 1560"/>
                <a:gd name="T16" fmla="*/ 1084 w 1561"/>
                <a:gd name="T17" fmla="*/ 1257 h 1560"/>
                <a:gd name="T18" fmla="*/ 1258 w 1561"/>
                <a:gd name="T19" fmla="*/ 1257 h 1560"/>
                <a:gd name="T20" fmla="*/ 1258 w 1561"/>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1083"/>
                  </a:moveTo>
                  <a:lnTo>
                    <a:pt x="1561" y="780"/>
                  </a:lnTo>
                  <a:lnTo>
                    <a:pt x="780" y="0"/>
                  </a:lnTo>
                  <a:lnTo>
                    <a:pt x="0" y="780"/>
                  </a:lnTo>
                  <a:lnTo>
                    <a:pt x="289" y="1069"/>
                  </a:lnTo>
                  <a:lnTo>
                    <a:pt x="491" y="1069"/>
                  </a:lnTo>
                  <a:lnTo>
                    <a:pt x="491" y="1271"/>
                  </a:lnTo>
                  <a:lnTo>
                    <a:pt x="780" y="1560"/>
                  </a:lnTo>
                  <a:lnTo>
                    <a:pt x="1084" y="1257"/>
                  </a:lnTo>
                  <a:lnTo>
                    <a:pt x="1258" y="1257"/>
                  </a:lnTo>
                  <a:lnTo>
                    <a:pt x="1258" y="10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F1DEEF76-5105-4F33-830B-0DE3AE2A6519}"/>
                </a:ext>
              </a:extLst>
            </p:cNvPr>
            <p:cNvSpPr>
              <a:spLocks/>
            </p:cNvSpPr>
            <p:nvPr/>
          </p:nvSpPr>
          <p:spPr bwMode="auto">
            <a:xfrm>
              <a:off x="8097606" y="3085263"/>
              <a:ext cx="2297102" cy="2295630"/>
            </a:xfrm>
            <a:custGeom>
              <a:avLst/>
              <a:gdLst>
                <a:gd name="T0" fmla="*/ 1258 w 1561"/>
                <a:gd name="T1" fmla="*/ 477 h 1560"/>
                <a:gd name="T2" fmla="*/ 1258 w 1561"/>
                <a:gd name="T3" fmla="*/ 303 h 1560"/>
                <a:gd name="T4" fmla="*/ 1084 w 1561"/>
                <a:gd name="T5" fmla="*/ 303 h 1560"/>
                <a:gd name="T6" fmla="*/ 780 w 1561"/>
                <a:gd name="T7" fmla="*/ 0 h 1560"/>
                <a:gd name="T8" fmla="*/ 491 w 1561"/>
                <a:gd name="T9" fmla="*/ 289 h 1560"/>
                <a:gd name="T10" fmla="*/ 491 w 1561"/>
                <a:gd name="T11" fmla="*/ 491 h 1560"/>
                <a:gd name="T12" fmla="*/ 289 w 1561"/>
                <a:gd name="T13" fmla="*/ 491 h 1560"/>
                <a:gd name="T14" fmla="*/ 0 w 1561"/>
                <a:gd name="T15" fmla="*/ 780 h 1560"/>
                <a:gd name="T16" fmla="*/ 780 w 1561"/>
                <a:gd name="T17" fmla="*/ 1560 h 1560"/>
                <a:gd name="T18" fmla="*/ 1561 w 1561"/>
                <a:gd name="T19" fmla="*/ 780 h 1560"/>
                <a:gd name="T20" fmla="*/ 1258 w 1561"/>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477"/>
                  </a:moveTo>
                  <a:lnTo>
                    <a:pt x="1258" y="303"/>
                  </a:lnTo>
                  <a:lnTo>
                    <a:pt x="1084" y="303"/>
                  </a:lnTo>
                  <a:lnTo>
                    <a:pt x="780" y="0"/>
                  </a:lnTo>
                  <a:lnTo>
                    <a:pt x="491" y="289"/>
                  </a:lnTo>
                  <a:lnTo>
                    <a:pt x="491" y="491"/>
                  </a:lnTo>
                  <a:lnTo>
                    <a:pt x="289" y="491"/>
                  </a:lnTo>
                  <a:lnTo>
                    <a:pt x="0" y="780"/>
                  </a:lnTo>
                  <a:lnTo>
                    <a:pt x="780" y="1560"/>
                  </a:lnTo>
                  <a:lnTo>
                    <a:pt x="1561"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FB55752B-CA74-4244-95AF-0075FC0D15FD}"/>
                </a:ext>
              </a:extLst>
            </p:cNvPr>
            <p:cNvSpPr>
              <a:spLocks/>
            </p:cNvSpPr>
            <p:nvPr/>
          </p:nvSpPr>
          <p:spPr bwMode="auto">
            <a:xfrm>
              <a:off x="9295454" y="1887415"/>
              <a:ext cx="2297102" cy="2295630"/>
            </a:xfrm>
            <a:custGeom>
              <a:avLst/>
              <a:gdLst>
                <a:gd name="T0" fmla="*/ 781 w 1561"/>
                <a:gd name="T1" fmla="*/ 0 h 1560"/>
                <a:gd name="T2" fmla="*/ 0 w 1561"/>
                <a:gd name="T3" fmla="*/ 780 h 1560"/>
                <a:gd name="T4" fmla="*/ 289 w 1561"/>
                <a:gd name="T5" fmla="*/ 1069 h 1560"/>
                <a:gd name="T6" fmla="*/ 492 w 1561"/>
                <a:gd name="T7" fmla="*/ 1069 h 1560"/>
                <a:gd name="T8" fmla="*/ 492 w 1561"/>
                <a:gd name="T9" fmla="*/ 1271 h 1560"/>
                <a:gd name="T10" fmla="*/ 781 w 1561"/>
                <a:gd name="T11" fmla="*/ 1560 h 1560"/>
                <a:gd name="T12" fmla="*/ 1561 w 1561"/>
                <a:gd name="T13" fmla="*/ 780 h 1560"/>
                <a:gd name="T14" fmla="*/ 781 w 1561"/>
                <a:gd name="T15" fmla="*/ 0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781" y="0"/>
                  </a:moveTo>
                  <a:lnTo>
                    <a:pt x="0" y="780"/>
                  </a:lnTo>
                  <a:lnTo>
                    <a:pt x="289" y="1069"/>
                  </a:lnTo>
                  <a:lnTo>
                    <a:pt x="492" y="1069"/>
                  </a:lnTo>
                  <a:lnTo>
                    <a:pt x="492" y="1271"/>
                  </a:lnTo>
                  <a:lnTo>
                    <a:pt x="781" y="1560"/>
                  </a:lnTo>
                  <a:lnTo>
                    <a:pt x="1561" y="780"/>
                  </a:lnTo>
                  <a:lnTo>
                    <a:pt x="7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8" name="Straight Connector 27">
            <a:extLst>
              <a:ext uri="{FF2B5EF4-FFF2-40B4-BE49-F238E27FC236}">
                <a16:creationId xmlns:a16="http://schemas.microsoft.com/office/drawing/2014/main" id="{A19F9132-ECF0-477F-A09F-F2DB88DA283F}"/>
              </a:ext>
            </a:extLst>
          </p:cNvPr>
          <p:cNvCxnSpPr>
            <a:cxnSpLocks/>
          </p:cNvCxnSpPr>
          <p:nvPr/>
        </p:nvCxnSpPr>
        <p:spPr bwMode="auto">
          <a:xfrm>
            <a:off x="6070094" y="767164"/>
            <a:ext cx="0" cy="6728145"/>
          </a:xfrm>
          <a:prstGeom prst="line">
            <a:avLst/>
          </a:prstGeom>
          <a:solidFill>
            <a:schemeClr val="accent1"/>
          </a:solidFill>
          <a:ln w="136525" cap="flat" cmpd="sng" algn="ctr">
            <a:gradFill flip="none" rotWithShape="1">
              <a:gsLst>
                <a:gs pos="15000">
                  <a:srgbClr val="FFFFFF"/>
                </a:gs>
                <a:gs pos="0">
                  <a:schemeClr val="bg1">
                    <a:alpha val="0"/>
                  </a:schemeClr>
                </a:gs>
                <a:gs pos="90000">
                  <a:schemeClr val="bg1"/>
                </a:gs>
                <a:gs pos="100000">
                  <a:schemeClr val="bg1">
                    <a:alpha val="0"/>
                  </a:schemeClr>
                </a:gs>
              </a:gsLst>
              <a:lin ang="5400000" scaled="1"/>
              <a:tileRect/>
            </a:gradFill>
            <a:prstDash val="solid"/>
            <a:round/>
            <a:headEnd type="none" w="med" len="med"/>
            <a:tailEnd type="none" w="med" len="med"/>
          </a:ln>
          <a:effectLst>
            <a:outerShdw blurRad="139700" dist="101600" sx="72000" sy="72000" algn="l" rotWithShape="0">
              <a:prstClr val="black">
                <a:alpha val="38000"/>
              </a:prstClr>
            </a:outerShdw>
          </a:effectLst>
        </p:spPr>
      </p:cxnSp>
      <p:sp>
        <p:nvSpPr>
          <p:cNvPr id="29" name="Rectangle 28">
            <a:extLst>
              <a:ext uri="{FF2B5EF4-FFF2-40B4-BE49-F238E27FC236}">
                <a16:creationId xmlns:a16="http://schemas.microsoft.com/office/drawing/2014/main" id="{18DDA077-B7AD-4AFC-836B-ECC0553A1214}"/>
              </a:ext>
            </a:extLst>
          </p:cNvPr>
          <p:cNvSpPr/>
          <p:nvPr/>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mn-ea"/>
              <a:cs typeface="Aharoni"/>
            </a:endParaRPr>
          </a:p>
        </p:txBody>
      </p:sp>
    </p:spTree>
    <p:extLst>
      <p:ext uri="{BB962C8B-B14F-4D97-AF65-F5344CB8AC3E}">
        <p14:creationId xmlns:p14="http://schemas.microsoft.com/office/powerpoint/2010/main" val="777203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40DC6D-B994-4EFB-9D07-23A84CBACCAB}"/>
              </a:ext>
            </a:extLst>
          </p:cNvPr>
          <p:cNvSpPr>
            <a:spLocks noGrp="1"/>
          </p:cNvSpPr>
          <p:nvPr>
            <p:ph idx="1"/>
          </p:nvPr>
        </p:nvSpPr>
        <p:spPr/>
        <p:txBody>
          <a:bodyPr/>
          <a:lstStyle/>
          <a:p>
            <a:r>
              <a:rPr lang="en-US" dirty="0"/>
              <a:t>Reason</a:t>
            </a:r>
          </a:p>
        </p:txBody>
      </p:sp>
      <p:sp>
        <p:nvSpPr>
          <p:cNvPr id="3" name="Title 2">
            <a:extLst>
              <a:ext uri="{FF2B5EF4-FFF2-40B4-BE49-F238E27FC236}">
                <a16:creationId xmlns:a16="http://schemas.microsoft.com/office/drawing/2014/main" id="{D5836215-27FB-4897-9DBC-BC423F0848BA}"/>
              </a:ext>
            </a:extLst>
          </p:cNvPr>
          <p:cNvSpPr>
            <a:spLocks noGrp="1"/>
          </p:cNvSpPr>
          <p:nvPr>
            <p:ph type="title"/>
          </p:nvPr>
        </p:nvSpPr>
        <p:spPr/>
        <p:txBody>
          <a:bodyPr/>
          <a:lstStyle/>
          <a:p>
            <a:r>
              <a:rPr lang="en-US" dirty="0"/>
              <a:t>Privilege Escalation</a:t>
            </a:r>
          </a:p>
        </p:txBody>
      </p:sp>
      <p:sp>
        <p:nvSpPr>
          <p:cNvPr id="4" name="Text Placeholder 3">
            <a:extLst>
              <a:ext uri="{FF2B5EF4-FFF2-40B4-BE49-F238E27FC236}">
                <a16:creationId xmlns:a16="http://schemas.microsoft.com/office/drawing/2014/main" id="{787FA346-A1AB-467A-98A4-999BB104CFC0}"/>
              </a:ext>
            </a:extLst>
          </p:cNvPr>
          <p:cNvSpPr>
            <a:spLocks noGrp="1"/>
          </p:cNvSpPr>
          <p:nvPr>
            <p:ph type="body" sz="quarter" idx="10"/>
          </p:nvPr>
        </p:nvSpPr>
        <p:spPr/>
        <p:txBody>
          <a:bodyPr/>
          <a:lstStyle/>
          <a:p>
            <a:r>
              <a:rPr lang="en-US" dirty="0"/>
              <a:t>In most cases privilege escalation is a must step for an adversary</a:t>
            </a:r>
          </a:p>
          <a:p>
            <a:pPr lvl="1"/>
            <a:r>
              <a:rPr lang="en-US" dirty="0"/>
              <a:t>With higher privileges it can disable security solutions </a:t>
            </a:r>
          </a:p>
          <a:p>
            <a:pPr lvl="1"/>
            <a:r>
              <a:rPr lang="en-US" dirty="0"/>
              <a:t>Migrate to system and critical processes </a:t>
            </a:r>
          </a:p>
          <a:p>
            <a:pPr lvl="1"/>
            <a:r>
              <a:rPr lang="en-US" dirty="0"/>
              <a:t>Propagate within the network</a:t>
            </a:r>
          </a:p>
          <a:p>
            <a:pPr lvl="1"/>
            <a:r>
              <a:rPr lang="en-US" dirty="0"/>
              <a:t>Hide and delete traces </a:t>
            </a:r>
          </a:p>
          <a:p>
            <a:endParaRPr lang="en-US" dirty="0"/>
          </a:p>
        </p:txBody>
      </p:sp>
      <p:sp>
        <p:nvSpPr>
          <p:cNvPr id="5" name="Content Placeholder 4">
            <a:extLst>
              <a:ext uri="{FF2B5EF4-FFF2-40B4-BE49-F238E27FC236}">
                <a16:creationId xmlns:a16="http://schemas.microsoft.com/office/drawing/2014/main" id="{5581E346-FE6D-4F44-9380-0E93A3B079AC}"/>
              </a:ext>
            </a:extLst>
          </p:cNvPr>
          <p:cNvSpPr>
            <a:spLocks noGrp="1"/>
          </p:cNvSpPr>
          <p:nvPr>
            <p:ph idx="11"/>
          </p:nvPr>
        </p:nvSpPr>
        <p:spPr/>
        <p:txBody>
          <a:bodyPr/>
          <a:lstStyle/>
          <a:p>
            <a:r>
              <a:rPr lang="en-US" dirty="0"/>
              <a:t>Method</a:t>
            </a:r>
          </a:p>
        </p:txBody>
      </p:sp>
      <p:sp>
        <p:nvSpPr>
          <p:cNvPr id="6" name="Text Placeholder 5">
            <a:extLst>
              <a:ext uri="{FF2B5EF4-FFF2-40B4-BE49-F238E27FC236}">
                <a16:creationId xmlns:a16="http://schemas.microsoft.com/office/drawing/2014/main" id="{0EF4A1C6-7F53-44E9-B285-1377B10BEB6F}"/>
              </a:ext>
            </a:extLst>
          </p:cNvPr>
          <p:cNvSpPr>
            <a:spLocks noGrp="1"/>
          </p:cNvSpPr>
          <p:nvPr>
            <p:ph type="body" sz="quarter" idx="12"/>
          </p:nvPr>
        </p:nvSpPr>
        <p:spPr/>
        <p:txBody>
          <a:bodyPr/>
          <a:lstStyle/>
          <a:p>
            <a:r>
              <a:rPr lang="en-US" dirty="0"/>
              <a:t>UAC bypasses is a type of privilege escalation utilized by most malwares today and requires the user to be an admin. </a:t>
            </a:r>
          </a:p>
          <a:p>
            <a:pPr lvl="1"/>
            <a:r>
              <a:rPr lang="en-US" dirty="0"/>
              <a:t>Those are difficult to patch as those are usually architectural weakness – there are known bypasses even for the latest Win10</a:t>
            </a:r>
          </a:p>
          <a:p>
            <a:pPr lvl="1"/>
            <a:r>
              <a:rPr lang="en-US" dirty="0"/>
              <a:t>Usually composed from set of legitimate steps – while detection solutions are monitoring those steps – those are usually very easy to bypass with simple re-ordering and noise introduction. </a:t>
            </a:r>
          </a:p>
          <a:p>
            <a:endParaRPr lang="en-US" dirty="0"/>
          </a:p>
        </p:txBody>
      </p:sp>
      <p:grpSp>
        <p:nvGrpSpPr>
          <p:cNvPr id="14" name="Group 13">
            <a:extLst>
              <a:ext uri="{FF2B5EF4-FFF2-40B4-BE49-F238E27FC236}">
                <a16:creationId xmlns:a16="http://schemas.microsoft.com/office/drawing/2014/main" id="{1F708D44-A712-4F30-8AFC-D312B58B2FD2}"/>
              </a:ext>
            </a:extLst>
          </p:cNvPr>
          <p:cNvGrpSpPr/>
          <p:nvPr/>
        </p:nvGrpSpPr>
        <p:grpSpPr>
          <a:xfrm>
            <a:off x="8691355" y="358898"/>
            <a:ext cx="3117595" cy="1019024"/>
            <a:chOff x="904631" y="1887415"/>
            <a:chExt cx="10687925" cy="3493478"/>
          </a:xfrm>
          <a:solidFill>
            <a:schemeClr val="bg1">
              <a:lumMod val="85000"/>
            </a:schemeClr>
          </a:solidFill>
        </p:grpSpPr>
        <p:sp>
          <p:nvSpPr>
            <p:cNvPr id="15" name="Freeform 13">
              <a:extLst>
                <a:ext uri="{FF2B5EF4-FFF2-40B4-BE49-F238E27FC236}">
                  <a16:creationId xmlns:a16="http://schemas.microsoft.com/office/drawing/2014/main" id="{8630DF0A-3A0E-4D0A-BD4B-A74159AD70FE}"/>
                </a:ext>
              </a:extLst>
            </p:cNvPr>
            <p:cNvSpPr>
              <a:spLocks/>
            </p:cNvSpPr>
            <p:nvPr/>
          </p:nvSpPr>
          <p:spPr bwMode="auto">
            <a:xfrm>
              <a:off x="904631" y="3085263"/>
              <a:ext cx="2297102" cy="2295630"/>
            </a:xfrm>
            <a:custGeom>
              <a:avLst/>
              <a:gdLst>
                <a:gd name="T0" fmla="*/ 1257 w 1561"/>
                <a:gd name="T1" fmla="*/ 477 h 1560"/>
                <a:gd name="T2" fmla="*/ 1257 w 1561"/>
                <a:gd name="T3" fmla="*/ 303 h 1560"/>
                <a:gd name="T4" fmla="*/ 1083 w 1561"/>
                <a:gd name="T5" fmla="*/ 303 h 1560"/>
                <a:gd name="T6" fmla="*/ 780 w 1561"/>
                <a:gd name="T7" fmla="*/ 0 h 1560"/>
                <a:gd name="T8" fmla="*/ 0 w 1561"/>
                <a:gd name="T9" fmla="*/ 780 h 1560"/>
                <a:gd name="T10" fmla="*/ 780 w 1561"/>
                <a:gd name="T11" fmla="*/ 1560 h 1560"/>
                <a:gd name="T12" fmla="*/ 1561 w 1561"/>
                <a:gd name="T13" fmla="*/ 780 h 1560"/>
                <a:gd name="T14" fmla="*/ 1257 w 1561"/>
                <a:gd name="T15" fmla="*/ 477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1257" y="477"/>
                  </a:moveTo>
                  <a:lnTo>
                    <a:pt x="1257" y="303"/>
                  </a:lnTo>
                  <a:lnTo>
                    <a:pt x="1083" y="303"/>
                  </a:lnTo>
                  <a:lnTo>
                    <a:pt x="780" y="0"/>
                  </a:lnTo>
                  <a:lnTo>
                    <a:pt x="0" y="780"/>
                  </a:lnTo>
                  <a:lnTo>
                    <a:pt x="780" y="1560"/>
                  </a:lnTo>
                  <a:lnTo>
                    <a:pt x="1561" y="780"/>
                  </a:lnTo>
                  <a:lnTo>
                    <a:pt x="125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0879DEC0-3FD0-4901-80C9-4B997CD25C58}"/>
                </a:ext>
              </a:extLst>
            </p:cNvPr>
            <p:cNvSpPr>
              <a:spLocks/>
            </p:cNvSpPr>
            <p:nvPr/>
          </p:nvSpPr>
          <p:spPr bwMode="auto">
            <a:xfrm>
              <a:off x="2101008" y="1887415"/>
              <a:ext cx="2298573" cy="2295630"/>
            </a:xfrm>
            <a:custGeom>
              <a:avLst/>
              <a:gdLst>
                <a:gd name="T0" fmla="*/ 1259 w 1562"/>
                <a:gd name="T1" fmla="*/ 1083 h 1560"/>
                <a:gd name="T2" fmla="*/ 1562 w 1562"/>
                <a:gd name="T3" fmla="*/ 780 h 1560"/>
                <a:gd name="T4" fmla="*/ 782 w 1562"/>
                <a:gd name="T5" fmla="*/ 0 h 1560"/>
                <a:gd name="T6" fmla="*/ 0 w 1562"/>
                <a:gd name="T7" fmla="*/ 780 h 1560"/>
                <a:gd name="T8" fmla="*/ 291 w 1562"/>
                <a:gd name="T9" fmla="*/ 1069 h 1560"/>
                <a:gd name="T10" fmla="*/ 492 w 1562"/>
                <a:gd name="T11" fmla="*/ 1069 h 1560"/>
                <a:gd name="T12" fmla="*/ 492 w 1562"/>
                <a:gd name="T13" fmla="*/ 1271 h 1560"/>
                <a:gd name="T14" fmla="*/ 782 w 1562"/>
                <a:gd name="T15" fmla="*/ 1560 h 1560"/>
                <a:gd name="T16" fmla="*/ 1085 w 1562"/>
                <a:gd name="T17" fmla="*/ 1257 h 1560"/>
                <a:gd name="T18" fmla="*/ 1259 w 1562"/>
                <a:gd name="T19" fmla="*/ 1257 h 1560"/>
                <a:gd name="T20" fmla="*/ 1259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9" y="1083"/>
                  </a:moveTo>
                  <a:lnTo>
                    <a:pt x="1562" y="780"/>
                  </a:lnTo>
                  <a:lnTo>
                    <a:pt x="782" y="0"/>
                  </a:lnTo>
                  <a:lnTo>
                    <a:pt x="0" y="780"/>
                  </a:lnTo>
                  <a:lnTo>
                    <a:pt x="291" y="1069"/>
                  </a:lnTo>
                  <a:lnTo>
                    <a:pt x="492" y="1069"/>
                  </a:lnTo>
                  <a:lnTo>
                    <a:pt x="492" y="1271"/>
                  </a:lnTo>
                  <a:lnTo>
                    <a:pt x="782" y="1560"/>
                  </a:lnTo>
                  <a:lnTo>
                    <a:pt x="1085" y="1257"/>
                  </a:lnTo>
                  <a:lnTo>
                    <a:pt x="1259" y="1257"/>
                  </a:lnTo>
                  <a:lnTo>
                    <a:pt x="1259"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0A08591F-412F-4F8E-92D9-C613EBF269A1}"/>
                </a:ext>
              </a:extLst>
            </p:cNvPr>
            <p:cNvSpPr>
              <a:spLocks/>
            </p:cNvSpPr>
            <p:nvPr/>
          </p:nvSpPr>
          <p:spPr bwMode="auto">
            <a:xfrm>
              <a:off x="3300327" y="3085263"/>
              <a:ext cx="2298573" cy="2295630"/>
            </a:xfrm>
            <a:custGeom>
              <a:avLst/>
              <a:gdLst>
                <a:gd name="T0" fmla="*/ 1258 w 1562"/>
                <a:gd name="T1" fmla="*/ 477 h 1560"/>
                <a:gd name="T2" fmla="*/ 1258 w 1562"/>
                <a:gd name="T3" fmla="*/ 303 h 1560"/>
                <a:gd name="T4" fmla="*/ 1085 w 1562"/>
                <a:gd name="T5" fmla="*/ 303 h 1560"/>
                <a:gd name="T6" fmla="*/ 782 w 1562"/>
                <a:gd name="T7" fmla="*/ 0 h 1560"/>
                <a:gd name="T8" fmla="*/ 492 w 1562"/>
                <a:gd name="T9" fmla="*/ 289 h 1560"/>
                <a:gd name="T10" fmla="*/ 492 w 1562"/>
                <a:gd name="T11" fmla="*/ 491 h 1560"/>
                <a:gd name="T12" fmla="*/ 289 w 1562"/>
                <a:gd name="T13" fmla="*/ 491 h 1560"/>
                <a:gd name="T14" fmla="*/ 0 w 1562"/>
                <a:gd name="T15" fmla="*/ 780 h 1560"/>
                <a:gd name="T16" fmla="*/ 782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5" y="303"/>
                  </a:lnTo>
                  <a:lnTo>
                    <a:pt x="782" y="0"/>
                  </a:lnTo>
                  <a:lnTo>
                    <a:pt x="492" y="289"/>
                  </a:lnTo>
                  <a:lnTo>
                    <a:pt x="492" y="491"/>
                  </a:lnTo>
                  <a:lnTo>
                    <a:pt x="289" y="491"/>
                  </a:lnTo>
                  <a:lnTo>
                    <a:pt x="0" y="780"/>
                  </a:lnTo>
                  <a:lnTo>
                    <a:pt x="782" y="1560"/>
                  </a:lnTo>
                  <a:lnTo>
                    <a:pt x="1562" y="780"/>
                  </a:lnTo>
                  <a:lnTo>
                    <a:pt x="1258" y="47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a:extLst>
                <a:ext uri="{FF2B5EF4-FFF2-40B4-BE49-F238E27FC236}">
                  <a16:creationId xmlns:a16="http://schemas.microsoft.com/office/drawing/2014/main" id="{E234B45E-BEDC-4382-BB22-D976F4294E22}"/>
                </a:ext>
              </a:extLst>
            </p:cNvPr>
            <p:cNvSpPr>
              <a:spLocks/>
            </p:cNvSpPr>
            <p:nvPr/>
          </p:nvSpPr>
          <p:spPr bwMode="auto">
            <a:xfrm>
              <a:off x="4499647" y="1887415"/>
              <a:ext cx="2298573" cy="2295630"/>
            </a:xfrm>
            <a:custGeom>
              <a:avLst/>
              <a:gdLst>
                <a:gd name="T0" fmla="*/ 1258 w 1562"/>
                <a:gd name="T1" fmla="*/ 1083 h 1560"/>
                <a:gd name="T2" fmla="*/ 1562 w 1562"/>
                <a:gd name="T3" fmla="*/ 780 h 1560"/>
                <a:gd name="T4" fmla="*/ 782 w 1562"/>
                <a:gd name="T5" fmla="*/ 0 h 1560"/>
                <a:gd name="T6" fmla="*/ 0 w 1562"/>
                <a:gd name="T7" fmla="*/ 780 h 1560"/>
                <a:gd name="T8" fmla="*/ 289 w 1562"/>
                <a:gd name="T9" fmla="*/ 1069 h 1560"/>
                <a:gd name="T10" fmla="*/ 491 w 1562"/>
                <a:gd name="T11" fmla="*/ 1069 h 1560"/>
                <a:gd name="T12" fmla="*/ 491 w 1562"/>
                <a:gd name="T13" fmla="*/ 1271 h 1560"/>
                <a:gd name="T14" fmla="*/ 782 w 1562"/>
                <a:gd name="T15" fmla="*/ 1560 h 1560"/>
                <a:gd name="T16" fmla="*/ 1084 w 1562"/>
                <a:gd name="T17" fmla="*/ 1257 h 1560"/>
                <a:gd name="T18" fmla="*/ 1258 w 1562"/>
                <a:gd name="T19" fmla="*/ 1257 h 1560"/>
                <a:gd name="T20" fmla="*/ 1258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1083"/>
                  </a:moveTo>
                  <a:lnTo>
                    <a:pt x="1562" y="780"/>
                  </a:lnTo>
                  <a:lnTo>
                    <a:pt x="782" y="0"/>
                  </a:lnTo>
                  <a:lnTo>
                    <a:pt x="0" y="780"/>
                  </a:lnTo>
                  <a:lnTo>
                    <a:pt x="289" y="1069"/>
                  </a:lnTo>
                  <a:lnTo>
                    <a:pt x="491" y="1069"/>
                  </a:lnTo>
                  <a:lnTo>
                    <a:pt x="491" y="1271"/>
                  </a:lnTo>
                  <a:lnTo>
                    <a:pt x="782" y="1560"/>
                  </a:lnTo>
                  <a:lnTo>
                    <a:pt x="1084" y="1257"/>
                  </a:lnTo>
                  <a:lnTo>
                    <a:pt x="1258" y="1257"/>
                  </a:lnTo>
                  <a:lnTo>
                    <a:pt x="1258"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40B79185-2F91-49FA-99FE-AB3B82A010EE}"/>
                </a:ext>
              </a:extLst>
            </p:cNvPr>
            <p:cNvSpPr>
              <a:spLocks/>
            </p:cNvSpPr>
            <p:nvPr/>
          </p:nvSpPr>
          <p:spPr bwMode="auto">
            <a:xfrm>
              <a:off x="5698967" y="3085263"/>
              <a:ext cx="2298573" cy="2295630"/>
            </a:xfrm>
            <a:custGeom>
              <a:avLst/>
              <a:gdLst>
                <a:gd name="T0" fmla="*/ 1258 w 1562"/>
                <a:gd name="T1" fmla="*/ 477 h 1560"/>
                <a:gd name="T2" fmla="*/ 1258 w 1562"/>
                <a:gd name="T3" fmla="*/ 303 h 1560"/>
                <a:gd name="T4" fmla="*/ 1084 w 1562"/>
                <a:gd name="T5" fmla="*/ 303 h 1560"/>
                <a:gd name="T6" fmla="*/ 780 w 1562"/>
                <a:gd name="T7" fmla="*/ 0 h 1560"/>
                <a:gd name="T8" fmla="*/ 491 w 1562"/>
                <a:gd name="T9" fmla="*/ 289 h 1560"/>
                <a:gd name="T10" fmla="*/ 491 w 1562"/>
                <a:gd name="T11" fmla="*/ 491 h 1560"/>
                <a:gd name="T12" fmla="*/ 289 w 1562"/>
                <a:gd name="T13" fmla="*/ 491 h 1560"/>
                <a:gd name="T14" fmla="*/ 0 w 1562"/>
                <a:gd name="T15" fmla="*/ 780 h 1560"/>
                <a:gd name="T16" fmla="*/ 780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4" y="303"/>
                  </a:lnTo>
                  <a:lnTo>
                    <a:pt x="780" y="0"/>
                  </a:lnTo>
                  <a:lnTo>
                    <a:pt x="491" y="289"/>
                  </a:lnTo>
                  <a:lnTo>
                    <a:pt x="491" y="491"/>
                  </a:lnTo>
                  <a:lnTo>
                    <a:pt x="289" y="491"/>
                  </a:lnTo>
                  <a:lnTo>
                    <a:pt x="0" y="780"/>
                  </a:lnTo>
                  <a:lnTo>
                    <a:pt x="780" y="1560"/>
                  </a:lnTo>
                  <a:lnTo>
                    <a:pt x="1562"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D7E64F29-8401-4BA4-BD78-E7E591A95C21}"/>
                </a:ext>
              </a:extLst>
            </p:cNvPr>
            <p:cNvSpPr>
              <a:spLocks/>
            </p:cNvSpPr>
            <p:nvPr/>
          </p:nvSpPr>
          <p:spPr bwMode="auto">
            <a:xfrm>
              <a:off x="6898286" y="1887415"/>
              <a:ext cx="2297102" cy="2295630"/>
            </a:xfrm>
            <a:custGeom>
              <a:avLst/>
              <a:gdLst>
                <a:gd name="T0" fmla="*/ 1258 w 1561"/>
                <a:gd name="T1" fmla="*/ 1083 h 1560"/>
                <a:gd name="T2" fmla="*/ 1561 w 1561"/>
                <a:gd name="T3" fmla="*/ 780 h 1560"/>
                <a:gd name="T4" fmla="*/ 780 w 1561"/>
                <a:gd name="T5" fmla="*/ 0 h 1560"/>
                <a:gd name="T6" fmla="*/ 0 w 1561"/>
                <a:gd name="T7" fmla="*/ 780 h 1560"/>
                <a:gd name="T8" fmla="*/ 289 w 1561"/>
                <a:gd name="T9" fmla="*/ 1069 h 1560"/>
                <a:gd name="T10" fmla="*/ 491 w 1561"/>
                <a:gd name="T11" fmla="*/ 1069 h 1560"/>
                <a:gd name="T12" fmla="*/ 491 w 1561"/>
                <a:gd name="T13" fmla="*/ 1271 h 1560"/>
                <a:gd name="T14" fmla="*/ 780 w 1561"/>
                <a:gd name="T15" fmla="*/ 1560 h 1560"/>
                <a:gd name="T16" fmla="*/ 1084 w 1561"/>
                <a:gd name="T17" fmla="*/ 1257 h 1560"/>
                <a:gd name="T18" fmla="*/ 1258 w 1561"/>
                <a:gd name="T19" fmla="*/ 1257 h 1560"/>
                <a:gd name="T20" fmla="*/ 1258 w 1561"/>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1083"/>
                  </a:moveTo>
                  <a:lnTo>
                    <a:pt x="1561" y="780"/>
                  </a:lnTo>
                  <a:lnTo>
                    <a:pt x="780" y="0"/>
                  </a:lnTo>
                  <a:lnTo>
                    <a:pt x="0" y="780"/>
                  </a:lnTo>
                  <a:lnTo>
                    <a:pt x="289" y="1069"/>
                  </a:lnTo>
                  <a:lnTo>
                    <a:pt x="491" y="1069"/>
                  </a:lnTo>
                  <a:lnTo>
                    <a:pt x="491" y="1271"/>
                  </a:lnTo>
                  <a:lnTo>
                    <a:pt x="780" y="1560"/>
                  </a:lnTo>
                  <a:lnTo>
                    <a:pt x="1084" y="1257"/>
                  </a:lnTo>
                  <a:lnTo>
                    <a:pt x="1258" y="1257"/>
                  </a:lnTo>
                  <a:lnTo>
                    <a:pt x="1258"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25D3C8C-760B-4A18-AF01-A013F79D5EF4}"/>
                </a:ext>
              </a:extLst>
            </p:cNvPr>
            <p:cNvSpPr>
              <a:spLocks/>
            </p:cNvSpPr>
            <p:nvPr/>
          </p:nvSpPr>
          <p:spPr bwMode="auto">
            <a:xfrm>
              <a:off x="8097606" y="3085263"/>
              <a:ext cx="2297102" cy="2295630"/>
            </a:xfrm>
            <a:custGeom>
              <a:avLst/>
              <a:gdLst>
                <a:gd name="T0" fmla="*/ 1258 w 1561"/>
                <a:gd name="T1" fmla="*/ 477 h 1560"/>
                <a:gd name="T2" fmla="*/ 1258 w 1561"/>
                <a:gd name="T3" fmla="*/ 303 h 1560"/>
                <a:gd name="T4" fmla="*/ 1084 w 1561"/>
                <a:gd name="T5" fmla="*/ 303 h 1560"/>
                <a:gd name="T6" fmla="*/ 780 w 1561"/>
                <a:gd name="T7" fmla="*/ 0 h 1560"/>
                <a:gd name="T8" fmla="*/ 491 w 1561"/>
                <a:gd name="T9" fmla="*/ 289 h 1560"/>
                <a:gd name="T10" fmla="*/ 491 w 1561"/>
                <a:gd name="T11" fmla="*/ 491 h 1560"/>
                <a:gd name="T12" fmla="*/ 289 w 1561"/>
                <a:gd name="T13" fmla="*/ 491 h 1560"/>
                <a:gd name="T14" fmla="*/ 0 w 1561"/>
                <a:gd name="T15" fmla="*/ 780 h 1560"/>
                <a:gd name="T16" fmla="*/ 780 w 1561"/>
                <a:gd name="T17" fmla="*/ 1560 h 1560"/>
                <a:gd name="T18" fmla="*/ 1561 w 1561"/>
                <a:gd name="T19" fmla="*/ 780 h 1560"/>
                <a:gd name="T20" fmla="*/ 1258 w 1561"/>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477"/>
                  </a:moveTo>
                  <a:lnTo>
                    <a:pt x="1258" y="303"/>
                  </a:lnTo>
                  <a:lnTo>
                    <a:pt x="1084" y="303"/>
                  </a:lnTo>
                  <a:lnTo>
                    <a:pt x="780" y="0"/>
                  </a:lnTo>
                  <a:lnTo>
                    <a:pt x="491" y="289"/>
                  </a:lnTo>
                  <a:lnTo>
                    <a:pt x="491" y="491"/>
                  </a:lnTo>
                  <a:lnTo>
                    <a:pt x="289" y="491"/>
                  </a:lnTo>
                  <a:lnTo>
                    <a:pt x="0" y="780"/>
                  </a:lnTo>
                  <a:lnTo>
                    <a:pt x="780" y="1560"/>
                  </a:lnTo>
                  <a:lnTo>
                    <a:pt x="1561" y="780"/>
                  </a:lnTo>
                  <a:lnTo>
                    <a:pt x="1258" y="47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8F84E242-7095-458B-B8D7-001124FAC121}"/>
                </a:ext>
              </a:extLst>
            </p:cNvPr>
            <p:cNvSpPr>
              <a:spLocks/>
            </p:cNvSpPr>
            <p:nvPr/>
          </p:nvSpPr>
          <p:spPr bwMode="auto">
            <a:xfrm>
              <a:off x="9295454" y="1887415"/>
              <a:ext cx="2297102" cy="2295630"/>
            </a:xfrm>
            <a:custGeom>
              <a:avLst/>
              <a:gdLst>
                <a:gd name="T0" fmla="*/ 781 w 1561"/>
                <a:gd name="T1" fmla="*/ 0 h 1560"/>
                <a:gd name="T2" fmla="*/ 0 w 1561"/>
                <a:gd name="T3" fmla="*/ 780 h 1560"/>
                <a:gd name="T4" fmla="*/ 289 w 1561"/>
                <a:gd name="T5" fmla="*/ 1069 h 1560"/>
                <a:gd name="T6" fmla="*/ 492 w 1561"/>
                <a:gd name="T7" fmla="*/ 1069 h 1560"/>
                <a:gd name="T8" fmla="*/ 492 w 1561"/>
                <a:gd name="T9" fmla="*/ 1271 h 1560"/>
                <a:gd name="T10" fmla="*/ 781 w 1561"/>
                <a:gd name="T11" fmla="*/ 1560 h 1560"/>
                <a:gd name="T12" fmla="*/ 1561 w 1561"/>
                <a:gd name="T13" fmla="*/ 780 h 1560"/>
                <a:gd name="T14" fmla="*/ 781 w 1561"/>
                <a:gd name="T15" fmla="*/ 0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781" y="0"/>
                  </a:moveTo>
                  <a:lnTo>
                    <a:pt x="0" y="780"/>
                  </a:lnTo>
                  <a:lnTo>
                    <a:pt x="289" y="1069"/>
                  </a:lnTo>
                  <a:lnTo>
                    <a:pt x="492" y="1069"/>
                  </a:lnTo>
                  <a:lnTo>
                    <a:pt x="492" y="1271"/>
                  </a:lnTo>
                  <a:lnTo>
                    <a:pt x="781" y="1560"/>
                  </a:lnTo>
                  <a:lnTo>
                    <a:pt x="1561" y="780"/>
                  </a:lnTo>
                  <a:lnTo>
                    <a:pt x="7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4" name="Straight Connector 23">
            <a:extLst>
              <a:ext uri="{FF2B5EF4-FFF2-40B4-BE49-F238E27FC236}">
                <a16:creationId xmlns:a16="http://schemas.microsoft.com/office/drawing/2014/main" id="{6D943A4A-DE99-4529-B220-0DEE68C37A58}"/>
              </a:ext>
            </a:extLst>
          </p:cNvPr>
          <p:cNvCxnSpPr>
            <a:cxnSpLocks/>
          </p:cNvCxnSpPr>
          <p:nvPr/>
        </p:nvCxnSpPr>
        <p:spPr bwMode="auto">
          <a:xfrm>
            <a:off x="6070094" y="767164"/>
            <a:ext cx="0" cy="6728145"/>
          </a:xfrm>
          <a:prstGeom prst="line">
            <a:avLst/>
          </a:prstGeom>
          <a:solidFill>
            <a:schemeClr val="accent1"/>
          </a:solidFill>
          <a:ln w="136525" cap="flat" cmpd="sng" algn="ctr">
            <a:gradFill flip="none" rotWithShape="1">
              <a:gsLst>
                <a:gs pos="15000">
                  <a:srgbClr val="FFFFFF"/>
                </a:gs>
                <a:gs pos="0">
                  <a:schemeClr val="bg1">
                    <a:alpha val="0"/>
                  </a:schemeClr>
                </a:gs>
                <a:gs pos="90000">
                  <a:schemeClr val="bg1"/>
                </a:gs>
                <a:gs pos="100000">
                  <a:schemeClr val="bg1">
                    <a:alpha val="0"/>
                  </a:schemeClr>
                </a:gs>
              </a:gsLst>
              <a:lin ang="5400000" scaled="1"/>
              <a:tileRect/>
            </a:gradFill>
            <a:prstDash val="solid"/>
            <a:round/>
            <a:headEnd type="none" w="med" len="med"/>
            <a:tailEnd type="none" w="med" len="med"/>
          </a:ln>
          <a:effectLst>
            <a:outerShdw blurRad="139700" dist="101600" sx="72000" sy="72000" algn="l" rotWithShape="0">
              <a:prstClr val="black">
                <a:alpha val="38000"/>
              </a:prstClr>
            </a:outerShdw>
          </a:effectLst>
        </p:spPr>
      </p:cxnSp>
      <p:sp>
        <p:nvSpPr>
          <p:cNvPr id="25" name="Rectangle 24">
            <a:extLst>
              <a:ext uri="{FF2B5EF4-FFF2-40B4-BE49-F238E27FC236}">
                <a16:creationId xmlns:a16="http://schemas.microsoft.com/office/drawing/2014/main" id="{D6F88C1C-463A-4CA6-BAEA-93BABE72AEFA}"/>
              </a:ext>
            </a:extLst>
          </p:cNvPr>
          <p:cNvSpPr/>
          <p:nvPr/>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mn-ea"/>
              <a:cs typeface="Aharoni"/>
            </a:endParaRPr>
          </a:p>
        </p:txBody>
      </p:sp>
      <p:sp>
        <p:nvSpPr>
          <p:cNvPr id="26" name="Rectangle 25">
            <a:extLst>
              <a:ext uri="{FF2B5EF4-FFF2-40B4-BE49-F238E27FC236}">
                <a16:creationId xmlns:a16="http://schemas.microsoft.com/office/drawing/2014/main" id="{902E8133-5E71-4AF7-B134-959E7BAE9266}"/>
              </a:ext>
            </a:extLst>
          </p:cNvPr>
          <p:cNvSpPr/>
          <p:nvPr/>
        </p:nvSpPr>
        <p:spPr>
          <a:xfrm>
            <a:off x="1" y="4225636"/>
            <a:ext cx="6137564" cy="19620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C135A05-3DDD-487B-AB30-85531A96DDD7}"/>
              </a:ext>
            </a:extLst>
          </p:cNvPr>
          <p:cNvPicPr>
            <a:picLocks noChangeAspect="1"/>
          </p:cNvPicPr>
          <p:nvPr/>
        </p:nvPicPr>
        <p:blipFill>
          <a:blip r:embed="rId3"/>
          <a:stretch>
            <a:fillRect/>
          </a:stretch>
        </p:blipFill>
        <p:spPr>
          <a:xfrm>
            <a:off x="352301" y="4450374"/>
            <a:ext cx="5558971" cy="1458212"/>
          </a:xfrm>
          <a:prstGeom prst="rect">
            <a:avLst/>
          </a:prstGeom>
          <a:ln>
            <a:noFill/>
          </a:ln>
          <a:effectLst>
            <a:outerShdw blurRad="190500" algn="tl" rotWithShape="0">
              <a:srgbClr val="000000">
                <a:alpha val="40000"/>
              </a:srgbClr>
            </a:outerShdw>
          </a:effectLst>
        </p:spPr>
      </p:pic>
    </p:spTree>
    <p:extLst>
      <p:ext uri="{BB962C8B-B14F-4D97-AF65-F5344CB8AC3E}">
        <p14:creationId xmlns:p14="http://schemas.microsoft.com/office/powerpoint/2010/main" val="3421613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27B1072-B347-4E08-9D48-3C63FD4177C3}"/>
              </a:ext>
            </a:extLst>
          </p:cNvPr>
          <p:cNvSpPr/>
          <p:nvPr/>
        </p:nvSpPr>
        <p:spPr>
          <a:xfrm>
            <a:off x="0" y="1925780"/>
            <a:ext cx="12192000" cy="41702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a:extLst>
              <a:ext uri="{FF2B5EF4-FFF2-40B4-BE49-F238E27FC236}">
                <a16:creationId xmlns:a16="http://schemas.microsoft.com/office/drawing/2014/main" id="{45EFE220-AE9F-4F38-A3D0-43D83C428FDB}"/>
              </a:ext>
            </a:extLst>
          </p:cNvPr>
          <p:cNvSpPr>
            <a:spLocks noGrp="1"/>
          </p:cNvSpPr>
          <p:nvPr>
            <p:ph idx="1"/>
          </p:nvPr>
        </p:nvSpPr>
        <p:spPr>
          <a:xfrm>
            <a:off x="762001" y="1375772"/>
            <a:ext cx="10591800" cy="369901"/>
          </a:xfrm>
        </p:spPr>
        <p:txBody>
          <a:bodyPr/>
          <a:lstStyle/>
          <a:p>
            <a:pPr marL="0" indent="0">
              <a:buNone/>
            </a:pPr>
            <a:r>
              <a:rPr lang="en-US" sz="2600" b="1" dirty="0">
                <a:solidFill>
                  <a:schemeClr val="accent1"/>
                </a:solidFill>
              </a:rPr>
              <a:t>Example1</a:t>
            </a:r>
          </a:p>
        </p:txBody>
      </p:sp>
      <p:sp>
        <p:nvSpPr>
          <p:cNvPr id="3" name="Title 2">
            <a:extLst>
              <a:ext uri="{FF2B5EF4-FFF2-40B4-BE49-F238E27FC236}">
                <a16:creationId xmlns:a16="http://schemas.microsoft.com/office/drawing/2014/main" id="{B37C7917-D826-4DFF-B9A4-CAD3750361AB}"/>
              </a:ext>
            </a:extLst>
          </p:cNvPr>
          <p:cNvSpPr>
            <a:spLocks noGrp="1"/>
          </p:cNvSpPr>
          <p:nvPr>
            <p:ph type="title"/>
          </p:nvPr>
        </p:nvSpPr>
        <p:spPr/>
        <p:txBody>
          <a:bodyPr/>
          <a:lstStyle/>
          <a:p>
            <a:r>
              <a:rPr lang="en-US" dirty="0"/>
              <a:t>Privilege Escalation Bypass (Win10 1903)</a:t>
            </a:r>
          </a:p>
        </p:txBody>
      </p:sp>
      <p:pic>
        <p:nvPicPr>
          <p:cNvPr id="7" name="Picture 6">
            <a:extLst>
              <a:ext uri="{FF2B5EF4-FFF2-40B4-BE49-F238E27FC236}">
                <a16:creationId xmlns:a16="http://schemas.microsoft.com/office/drawing/2014/main" id="{74510F3D-1475-4E15-BDA3-EEC14073428E}"/>
              </a:ext>
            </a:extLst>
          </p:cNvPr>
          <p:cNvPicPr>
            <a:picLocks noChangeAspect="1"/>
          </p:cNvPicPr>
          <p:nvPr/>
        </p:nvPicPr>
        <p:blipFill>
          <a:blip r:embed="rId2"/>
          <a:stretch>
            <a:fillRect/>
          </a:stretch>
        </p:blipFill>
        <p:spPr>
          <a:xfrm>
            <a:off x="576172" y="2299854"/>
            <a:ext cx="11089355" cy="3334405"/>
          </a:xfrm>
          <a:prstGeom prst="rect">
            <a:avLst/>
          </a:prstGeom>
          <a:ln>
            <a:noFill/>
          </a:ln>
          <a:effectLst>
            <a:outerShdw blurRad="190500" algn="tl" rotWithShape="0">
              <a:srgbClr val="000000">
                <a:alpha val="40000"/>
              </a:srgbClr>
            </a:outerShdw>
          </a:effectLst>
        </p:spPr>
      </p:pic>
      <p:grpSp>
        <p:nvGrpSpPr>
          <p:cNvPr id="5" name="Group 4">
            <a:extLst>
              <a:ext uri="{FF2B5EF4-FFF2-40B4-BE49-F238E27FC236}">
                <a16:creationId xmlns:a16="http://schemas.microsoft.com/office/drawing/2014/main" id="{04D62284-40F0-4555-A039-4DCFF93245E1}"/>
              </a:ext>
            </a:extLst>
          </p:cNvPr>
          <p:cNvGrpSpPr/>
          <p:nvPr/>
        </p:nvGrpSpPr>
        <p:grpSpPr>
          <a:xfrm>
            <a:off x="8691355" y="358898"/>
            <a:ext cx="3117595" cy="1019024"/>
            <a:chOff x="904631" y="1887415"/>
            <a:chExt cx="10687925" cy="3493478"/>
          </a:xfrm>
          <a:solidFill>
            <a:schemeClr val="bg1">
              <a:lumMod val="85000"/>
            </a:schemeClr>
          </a:solidFill>
        </p:grpSpPr>
        <p:sp>
          <p:nvSpPr>
            <p:cNvPr id="6" name="Freeform 13">
              <a:extLst>
                <a:ext uri="{FF2B5EF4-FFF2-40B4-BE49-F238E27FC236}">
                  <a16:creationId xmlns:a16="http://schemas.microsoft.com/office/drawing/2014/main" id="{4B2460B8-4A2A-45D5-8860-3271DCD94BE2}"/>
                </a:ext>
              </a:extLst>
            </p:cNvPr>
            <p:cNvSpPr>
              <a:spLocks/>
            </p:cNvSpPr>
            <p:nvPr/>
          </p:nvSpPr>
          <p:spPr bwMode="auto">
            <a:xfrm>
              <a:off x="904631" y="3085263"/>
              <a:ext cx="2297102" cy="2295630"/>
            </a:xfrm>
            <a:custGeom>
              <a:avLst/>
              <a:gdLst>
                <a:gd name="T0" fmla="*/ 1257 w 1561"/>
                <a:gd name="T1" fmla="*/ 477 h 1560"/>
                <a:gd name="T2" fmla="*/ 1257 w 1561"/>
                <a:gd name="T3" fmla="*/ 303 h 1560"/>
                <a:gd name="T4" fmla="*/ 1083 w 1561"/>
                <a:gd name="T5" fmla="*/ 303 h 1560"/>
                <a:gd name="T6" fmla="*/ 780 w 1561"/>
                <a:gd name="T7" fmla="*/ 0 h 1560"/>
                <a:gd name="T8" fmla="*/ 0 w 1561"/>
                <a:gd name="T9" fmla="*/ 780 h 1560"/>
                <a:gd name="T10" fmla="*/ 780 w 1561"/>
                <a:gd name="T11" fmla="*/ 1560 h 1560"/>
                <a:gd name="T12" fmla="*/ 1561 w 1561"/>
                <a:gd name="T13" fmla="*/ 780 h 1560"/>
                <a:gd name="T14" fmla="*/ 1257 w 1561"/>
                <a:gd name="T15" fmla="*/ 477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1257" y="477"/>
                  </a:moveTo>
                  <a:lnTo>
                    <a:pt x="1257" y="303"/>
                  </a:lnTo>
                  <a:lnTo>
                    <a:pt x="1083" y="303"/>
                  </a:lnTo>
                  <a:lnTo>
                    <a:pt x="780" y="0"/>
                  </a:lnTo>
                  <a:lnTo>
                    <a:pt x="0" y="780"/>
                  </a:lnTo>
                  <a:lnTo>
                    <a:pt x="780" y="1560"/>
                  </a:lnTo>
                  <a:lnTo>
                    <a:pt x="1561" y="780"/>
                  </a:lnTo>
                  <a:lnTo>
                    <a:pt x="125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4">
              <a:extLst>
                <a:ext uri="{FF2B5EF4-FFF2-40B4-BE49-F238E27FC236}">
                  <a16:creationId xmlns:a16="http://schemas.microsoft.com/office/drawing/2014/main" id="{1254E7F9-862C-46C4-93CE-3F7BE4032C3D}"/>
                </a:ext>
              </a:extLst>
            </p:cNvPr>
            <p:cNvSpPr>
              <a:spLocks/>
            </p:cNvSpPr>
            <p:nvPr/>
          </p:nvSpPr>
          <p:spPr bwMode="auto">
            <a:xfrm>
              <a:off x="2101008" y="1887415"/>
              <a:ext cx="2298573" cy="2295630"/>
            </a:xfrm>
            <a:custGeom>
              <a:avLst/>
              <a:gdLst>
                <a:gd name="T0" fmla="*/ 1259 w 1562"/>
                <a:gd name="T1" fmla="*/ 1083 h 1560"/>
                <a:gd name="T2" fmla="*/ 1562 w 1562"/>
                <a:gd name="T3" fmla="*/ 780 h 1560"/>
                <a:gd name="T4" fmla="*/ 782 w 1562"/>
                <a:gd name="T5" fmla="*/ 0 h 1560"/>
                <a:gd name="T6" fmla="*/ 0 w 1562"/>
                <a:gd name="T7" fmla="*/ 780 h 1560"/>
                <a:gd name="T8" fmla="*/ 291 w 1562"/>
                <a:gd name="T9" fmla="*/ 1069 h 1560"/>
                <a:gd name="T10" fmla="*/ 492 w 1562"/>
                <a:gd name="T11" fmla="*/ 1069 h 1560"/>
                <a:gd name="T12" fmla="*/ 492 w 1562"/>
                <a:gd name="T13" fmla="*/ 1271 h 1560"/>
                <a:gd name="T14" fmla="*/ 782 w 1562"/>
                <a:gd name="T15" fmla="*/ 1560 h 1560"/>
                <a:gd name="T16" fmla="*/ 1085 w 1562"/>
                <a:gd name="T17" fmla="*/ 1257 h 1560"/>
                <a:gd name="T18" fmla="*/ 1259 w 1562"/>
                <a:gd name="T19" fmla="*/ 1257 h 1560"/>
                <a:gd name="T20" fmla="*/ 1259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9" y="1083"/>
                  </a:moveTo>
                  <a:lnTo>
                    <a:pt x="1562" y="780"/>
                  </a:lnTo>
                  <a:lnTo>
                    <a:pt x="782" y="0"/>
                  </a:lnTo>
                  <a:lnTo>
                    <a:pt x="0" y="780"/>
                  </a:lnTo>
                  <a:lnTo>
                    <a:pt x="291" y="1069"/>
                  </a:lnTo>
                  <a:lnTo>
                    <a:pt x="492" y="1069"/>
                  </a:lnTo>
                  <a:lnTo>
                    <a:pt x="492" y="1271"/>
                  </a:lnTo>
                  <a:lnTo>
                    <a:pt x="782" y="1560"/>
                  </a:lnTo>
                  <a:lnTo>
                    <a:pt x="1085" y="1257"/>
                  </a:lnTo>
                  <a:lnTo>
                    <a:pt x="1259" y="1257"/>
                  </a:lnTo>
                  <a:lnTo>
                    <a:pt x="1259"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
              <a:extLst>
                <a:ext uri="{FF2B5EF4-FFF2-40B4-BE49-F238E27FC236}">
                  <a16:creationId xmlns:a16="http://schemas.microsoft.com/office/drawing/2014/main" id="{6BEF61F9-948E-43D0-A2B2-0249121B3FE1}"/>
                </a:ext>
              </a:extLst>
            </p:cNvPr>
            <p:cNvSpPr>
              <a:spLocks/>
            </p:cNvSpPr>
            <p:nvPr/>
          </p:nvSpPr>
          <p:spPr bwMode="auto">
            <a:xfrm>
              <a:off x="3300327" y="3085263"/>
              <a:ext cx="2298573" cy="2295630"/>
            </a:xfrm>
            <a:custGeom>
              <a:avLst/>
              <a:gdLst>
                <a:gd name="T0" fmla="*/ 1258 w 1562"/>
                <a:gd name="T1" fmla="*/ 477 h 1560"/>
                <a:gd name="T2" fmla="*/ 1258 w 1562"/>
                <a:gd name="T3" fmla="*/ 303 h 1560"/>
                <a:gd name="T4" fmla="*/ 1085 w 1562"/>
                <a:gd name="T5" fmla="*/ 303 h 1560"/>
                <a:gd name="T6" fmla="*/ 782 w 1562"/>
                <a:gd name="T7" fmla="*/ 0 h 1560"/>
                <a:gd name="T8" fmla="*/ 492 w 1562"/>
                <a:gd name="T9" fmla="*/ 289 h 1560"/>
                <a:gd name="T10" fmla="*/ 492 w 1562"/>
                <a:gd name="T11" fmla="*/ 491 h 1560"/>
                <a:gd name="T12" fmla="*/ 289 w 1562"/>
                <a:gd name="T13" fmla="*/ 491 h 1560"/>
                <a:gd name="T14" fmla="*/ 0 w 1562"/>
                <a:gd name="T15" fmla="*/ 780 h 1560"/>
                <a:gd name="T16" fmla="*/ 782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5" y="303"/>
                  </a:lnTo>
                  <a:lnTo>
                    <a:pt x="782" y="0"/>
                  </a:lnTo>
                  <a:lnTo>
                    <a:pt x="492" y="289"/>
                  </a:lnTo>
                  <a:lnTo>
                    <a:pt x="492" y="491"/>
                  </a:lnTo>
                  <a:lnTo>
                    <a:pt x="289" y="491"/>
                  </a:lnTo>
                  <a:lnTo>
                    <a:pt x="0" y="780"/>
                  </a:lnTo>
                  <a:lnTo>
                    <a:pt x="782" y="1560"/>
                  </a:lnTo>
                  <a:lnTo>
                    <a:pt x="1562" y="780"/>
                  </a:lnTo>
                  <a:lnTo>
                    <a:pt x="1258" y="47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8A0F45ED-0332-4E42-B6CF-797D9DDD6A63}"/>
                </a:ext>
              </a:extLst>
            </p:cNvPr>
            <p:cNvSpPr>
              <a:spLocks/>
            </p:cNvSpPr>
            <p:nvPr/>
          </p:nvSpPr>
          <p:spPr bwMode="auto">
            <a:xfrm>
              <a:off x="4499647" y="1887415"/>
              <a:ext cx="2298573" cy="2295630"/>
            </a:xfrm>
            <a:custGeom>
              <a:avLst/>
              <a:gdLst>
                <a:gd name="T0" fmla="*/ 1258 w 1562"/>
                <a:gd name="T1" fmla="*/ 1083 h 1560"/>
                <a:gd name="T2" fmla="*/ 1562 w 1562"/>
                <a:gd name="T3" fmla="*/ 780 h 1560"/>
                <a:gd name="T4" fmla="*/ 782 w 1562"/>
                <a:gd name="T5" fmla="*/ 0 h 1560"/>
                <a:gd name="T6" fmla="*/ 0 w 1562"/>
                <a:gd name="T7" fmla="*/ 780 h 1560"/>
                <a:gd name="T8" fmla="*/ 289 w 1562"/>
                <a:gd name="T9" fmla="*/ 1069 h 1560"/>
                <a:gd name="T10" fmla="*/ 491 w 1562"/>
                <a:gd name="T11" fmla="*/ 1069 h 1560"/>
                <a:gd name="T12" fmla="*/ 491 w 1562"/>
                <a:gd name="T13" fmla="*/ 1271 h 1560"/>
                <a:gd name="T14" fmla="*/ 782 w 1562"/>
                <a:gd name="T15" fmla="*/ 1560 h 1560"/>
                <a:gd name="T16" fmla="*/ 1084 w 1562"/>
                <a:gd name="T17" fmla="*/ 1257 h 1560"/>
                <a:gd name="T18" fmla="*/ 1258 w 1562"/>
                <a:gd name="T19" fmla="*/ 1257 h 1560"/>
                <a:gd name="T20" fmla="*/ 1258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1083"/>
                  </a:moveTo>
                  <a:lnTo>
                    <a:pt x="1562" y="780"/>
                  </a:lnTo>
                  <a:lnTo>
                    <a:pt x="782" y="0"/>
                  </a:lnTo>
                  <a:lnTo>
                    <a:pt x="0" y="780"/>
                  </a:lnTo>
                  <a:lnTo>
                    <a:pt x="289" y="1069"/>
                  </a:lnTo>
                  <a:lnTo>
                    <a:pt x="491" y="1069"/>
                  </a:lnTo>
                  <a:lnTo>
                    <a:pt x="491" y="1271"/>
                  </a:lnTo>
                  <a:lnTo>
                    <a:pt x="782" y="1560"/>
                  </a:lnTo>
                  <a:lnTo>
                    <a:pt x="1084" y="1257"/>
                  </a:lnTo>
                  <a:lnTo>
                    <a:pt x="1258" y="1257"/>
                  </a:lnTo>
                  <a:lnTo>
                    <a:pt x="1258"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354BFD0-D364-4AC6-BC4E-5E67487205FB}"/>
                </a:ext>
              </a:extLst>
            </p:cNvPr>
            <p:cNvSpPr>
              <a:spLocks/>
            </p:cNvSpPr>
            <p:nvPr/>
          </p:nvSpPr>
          <p:spPr bwMode="auto">
            <a:xfrm>
              <a:off x="5698967" y="3085263"/>
              <a:ext cx="2298573" cy="2295630"/>
            </a:xfrm>
            <a:custGeom>
              <a:avLst/>
              <a:gdLst>
                <a:gd name="T0" fmla="*/ 1258 w 1562"/>
                <a:gd name="T1" fmla="*/ 477 h 1560"/>
                <a:gd name="T2" fmla="*/ 1258 w 1562"/>
                <a:gd name="T3" fmla="*/ 303 h 1560"/>
                <a:gd name="T4" fmla="*/ 1084 w 1562"/>
                <a:gd name="T5" fmla="*/ 303 h 1560"/>
                <a:gd name="T6" fmla="*/ 780 w 1562"/>
                <a:gd name="T7" fmla="*/ 0 h 1560"/>
                <a:gd name="T8" fmla="*/ 491 w 1562"/>
                <a:gd name="T9" fmla="*/ 289 h 1560"/>
                <a:gd name="T10" fmla="*/ 491 w 1562"/>
                <a:gd name="T11" fmla="*/ 491 h 1560"/>
                <a:gd name="T12" fmla="*/ 289 w 1562"/>
                <a:gd name="T13" fmla="*/ 491 h 1560"/>
                <a:gd name="T14" fmla="*/ 0 w 1562"/>
                <a:gd name="T15" fmla="*/ 780 h 1560"/>
                <a:gd name="T16" fmla="*/ 780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4" y="303"/>
                  </a:lnTo>
                  <a:lnTo>
                    <a:pt x="780" y="0"/>
                  </a:lnTo>
                  <a:lnTo>
                    <a:pt x="491" y="289"/>
                  </a:lnTo>
                  <a:lnTo>
                    <a:pt x="491" y="491"/>
                  </a:lnTo>
                  <a:lnTo>
                    <a:pt x="289" y="491"/>
                  </a:lnTo>
                  <a:lnTo>
                    <a:pt x="0" y="780"/>
                  </a:lnTo>
                  <a:lnTo>
                    <a:pt x="780" y="1560"/>
                  </a:lnTo>
                  <a:lnTo>
                    <a:pt x="1562"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39D6C967-55ED-4747-919F-08B3BE3508B3}"/>
                </a:ext>
              </a:extLst>
            </p:cNvPr>
            <p:cNvSpPr>
              <a:spLocks/>
            </p:cNvSpPr>
            <p:nvPr/>
          </p:nvSpPr>
          <p:spPr bwMode="auto">
            <a:xfrm>
              <a:off x="6898286" y="1887415"/>
              <a:ext cx="2297102" cy="2295630"/>
            </a:xfrm>
            <a:custGeom>
              <a:avLst/>
              <a:gdLst>
                <a:gd name="T0" fmla="*/ 1258 w 1561"/>
                <a:gd name="T1" fmla="*/ 1083 h 1560"/>
                <a:gd name="T2" fmla="*/ 1561 w 1561"/>
                <a:gd name="T3" fmla="*/ 780 h 1560"/>
                <a:gd name="T4" fmla="*/ 780 w 1561"/>
                <a:gd name="T5" fmla="*/ 0 h 1560"/>
                <a:gd name="T6" fmla="*/ 0 w 1561"/>
                <a:gd name="T7" fmla="*/ 780 h 1560"/>
                <a:gd name="T8" fmla="*/ 289 w 1561"/>
                <a:gd name="T9" fmla="*/ 1069 h 1560"/>
                <a:gd name="T10" fmla="*/ 491 w 1561"/>
                <a:gd name="T11" fmla="*/ 1069 h 1560"/>
                <a:gd name="T12" fmla="*/ 491 w 1561"/>
                <a:gd name="T13" fmla="*/ 1271 h 1560"/>
                <a:gd name="T14" fmla="*/ 780 w 1561"/>
                <a:gd name="T15" fmla="*/ 1560 h 1560"/>
                <a:gd name="T16" fmla="*/ 1084 w 1561"/>
                <a:gd name="T17" fmla="*/ 1257 h 1560"/>
                <a:gd name="T18" fmla="*/ 1258 w 1561"/>
                <a:gd name="T19" fmla="*/ 1257 h 1560"/>
                <a:gd name="T20" fmla="*/ 1258 w 1561"/>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1083"/>
                  </a:moveTo>
                  <a:lnTo>
                    <a:pt x="1561" y="780"/>
                  </a:lnTo>
                  <a:lnTo>
                    <a:pt x="780" y="0"/>
                  </a:lnTo>
                  <a:lnTo>
                    <a:pt x="0" y="780"/>
                  </a:lnTo>
                  <a:lnTo>
                    <a:pt x="289" y="1069"/>
                  </a:lnTo>
                  <a:lnTo>
                    <a:pt x="491" y="1069"/>
                  </a:lnTo>
                  <a:lnTo>
                    <a:pt x="491" y="1271"/>
                  </a:lnTo>
                  <a:lnTo>
                    <a:pt x="780" y="1560"/>
                  </a:lnTo>
                  <a:lnTo>
                    <a:pt x="1084" y="1257"/>
                  </a:lnTo>
                  <a:lnTo>
                    <a:pt x="1258" y="1257"/>
                  </a:lnTo>
                  <a:lnTo>
                    <a:pt x="1258"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FF3801C-ED58-41DA-9BD1-E998CB8CB44A}"/>
                </a:ext>
              </a:extLst>
            </p:cNvPr>
            <p:cNvSpPr>
              <a:spLocks/>
            </p:cNvSpPr>
            <p:nvPr/>
          </p:nvSpPr>
          <p:spPr bwMode="auto">
            <a:xfrm>
              <a:off x="8097606" y="3085263"/>
              <a:ext cx="2297102" cy="2295630"/>
            </a:xfrm>
            <a:custGeom>
              <a:avLst/>
              <a:gdLst>
                <a:gd name="T0" fmla="*/ 1258 w 1561"/>
                <a:gd name="T1" fmla="*/ 477 h 1560"/>
                <a:gd name="T2" fmla="*/ 1258 w 1561"/>
                <a:gd name="T3" fmla="*/ 303 h 1560"/>
                <a:gd name="T4" fmla="*/ 1084 w 1561"/>
                <a:gd name="T5" fmla="*/ 303 h 1560"/>
                <a:gd name="T6" fmla="*/ 780 w 1561"/>
                <a:gd name="T7" fmla="*/ 0 h 1560"/>
                <a:gd name="T8" fmla="*/ 491 w 1561"/>
                <a:gd name="T9" fmla="*/ 289 h 1560"/>
                <a:gd name="T10" fmla="*/ 491 w 1561"/>
                <a:gd name="T11" fmla="*/ 491 h 1560"/>
                <a:gd name="T12" fmla="*/ 289 w 1561"/>
                <a:gd name="T13" fmla="*/ 491 h 1560"/>
                <a:gd name="T14" fmla="*/ 0 w 1561"/>
                <a:gd name="T15" fmla="*/ 780 h 1560"/>
                <a:gd name="T16" fmla="*/ 780 w 1561"/>
                <a:gd name="T17" fmla="*/ 1560 h 1560"/>
                <a:gd name="T18" fmla="*/ 1561 w 1561"/>
                <a:gd name="T19" fmla="*/ 780 h 1560"/>
                <a:gd name="T20" fmla="*/ 1258 w 1561"/>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477"/>
                  </a:moveTo>
                  <a:lnTo>
                    <a:pt x="1258" y="303"/>
                  </a:lnTo>
                  <a:lnTo>
                    <a:pt x="1084" y="303"/>
                  </a:lnTo>
                  <a:lnTo>
                    <a:pt x="780" y="0"/>
                  </a:lnTo>
                  <a:lnTo>
                    <a:pt x="491" y="289"/>
                  </a:lnTo>
                  <a:lnTo>
                    <a:pt x="491" y="491"/>
                  </a:lnTo>
                  <a:lnTo>
                    <a:pt x="289" y="491"/>
                  </a:lnTo>
                  <a:lnTo>
                    <a:pt x="0" y="780"/>
                  </a:lnTo>
                  <a:lnTo>
                    <a:pt x="780" y="1560"/>
                  </a:lnTo>
                  <a:lnTo>
                    <a:pt x="1561" y="780"/>
                  </a:lnTo>
                  <a:lnTo>
                    <a:pt x="1258" y="47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10F8374C-AECF-45DD-89B3-701001A0163D}"/>
                </a:ext>
              </a:extLst>
            </p:cNvPr>
            <p:cNvSpPr>
              <a:spLocks/>
            </p:cNvSpPr>
            <p:nvPr/>
          </p:nvSpPr>
          <p:spPr bwMode="auto">
            <a:xfrm>
              <a:off x="9295454" y="1887415"/>
              <a:ext cx="2297102" cy="2295630"/>
            </a:xfrm>
            <a:custGeom>
              <a:avLst/>
              <a:gdLst>
                <a:gd name="T0" fmla="*/ 781 w 1561"/>
                <a:gd name="T1" fmla="*/ 0 h 1560"/>
                <a:gd name="T2" fmla="*/ 0 w 1561"/>
                <a:gd name="T3" fmla="*/ 780 h 1560"/>
                <a:gd name="T4" fmla="*/ 289 w 1561"/>
                <a:gd name="T5" fmla="*/ 1069 h 1560"/>
                <a:gd name="T6" fmla="*/ 492 w 1561"/>
                <a:gd name="T7" fmla="*/ 1069 h 1560"/>
                <a:gd name="T8" fmla="*/ 492 w 1561"/>
                <a:gd name="T9" fmla="*/ 1271 h 1560"/>
                <a:gd name="T10" fmla="*/ 781 w 1561"/>
                <a:gd name="T11" fmla="*/ 1560 h 1560"/>
                <a:gd name="T12" fmla="*/ 1561 w 1561"/>
                <a:gd name="T13" fmla="*/ 780 h 1560"/>
                <a:gd name="T14" fmla="*/ 781 w 1561"/>
                <a:gd name="T15" fmla="*/ 0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781" y="0"/>
                  </a:moveTo>
                  <a:lnTo>
                    <a:pt x="0" y="780"/>
                  </a:lnTo>
                  <a:lnTo>
                    <a:pt x="289" y="1069"/>
                  </a:lnTo>
                  <a:lnTo>
                    <a:pt x="492" y="1069"/>
                  </a:lnTo>
                  <a:lnTo>
                    <a:pt x="492" y="1271"/>
                  </a:lnTo>
                  <a:lnTo>
                    <a:pt x="781" y="1560"/>
                  </a:lnTo>
                  <a:lnTo>
                    <a:pt x="1561" y="780"/>
                  </a:lnTo>
                  <a:lnTo>
                    <a:pt x="7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6050977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27B1072-B347-4E08-9D48-3C63FD4177C3}"/>
              </a:ext>
            </a:extLst>
          </p:cNvPr>
          <p:cNvSpPr/>
          <p:nvPr/>
        </p:nvSpPr>
        <p:spPr>
          <a:xfrm>
            <a:off x="0" y="1925780"/>
            <a:ext cx="12192000" cy="41702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a:extLst>
              <a:ext uri="{FF2B5EF4-FFF2-40B4-BE49-F238E27FC236}">
                <a16:creationId xmlns:a16="http://schemas.microsoft.com/office/drawing/2014/main" id="{45EFE220-AE9F-4F38-A3D0-43D83C428FDB}"/>
              </a:ext>
            </a:extLst>
          </p:cNvPr>
          <p:cNvSpPr>
            <a:spLocks noGrp="1"/>
          </p:cNvSpPr>
          <p:nvPr>
            <p:ph idx="1"/>
          </p:nvPr>
        </p:nvSpPr>
        <p:spPr>
          <a:xfrm>
            <a:off x="762001" y="1375772"/>
            <a:ext cx="10591800" cy="369901"/>
          </a:xfrm>
        </p:spPr>
        <p:txBody>
          <a:bodyPr/>
          <a:lstStyle/>
          <a:p>
            <a:pPr marL="0" indent="0">
              <a:buNone/>
            </a:pPr>
            <a:r>
              <a:rPr lang="en-US" sz="2600" b="1" dirty="0">
                <a:solidFill>
                  <a:schemeClr val="accent1"/>
                </a:solidFill>
              </a:rPr>
              <a:t>Example2</a:t>
            </a:r>
          </a:p>
        </p:txBody>
      </p:sp>
      <p:sp>
        <p:nvSpPr>
          <p:cNvPr id="3" name="Title 2">
            <a:extLst>
              <a:ext uri="{FF2B5EF4-FFF2-40B4-BE49-F238E27FC236}">
                <a16:creationId xmlns:a16="http://schemas.microsoft.com/office/drawing/2014/main" id="{B37C7917-D826-4DFF-B9A4-CAD3750361AB}"/>
              </a:ext>
            </a:extLst>
          </p:cNvPr>
          <p:cNvSpPr>
            <a:spLocks noGrp="1"/>
          </p:cNvSpPr>
          <p:nvPr>
            <p:ph type="title"/>
          </p:nvPr>
        </p:nvSpPr>
        <p:spPr/>
        <p:txBody>
          <a:bodyPr/>
          <a:lstStyle/>
          <a:p>
            <a:r>
              <a:rPr lang="en-US" dirty="0"/>
              <a:t>Privilege Escalation Bypass (Win10 1903)</a:t>
            </a:r>
          </a:p>
        </p:txBody>
      </p:sp>
      <p:grpSp>
        <p:nvGrpSpPr>
          <p:cNvPr id="5" name="Group 4">
            <a:extLst>
              <a:ext uri="{FF2B5EF4-FFF2-40B4-BE49-F238E27FC236}">
                <a16:creationId xmlns:a16="http://schemas.microsoft.com/office/drawing/2014/main" id="{04D62284-40F0-4555-A039-4DCFF93245E1}"/>
              </a:ext>
            </a:extLst>
          </p:cNvPr>
          <p:cNvGrpSpPr/>
          <p:nvPr/>
        </p:nvGrpSpPr>
        <p:grpSpPr>
          <a:xfrm>
            <a:off x="8691355" y="358898"/>
            <a:ext cx="3117595" cy="1019024"/>
            <a:chOff x="904631" y="1887415"/>
            <a:chExt cx="10687925" cy="3493478"/>
          </a:xfrm>
          <a:solidFill>
            <a:schemeClr val="bg1">
              <a:lumMod val="85000"/>
            </a:schemeClr>
          </a:solidFill>
        </p:grpSpPr>
        <p:sp>
          <p:nvSpPr>
            <p:cNvPr id="6" name="Freeform 13">
              <a:extLst>
                <a:ext uri="{FF2B5EF4-FFF2-40B4-BE49-F238E27FC236}">
                  <a16:creationId xmlns:a16="http://schemas.microsoft.com/office/drawing/2014/main" id="{4B2460B8-4A2A-45D5-8860-3271DCD94BE2}"/>
                </a:ext>
              </a:extLst>
            </p:cNvPr>
            <p:cNvSpPr>
              <a:spLocks/>
            </p:cNvSpPr>
            <p:nvPr/>
          </p:nvSpPr>
          <p:spPr bwMode="auto">
            <a:xfrm>
              <a:off x="904631" y="3085263"/>
              <a:ext cx="2297102" cy="2295630"/>
            </a:xfrm>
            <a:custGeom>
              <a:avLst/>
              <a:gdLst>
                <a:gd name="T0" fmla="*/ 1257 w 1561"/>
                <a:gd name="T1" fmla="*/ 477 h 1560"/>
                <a:gd name="T2" fmla="*/ 1257 w 1561"/>
                <a:gd name="T3" fmla="*/ 303 h 1560"/>
                <a:gd name="T4" fmla="*/ 1083 w 1561"/>
                <a:gd name="T5" fmla="*/ 303 h 1560"/>
                <a:gd name="T6" fmla="*/ 780 w 1561"/>
                <a:gd name="T7" fmla="*/ 0 h 1560"/>
                <a:gd name="T8" fmla="*/ 0 w 1561"/>
                <a:gd name="T9" fmla="*/ 780 h 1560"/>
                <a:gd name="T10" fmla="*/ 780 w 1561"/>
                <a:gd name="T11" fmla="*/ 1560 h 1560"/>
                <a:gd name="T12" fmla="*/ 1561 w 1561"/>
                <a:gd name="T13" fmla="*/ 780 h 1560"/>
                <a:gd name="T14" fmla="*/ 1257 w 1561"/>
                <a:gd name="T15" fmla="*/ 477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1257" y="477"/>
                  </a:moveTo>
                  <a:lnTo>
                    <a:pt x="1257" y="303"/>
                  </a:lnTo>
                  <a:lnTo>
                    <a:pt x="1083" y="303"/>
                  </a:lnTo>
                  <a:lnTo>
                    <a:pt x="780" y="0"/>
                  </a:lnTo>
                  <a:lnTo>
                    <a:pt x="0" y="780"/>
                  </a:lnTo>
                  <a:lnTo>
                    <a:pt x="780" y="1560"/>
                  </a:lnTo>
                  <a:lnTo>
                    <a:pt x="1561" y="780"/>
                  </a:lnTo>
                  <a:lnTo>
                    <a:pt x="125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4">
              <a:extLst>
                <a:ext uri="{FF2B5EF4-FFF2-40B4-BE49-F238E27FC236}">
                  <a16:creationId xmlns:a16="http://schemas.microsoft.com/office/drawing/2014/main" id="{1254E7F9-862C-46C4-93CE-3F7BE4032C3D}"/>
                </a:ext>
              </a:extLst>
            </p:cNvPr>
            <p:cNvSpPr>
              <a:spLocks/>
            </p:cNvSpPr>
            <p:nvPr/>
          </p:nvSpPr>
          <p:spPr bwMode="auto">
            <a:xfrm>
              <a:off x="2101008" y="1887415"/>
              <a:ext cx="2298573" cy="2295630"/>
            </a:xfrm>
            <a:custGeom>
              <a:avLst/>
              <a:gdLst>
                <a:gd name="T0" fmla="*/ 1259 w 1562"/>
                <a:gd name="T1" fmla="*/ 1083 h 1560"/>
                <a:gd name="T2" fmla="*/ 1562 w 1562"/>
                <a:gd name="T3" fmla="*/ 780 h 1560"/>
                <a:gd name="T4" fmla="*/ 782 w 1562"/>
                <a:gd name="T5" fmla="*/ 0 h 1560"/>
                <a:gd name="T6" fmla="*/ 0 w 1562"/>
                <a:gd name="T7" fmla="*/ 780 h 1560"/>
                <a:gd name="T8" fmla="*/ 291 w 1562"/>
                <a:gd name="T9" fmla="*/ 1069 h 1560"/>
                <a:gd name="T10" fmla="*/ 492 w 1562"/>
                <a:gd name="T11" fmla="*/ 1069 h 1560"/>
                <a:gd name="T12" fmla="*/ 492 w 1562"/>
                <a:gd name="T13" fmla="*/ 1271 h 1560"/>
                <a:gd name="T14" fmla="*/ 782 w 1562"/>
                <a:gd name="T15" fmla="*/ 1560 h 1560"/>
                <a:gd name="T16" fmla="*/ 1085 w 1562"/>
                <a:gd name="T17" fmla="*/ 1257 h 1560"/>
                <a:gd name="T18" fmla="*/ 1259 w 1562"/>
                <a:gd name="T19" fmla="*/ 1257 h 1560"/>
                <a:gd name="T20" fmla="*/ 1259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9" y="1083"/>
                  </a:moveTo>
                  <a:lnTo>
                    <a:pt x="1562" y="780"/>
                  </a:lnTo>
                  <a:lnTo>
                    <a:pt x="782" y="0"/>
                  </a:lnTo>
                  <a:lnTo>
                    <a:pt x="0" y="780"/>
                  </a:lnTo>
                  <a:lnTo>
                    <a:pt x="291" y="1069"/>
                  </a:lnTo>
                  <a:lnTo>
                    <a:pt x="492" y="1069"/>
                  </a:lnTo>
                  <a:lnTo>
                    <a:pt x="492" y="1271"/>
                  </a:lnTo>
                  <a:lnTo>
                    <a:pt x="782" y="1560"/>
                  </a:lnTo>
                  <a:lnTo>
                    <a:pt x="1085" y="1257"/>
                  </a:lnTo>
                  <a:lnTo>
                    <a:pt x="1259" y="1257"/>
                  </a:lnTo>
                  <a:lnTo>
                    <a:pt x="1259"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
              <a:extLst>
                <a:ext uri="{FF2B5EF4-FFF2-40B4-BE49-F238E27FC236}">
                  <a16:creationId xmlns:a16="http://schemas.microsoft.com/office/drawing/2014/main" id="{6BEF61F9-948E-43D0-A2B2-0249121B3FE1}"/>
                </a:ext>
              </a:extLst>
            </p:cNvPr>
            <p:cNvSpPr>
              <a:spLocks/>
            </p:cNvSpPr>
            <p:nvPr/>
          </p:nvSpPr>
          <p:spPr bwMode="auto">
            <a:xfrm>
              <a:off x="3300327" y="3085263"/>
              <a:ext cx="2298573" cy="2295630"/>
            </a:xfrm>
            <a:custGeom>
              <a:avLst/>
              <a:gdLst>
                <a:gd name="T0" fmla="*/ 1258 w 1562"/>
                <a:gd name="T1" fmla="*/ 477 h 1560"/>
                <a:gd name="T2" fmla="*/ 1258 w 1562"/>
                <a:gd name="T3" fmla="*/ 303 h 1560"/>
                <a:gd name="T4" fmla="*/ 1085 w 1562"/>
                <a:gd name="T5" fmla="*/ 303 h 1560"/>
                <a:gd name="T6" fmla="*/ 782 w 1562"/>
                <a:gd name="T7" fmla="*/ 0 h 1560"/>
                <a:gd name="T8" fmla="*/ 492 w 1562"/>
                <a:gd name="T9" fmla="*/ 289 h 1560"/>
                <a:gd name="T10" fmla="*/ 492 w 1562"/>
                <a:gd name="T11" fmla="*/ 491 h 1560"/>
                <a:gd name="T12" fmla="*/ 289 w 1562"/>
                <a:gd name="T13" fmla="*/ 491 h 1560"/>
                <a:gd name="T14" fmla="*/ 0 w 1562"/>
                <a:gd name="T15" fmla="*/ 780 h 1560"/>
                <a:gd name="T16" fmla="*/ 782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5" y="303"/>
                  </a:lnTo>
                  <a:lnTo>
                    <a:pt x="782" y="0"/>
                  </a:lnTo>
                  <a:lnTo>
                    <a:pt x="492" y="289"/>
                  </a:lnTo>
                  <a:lnTo>
                    <a:pt x="492" y="491"/>
                  </a:lnTo>
                  <a:lnTo>
                    <a:pt x="289" y="491"/>
                  </a:lnTo>
                  <a:lnTo>
                    <a:pt x="0" y="780"/>
                  </a:lnTo>
                  <a:lnTo>
                    <a:pt x="782" y="1560"/>
                  </a:lnTo>
                  <a:lnTo>
                    <a:pt x="1562" y="780"/>
                  </a:lnTo>
                  <a:lnTo>
                    <a:pt x="1258" y="47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8A0F45ED-0332-4E42-B6CF-797D9DDD6A63}"/>
                </a:ext>
              </a:extLst>
            </p:cNvPr>
            <p:cNvSpPr>
              <a:spLocks/>
            </p:cNvSpPr>
            <p:nvPr/>
          </p:nvSpPr>
          <p:spPr bwMode="auto">
            <a:xfrm>
              <a:off x="4499647" y="1887415"/>
              <a:ext cx="2298573" cy="2295630"/>
            </a:xfrm>
            <a:custGeom>
              <a:avLst/>
              <a:gdLst>
                <a:gd name="T0" fmla="*/ 1258 w 1562"/>
                <a:gd name="T1" fmla="*/ 1083 h 1560"/>
                <a:gd name="T2" fmla="*/ 1562 w 1562"/>
                <a:gd name="T3" fmla="*/ 780 h 1560"/>
                <a:gd name="T4" fmla="*/ 782 w 1562"/>
                <a:gd name="T5" fmla="*/ 0 h 1560"/>
                <a:gd name="T6" fmla="*/ 0 w 1562"/>
                <a:gd name="T7" fmla="*/ 780 h 1560"/>
                <a:gd name="T8" fmla="*/ 289 w 1562"/>
                <a:gd name="T9" fmla="*/ 1069 h 1560"/>
                <a:gd name="T10" fmla="*/ 491 w 1562"/>
                <a:gd name="T11" fmla="*/ 1069 h 1560"/>
                <a:gd name="T12" fmla="*/ 491 w 1562"/>
                <a:gd name="T13" fmla="*/ 1271 h 1560"/>
                <a:gd name="T14" fmla="*/ 782 w 1562"/>
                <a:gd name="T15" fmla="*/ 1560 h 1560"/>
                <a:gd name="T16" fmla="*/ 1084 w 1562"/>
                <a:gd name="T17" fmla="*/ 1257 h 1560"/>
                <a:gd name="T18" fmla="*/ 1258 w 1562"/>
                <a:gd name="T19" fmla="*/ 1257 h 1560"/>
                <a:gd name="T20" fmla="*/ 1258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1083"/>
                  </a:moveTo>
                  <a:lnTo>
                    <a:pt x="1562" y="780"/>
                  </a:lnTo>
                  <a:lnTo>
                    <a:pt x="782" y="0"/>
                  </a:lnTo>
                  <a:lnTo>
                    <a:pt x="0" y="780"/>
                  </a:lnTo>
                  <a:lnTo>
                    <a:pt x="289" y="1069"/>
                  </a:lnTo>
                  <a:lnTo>
                    <a:pt x="491" y="1069"/>
                  </a:lnTo>
                  <a:lnTo>
                    <a:pt x="491" y="1271"/>
                  </a:lnTo>
                  <a:lnTo>
                    <a:pt x="782" y="1560"/>
                  </a:lnTo>
                  <a:lnTo>
                    <a:pt x="1084" y="1257"/>
                  </a:lnTo>
                  <a:lnTo>
                    <a:pt x="1258" y="1257"/>
                  </a:lnTo>
                  <a:lnTo>
                    <a:pt x="1258"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354BFD0-D364-4AC6-BC4E-5E67487205FB}"/>
                </a:ext>
              </a:extLst>
            </p:cNvPr>
            <p:cNvSpPr>
              <a:spLocks/>
            </p:cNvSpPr>
            <p:nvPr/>
          </p:nvSpPr>
          <p:spPr bwMode="auto">
            <a:xfrm>
              <a:off x="5698967" y="3085263"/>
              <a:ext cx="2298573" cy="2295630"/>
            </a:xfrm>
            <a:custGeom>
              <a:avLst/>
              <a:gdLst>
                <a:gd name="T0" fmla="*/ 1258 w 1562"/>
                <a:gd name="T1" fmla="*/ 477 h 1560"/>
                <a:gd name="T2" fmla="*/ 1258 w 1562"/>
                <a:gd name="T3" fmla="*/ 303 h 1560"/>
                <a:gd name="T4" fmla="*/ 1084 w 1562"/>
                <a:gd name="T5" fmla="*/ 303 h 1560"/>
                <a:gd name="T6" fmla="*/ 780 w 1562"/>
                <a:gd name="T7" fmla="*/ 0 h 1560"/>
                <a:gd name="T8" fmla="*/ 491 w 1562"/>
                <a:gd name="T9" fmla="*/ 289 h 1560"/>
                <a:gd name="T10" fmla="*/ 491 w 1562"/>
                <a:gd name="T11" fmla="*/ 491 h 1560"/>
                <a:gd name="T12" fmla="*/ 289 w 1562"/>
                <a:gd name="T13" fmla="*/ 491 h 1560"/>
                <a:gd name="T14" fmla="*/ 0 w 1562"/>
                <a:gd name="T15" fmla="*/ 780 h 1560"/>
                <a:gd name="T16" fmla="*/ 780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4" y="303"/>
                  </a:lnTo>
                  <a:lnTo>
                    <a:pt x="780" y="0"/>
                  </a:lnTo>
                  <a:lnTo>
                    <a:pt x="491" y="289"/>
                  </a:lnTo>
                  <a:lnTo>
                    <a:pt x="491" y="491"/>
                  </a:lnTo>
                  <a:lnTo>
                    <a:pt x="289" y="491"/>
                  </a:lnTo>
                  <a:lnTo>
                    <a:pt x="0" y="780"/>
                  </a:lnTo>
                  <a:lnTo>
                    <a:pt x="780" y="1560"/>
                  </a:lnTo>
                  <a:lnTo>
                    <a:pt x="1562"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39D6C967-55ED-4747-919F-08B3BE3508B3}"/>
                </a:ext>
              </a:extLst>
            </p:cNvPr>
            <p:cNvSpPr>
              <a:spLocks/>
            </p:cNvSpPr>
            <p:nvPr/>
          </p:nvSpPr>
          <p:spPr bwMode="auto">
            <a:xfrm>
              <a:off x="6898286" y="1887415"/>
              <a:ext cx="2297102" cy="2295630"/>
            </a:xfrm>
            <a:custGeom>
              <a:avLst/>
              <a:gdLst>
                <a:gd name="T0" fmla="*/ 1258 w 1561"/>
                <a:gd name="T1" fmla="*/ 1083 h 1560"/>
                <a:gd name="T2" fmla="*/ 1561 w 1561"/>
                <a:gd name="T3" fmla="*/ 780 h 1560"/>
                <a:gd name="T4" fmla="*/ 780 w 1561"/>
                <a:gd name="T5" fmla="*/ 0 h 1560"/>
                <a:gd name="T6" fmla="*/ 0 w 1561"/>
                <a:gd name="T7" fmla="*/ 780 h 1560"/>
                <a:gd name="T8" fmla="*/ 289 w 1561"/>
                <a:gd name="T9" fmla="*/ 1069 h 1560"/>
                <a:gd name="T10" fmla="*/ 491 w 1561"/>
                <a:gd name="T11" fmla="*/ 1069 h 1560"/>
                <a:gd name="T12" fmla="*/ 491 w 1561"/>
                <a:gd name="T13" fmla="*/ 1271 h 1560"/>
                <a:gd name="T14" fmla="*/ 780 w 1561"/>
                <a:gd name="T15" fmla="*/ 1560 h 1560"/>
                <a:gd name="T16" fmla="*/ 1084 w 1561"/>
                <a:gd name="T17" fmla="*/ 1257 h 1560"/>
                <a:gd name="T18" fmla="*/ 1258 w 1561"/>
                <a:gd name="T19" fmla="*/ 1257 h 1560"/>
                <a:gd name="T20" fmla="*/ 1258 w 1561"/>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1083"/>
                  </a:moveTo>
                  <a:lnTo>
                    <a:pt x="1561" y="780"/>
                  </a:lnTo>
                  <a:lnTo>
                    <a:pt x="780" y="0"/>
                  </a:lnTo>
                  <a:lnTo>
                    <a:pt x="0" y="780"/>
                  </a:lnTo>
                  <a:lnTo>
                    <a:pt x="289" y="1069"/>
                  </a:lnTo>
                  <a:lnTo>
                    <a:pt x="491" y="1069"/>
                  </a:lnTo>
                  <a:lnTo>
                    <a:pt x="491" y="1271"/>
                  </a:lnTo>
                  <a:lnTo>
                    <a:pt x="780" y="1560"/>
                  </a:lnTo>
                  <a:lnTo>
                    <a:pt x="1084" y="1257"/>
                  </a:lnTo>
                  <a:lnTo>
                    <a:pt x="1258" y="1257"/>
                  </a:lnTo>
                  <a:lnTo>
                    <a:pt x="1258"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FF3801C-ED58-41DA-9BD1-E998CB8CB44A}"/>
                </a:ext>
              </a:extLst>
            </p:cNvPr>
            <p:cNvSpPr>
              <a:spLocks/>
            </p:cNvSpPr>
            <p:nvPr/>
          </p:nvSpPr>
          <p:spPr bwMode="auto">
            <a:xfrm>
              <a:off x="8097606" y="3085263"/>
              <a:ext cx="2297102" cy="2295630"/>
            </a:xfrm>
            <a:custGeom>
              <a:avLst/>
              <a:gdLst>
                <a:gd name="T0" fmla="*/ 1258 w 1561"/>
                <a:gd name="T1" fmla="*/ 477 h 1560"/>
                <a:gd name="T2" fmla="*/ 1258 w 1561"/>
                <a:gd name="T3" fmla="*/ 303 h 1560"/>
                <a:gd name="T4" fmla="*/ 1084 w 1561"/>
                <a:gd name="T5" fmla="*/ 303 h 1560"/>
                <a:gd name="T6" fmla="*/ 780 w 1561"/>
                <a:gd name="T7" fmla="*/ 0 h 1560"/>
                <a:gd name="T8" fmla="*/ 491 w 1561"/>
                <a:gd name="T9" fmla="*/ 289 h 1560"/>
                <a:gd name="T10" fmla="*/ 491 w 1561"/>
                <a:gd name="T11" fmla="*/ 491 h 1560"/>
                <a:gd name="T12" fmla="*/ 289 w 1561"/>
                <a:gd name="T13" fmla="*/ 491 h 1560"/>
                <a:gd name="T14" fmla="*/ 0 w 1561"/>
                <a:gd name="T15" fmla="*/ 780 h 1560"/>
                <a:gd name="T16" fmla="*/ 780 w 1561"/>
                <a:gd name="T17" fmla="*/ 1560 h 1560"/>
                <a:gd name="T18" fmla="*/ 1561 w 1561"/>
                <a:gd name="T19" fmla="*/ 780 h 1560"/>
                <a:gd name="T20" fmla="*/ 1258 w 1561"/>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477"/>
                  </a:moveTo>
                  <a:lnTo>
                    <a:pt x="1258" y="303"/>
                  </a:lnTo>
                  <a:lnTo>
                    <a:pt x="1084" y="303"/>
                  </a:lnTo>
                  <a:lnTo>
                    <a:pt x="780" y="0"/>
                  </a:lnTo>
                  <a:lnTo>
                    <a:pt x="491" y="289"/>
                  </a:lnTo>
                  <a:lnTo>
                    <a:pt x="491" y="491"/>
                  </a:lnTo>
                  <a:lnTo>
                    <a:pt x="289" y="491"/>
                  </a:lnTo>
                  <a:lnTo>
                    <a:pt x="0" y="780"/>
                  </a:lnTo>
                  <a:lnTo>
                    <a:pt x="780" y="1560"/>
                  </a:lnTo>
                  <a:lnTo>
                    <a:pt x="1561" y="780"/>
                  </a:lnTo>
                  <a:lnTo>
                    <a:pt x="1258" y="47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10F8374C-AECF-45DD-89B3-701001A0163D}"/>
                </a:ext>
              </a:extLst>
            </p:cNvPr>
            <p:cNvSpPr>
              <a:spLocks/>
            </p:cNvSpPr>
            <p:nvPr/>
          </p:nvSpPr>
          <p:spPr bwMode="auto">
            <a:xfrm>
              <a:off x="9295454" y="1887415"/>
              <a:ext cx="2297102" cy="2295630"/>
            </a:xfrm>
            <a:custGeom>
              <a:avLst/>
              <a:gdLst>
                <a:gd name="T0" fmla="*/ 781 w 1561"/>
                <a:gd name="T1" fmla="*/ 0 h 1560"/>
                <a:gd name="T2" fmla="*/ 0 w 1561"/>
                <a:gd name="T3" fmla="*/ 780 h 1560"/>
                <a:gd name="T4" fmla="*/ 289 w 1561"/>
                <a:gd name="T5" fmla="*/ 1069 h 1560"/>
                <a:gd name="T6" fmla="*/ 492 w 1561"/>
                <a:gd name="T7" fmla="*/ 1069 h 1560"/>
                <a:gd name="T8" fmla="*/ 492 w 1561"/>
                <a:gd name="T9" fmla="*/ 1271 h 1560"/>
                <a:gd name="T10" fmla="*/ 781 w 1561"/>
                <a:gd name="T11" fmla="*/ 1560 h 1560"/>
                <a:gd name="T12" fmla="*/ 1561 w 1561"/>
                <a:gd name="T13" fmla="*/ 780 h 1560"/>
                <a:gd name="T14" fmla="*/ 781 w 1561"/>
                <a:gd name="T15" fmla="*/ 0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781" y="0"/>
                  </a:moveTo>
                  <a:lnTo>
                    <a:pt x="0" y="780"/>
                  </a:lnTo>
                  <a:lnTo>
                    <a:pt x="289" y="1069"/>
                  </a:lnTo>
                  <a:lnTo>
                    <a:pt x="492" y="1069"/>
                  </a:lnTo>
                  <a:lnTo>
                    <a:pt x="492" y="1271"/>
                  </a:lnTo>
                  <a:lnTo>
                    <a:pt x="781" y="1560"/>
                  </a:lnTo>
                  <a:lnTo>
                    <a:pt x="1561" y="780"/>
                  </a:lnTo>
                  <a:lnTo>
                    <a:pt x="7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23C7FEA3-55B0-4E0D-919F-54885794C0DE}"/>
              </a:ext>
            </a:extLst>
          </p:cNvPr>
          <p:cNvPicPr>
            <a:picLocks noChangeAspect="1"/>
          </p:cNvPicPr>
          <p:nvPr/>
        </p:nvPicPr>
        <p:blipFill>
          <a:blip r:embed="rId2"/>
          <a:stretch>
            <a:fillRect/>
          </a:stretch>
        </p:blipFill>
        <p:spPr>
          <a:xfrm>
            <a:off x="323978" y="2883320"/>
            <a:ext cx="11544043" cy="1533388"/>
          </a:xfrm>
          <a:prstGeom prst="rect">
            <a:avLst/>
          </a:prstGeom>
        </p:spPr>
      </p:pic>
    </p:spTree>
    <p:extLst>
      <p:ext uri="{BB962C8B-B14F-4D97-AF65-F5344CB8AC3E}">
        <p14:creationId xmlns:p14="http://schemas.microsoft.com/office/powerpoint/2010/main" val="12500838"/>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40DC6D-B994-4EFB-9D07-23A84CBACCAB}"/>
              </a:ext>
            </a:extLst>
          </p:cNvPr>
          <p:cNvSpPr>
            <a:spLocks noGrp="1"/>
          </p:cNvSpPr>
          <p:nvPr>
            <p:ph idx="1"/>
          </p:nvPr>
        </p:nvSpPr>
        <p:spPr/>
        <p:txBody>
          <a:bodyPr/>
          <a:lstStyle/>
          <a:p>
            <a:r>
              <a:rPr lang="en-US" dirty="0"/>
              <a:t>Reason</a:t>
            </a:r>
          </a:p>
        </p:txBody>
      </p:sp>
      <p:sp>
        <p:nvSpPr>
          <p:cNvPr id="3" name="Title 2">
            <a:extLst>
              <a:ext uri="{FF2B5EF4-FFF2-40B4-BE49-F238E27FC236}">
                <a16:creationId xmlns:a16="http://schemas.microsoft.com/office/drawing/2014/main" id="{D5836215-27FB-4897-9DBC-BC423F0848BA}"/>
              </a:ext>
            </a:extLst>
          </p:cNvPr>
          <p:cNvSpPr>
            <a:spLocks noGrp="1"/>
          </p:cNvSpPr>
          <p:nvPr>
            <p:ph type="title"/>
          </p:nvPr>
        </p:nvSpPr>
        <p:spPr/>
        <p:txBody>
          <a:bodyPr/>
          <a:lstStyle/>
          <a:p>
            <a:r>
              <a:rPr lang="en-US" dirty="0"/>
              <a:t>Disable detection</a:t>
            </a:r>
          </a:p>
        </p:txBody>
      </p:sp>
      <p:sp>
        <p:nvSpPr>
          <p:cNvPr id="4" name="Text Placeholder 3">
            <a:extLst>
              <a:ext uri="{FF2B5EF4-FFF2-40B4-BE49-F238E27FC236}">
                <a16:creationId xmlns:a16="http://schemas.microsoft.com/office/drawing/2014/main" id="{787FA346-A1AB-467A-98A4-999BB104CFC0}"/>
              </a:ext>
            </a:extLst>
          </p:cNvPr>
          <p:cNvSpPr>
            <a:spLocks noGrp="1"/>
          </p:cNvSpPr>
          <p:nvPr>
            <p:ph type="body" sz="quarter" idx="10"/>
          </p:nvPr>
        </p:nvSpPr>
        <p:spPr/>
        <p:txBody>
          <a:bodyPr/>
          <a:lstStyle/>
          <a:p>
            <a:r>
              <a:rPr lang="en-US" dirty="0"/>
              <a:t>Adversaries would like to utilize and reuse existing tools without re-inventing the wheel</a:t>
            </a:r>
          </a:p>
          <a:p>
            <a:r>
              <a:rPr lang="en-US" dirty="0"/>
              <a:t>1-4 hours from first infiltration are critical to the attacker, detection and monitoring tools may become a time critical barrier.</a:t>
            </a:r>
          </a:p>
        </p:txBody>
      </p:sp>
      <p:sp>
        <p:nvSpPr>
          <p:cNvPr id="5" name="Content Placeholder 4">
            <a:extLst>
              <a:ext uri="{FF2B5EF4-FFF2-40B4-BE49-F238E27FC236}">
                <a16:creationId xmlns:a16="http://schemas.microsoft.com/office/drawing/2014/main" id="{5581E346-FE6D-4F44-9380-0E93A3B079AC}"/>
              </a:ext>
            </a:extLst>
          </p:cNvPr>
          <p:cNvSpPr>
            <a:spLocks noGrp="1"/>
          </p:cNvSpPr>
          <p:nvPr>
            <p:ph idx="11"/>
          </p:nvPr>
        </p:nvSpPr>
        <p:spPr/>
        <p:txBody>
          <a:bodyPr/>
          <a:lstStyle/>
          <a:p>
            <a:r>
              <a:rPr lang="en-US" dirty="0"/>
              <a:t>Method</a:t>
            </a:r>
          </a:p>
        </p:txBody>
      </p:sp>
      <p:sp>
        <p:nvSpPr>
          <p:cNvPr id="6" name="Text Placeholder 5">
            <a:extLst>
              <a:ext uri="{FF2B5EF4-FFF2-40B4-BE49-F238E27FC236}">
                <a16:creationId xmlns:a16="http://schemas.microsoft.com/office/drawing/2014/main" id="{0EF4A1C6-7F53-44E9-B285-1377B10BEB6F}"/>
              </a:ext>
            </a:extLst>
          </p:cNvPr>
          <p:cNvSpPr>
            <a:spLocks noGrp="1"/>
          </p:cNvSpPr>
          <p:nvPr>
            <p:ph type="body" sz="quarter" idx="12"/>
          </p:nvPr>
        </p:nvSpPr>
        <p:spPr/>
        <p:txBody>
          <a:bodyPr/>
          <a:lstStyle/>
          <a:p>
            <a:r>
              <a:rPr lang="en-US" dirty="0"/>
              <a:t>PowerShell API </a:t>
            </a:r>
          </a:p>
          <a:p>
            <a:r>
              <a:rPr lang="en-US" dirty="0"/>
              <a:t>Service Control</a:t>
            </a:r>
          </a:p>
          <a:p>
            <a:r>
              <a:rPr lang="en-US" dirty="0"/>
              <a:t>Registry</a:t>
            </a:r>
          </a:p>
          <a:p>
            <a:r>
              <a:rPr lang="en-US" dirty="0"/>
              <a:t>Driver</a:t>
            </a:r>
          </a:p>
          <a:p>
            <a:r>
              <a:rPr lang="en-US" dirty="0"/>
              <a:t>Blocking Network , updates, functionality</a:t>
            </a:r>
          </a:p>
          <a:p>
            <a:r>
              <a:rPr lang="en-US" dirty="0"/>
              <a:t>Exploitation</a:t>
            </a:r>
          </a:p>
          <a:p>
            <a:pPr lvl="1"/>
            <a:r>
              <a:rPr lang="en-US" dirty="0" err="1"/>
              <a:t>Dll</a:t>
            </a:r>
            <a:r>
              <a:rPr lang="en-US" dirty="0"/>
              <a:t> hijack</a:t>
            </a:r>
          </a:p>
          <a:p>
            <a:pPr lvl="1"/>
            <a:r>
              <a:rPr lang="en-US" dirty="0"/>
              <a:t>Man-in-the-middle</a:t>
            </a:r>
          </a:p>
          <a:p>
            <a:endParaRPr lang="en-US" dirty="0"/>
          </a:p>
          <a:p>
            <a:endParaRPr lang="en-US" dirty="0"/>
          </a:p>
          <a:p>
            <a:pPr lvl="1"/>
            <a:endParaRPr lang="en-US" dirty="0"/>
          </a:p>
        </p:txBody>
      </p:sp>
      <p:grpSp>
        <p:nvGrpSpPr>
          <p:cNvPr id="14" name="Group 13">
            <a:extLst>
              <a:ext uri="{FF2B5EF4-FFF2-40B4-BE49-F238E27FC236}">
                <a16:creationId xmlns:a16="http://schemas.microsoft.com/office/drawing/2014/main" id="{726DBC35-E778-4842-AA19-DC89FFE61861}"/>
              </a:ext>
            </a:extLst>
          </p:cNvPr>
          <p:cNvGrpSpPr/>
          <p:nvPr/>
        </p:nvGrpSpPr>
        <p:grpSpPr>
          <a:xfrm>
            <a:off x="8691355" y="358898"/>
            <a:ext cx="3117595" cy="1019024"/>
            <a:chOff x="904631" y="1887415"/>
            <a:chExt cx="10687925" cy="3493478"/>
          </a:xfrm>
          <a:solidFill>
            <a:schemeClr val="bg1">
              <a:lumMod val="85000"/>
            </a:schemeClr>
          </a:solidFill>
        </p:grpSpPr>
        <p:sp>
          <p:nvSpPr>
            <p:cNvPr id="15" name="Freeform 13">
              <a:extLst>
                <a:ext uri="{FF2B5EF4-FFF2-40B4-BE49-F238E27FC236}">
                  <a16:creationId xmlns:a16="http://schemas.microsoft.com/office/drawing/2014/main" id="{A1E569FF-C8CD-4456-A658-D3F3C8872392}"/>
                </a:ext>
              </a:extLst>
            </p:cNvPr>
            <p:cNvSpPr>
              <a:spLocks/>
            </p:cNvSpPr>
            <p:nvPr/>
          </p:nvSpPr>
          <p:spPr bwMode="auto">
            <a:xfrm>
              <a:off x="904631" y="3085263"/>
              <a:ext cx="2297102" cy="2295630"/>
            </a:xfrm>
            <a:custGeom>
              <a:avLst/>
              <a:gdLst>
                <a:gd name="T0" fmla="*/ 1257 w 1561"/>
                <a:gd name="T1" fmla="*/ 477 h 1560"/>
                <a:gd name="T2" fmla="*/ 1257 w 1561"/>
                <a:gd name="T3" fmla="*/ 303 h 1560"/>
                <a:gd name="T4" fmla="*/ 1083 w 1561"/>
                <a:gd name="T5" fmla="*/ 303 h 1560"/>
                <a:gd name="T6" fmla="*/ 780 w 1561"/>
                <a:gd name="T7" fmla="*/ 0 h 1560"/>
                <a:gd name="T8" fmla="*/ 0 w 1561"/>
                <a:gd name="T9" fmla="*/ 780 h 1560"/>
                <a:gd name="T10" fmla="*/ 780 w 1561"/>
                <a:gd name="T11" fmla="*/ 1560 h 1560"/>
                <a:gd name="T12" fmla="*/ 1561 w 1561"/>
                <a:gd name="T13" fmla="*/ 780 h 1560"/>
                <a:gd name="T14" fmla="*/ 1257 w 1561"/>
                <a:gd name="T15" fmla="*/ 477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1257" y="477"/>
                  </a:moveTo>
                  <a:lnTo>
                    <a:pt x="1257" y="303"/>
                  </a:lnTo>
                  <a:lnTo>
                    <a:pt x="1083" y="303"/>
                  </a:lnTo>
                  <a:lnTo>
                    <a:pt x="780" y="0"/>
                  </a:lnTo>
                  <a:lnTo>
                    <a:pt x="0" y="780"/>
                  </a:lnTo>
                  <a:lnTo>
                    <a:pt x="780" y="1560"/>
                  </a:lnTo>
                  <a:lnTo>
                    <a:pt x="1561" y="780"/>
                  </a:lnTo>
                  <a:lnTo>
                    <a:pt x="125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69FA1FA8-A63E-4F5C-99D1-6E2666364C4A}"/>
                </a:ext>
              </a:extLst>
            </p:cNvPr>
            <p:cNvSpPr>
              <a:spLocks/>
            </p:cNvSpPr>
            <p:nvPr/>
          </p:nvSpPr>
          <p:spPr bwMode="auto">
            <a:xfrm>
              <a:off x="2101008" y="1887415"/>
              <a:ext cx="2298573" cy="2295630"/>
            </a:xfrm>
            <a:custGeom>
              <a:avLst/>
              <a:gdLst>
                <a:gd name="T0" fmla="*/ 1259 w 1562"/>
                <a:gd name="T1" fmla="*/ 1083 h 1560"/>
                <a:gd name="T2" fmla="*/ 1562 w 1562"/>
                <a:gd name="T3" fmla="*/ 780 h 1560"/>
                <a:gd name="T4" fmla="*/ 782 w 1562"/>
                <a:gd name="T5" fmla="*/ 0 h 1560"/>
                <a:gd name="T6" fmla="*/ 0 w 1562"/>
                <a:gd name="T7" fmla="*/ 780 h 1560"/>
                <a:gd name="T8" fmla="*/ 291 w 1562"/>
                <a:gd name="T9" fmla="*/ 1069 h 1560"/>
                <a:gd name="T10" fmla="*/ 492 w 1562"/>
                <a:gd name="T11" fmla="*/ 1069 h 1560"/>
                <a:gd name="T12" fmla="*/ 492 w 1562"/>
                <a:gd name="T13" fmla="*/ 1271 h 1560"/>
                <a:gd name="T14" fmla="*/ 782 w 1562"/>
                <a:gd name="T15" fmla="*/ 1560 h 1560"/>
                <a:gd name="T16" fmla="*/ 1085 w 1562"/>
                <a:gd name="T17" fmla="*/ 1257 h 1560"/>
                <a:gd name="T18" fmla="*/ 1259 w 1562"/>
                <a:gd name="T19" fmla="*/ 1257 h 1560"/>
                <a:gd name="T20" fmla="*/ 1259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9" y="1083"/>
                  </a:moveTo>
                  <a:lnTo>
                    <a:pt x="1562" y="780"/>
                  </a:lnTo>
                  <a:lnTo>
                    <a:pt x="782" y="0"/>
                  </a:lnTo>
                  <a:lnTo>
                    <a:pt x="0" y="780"/>
                  </a:lnTo>
                  <a:lnTo>
                    <a:pt x="291" y="1069"/>
                  </a:lnTo>
                  <a:lnTo>
                    <a:pt x="492" y="1069"/>
                  </a:lnTo>
                  <a:lnTo>
                    <a:pt x="492" y="1271"/>
                  </a:lnTo>
                  <a:lnTo>
                    <a:pt x="782" y="1560"/>
                  </a:lnTo>
                  <a:lnTo>
                    <a:pt x="1085" y="1257"/>
                  </a:lnTo>
                  <a:lnTo>
                    <a:pt x="1259" y="1257"/>
                  </a:lnTo>
                  <a:lnTo>
                    <a:pt x="1259"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187DD600-7F1A-4302-AE61-1D9BA4502CF3}"/>
                </a:ext>
              </a:extLst>
            </p:cNvPr>
            <p:cNvSpPr>
              <a:spLocks/>
            </p:cNvSpPr>
            <p:nvPr/>
          </p:nvSpPr>
          <p:spPr bwMode="auto">
            <a:xfrm>
              <a:off x="3300327" y="3085263"/>
              <a:ext cx="2298573" cy="2295630"/>
            </a:xfrm>
            <a:custGeom>
              <a:avLst/>
              <a:gdLst>
                <a:gd name="T0" fmla="*/ 1258 w 1562"/>
                <a:gd name="T1" fmla="*/ 477 h 1560"/>
                <a:gd name="T2" fmla="*/ 1258 w 1562"/>
                <a:gd name="T3" fmla="*/ 303 h 1560"/>
                <a:gd name="T4" fmla="*/ 1085 w 1562"/>
                <a:gd name="T5" fmla="*/ 303 h 1560"/>
                <a:gd name="T6" fmla="*/ 782 w 1562"/>
                <a:gd name="T7" fmla="*/ 0 h 1560"/>
                <a:gd name="T8" fmla="*/ 492 w 1562"/>
                <a:gd name="T9" fmla="*/ 289 h 1560"/>
                <a:gd name="T10" fmla="*/ 492 w 1562"/>
                <a:gd name="T11" fmla="*/ 491 h 1560"/>
                <a:gd name="T12" fmla="*/ 289 w 1562"/>
                <a:gd name="T13" fmla="*/ 491 h 1560"/>
                <a:gd name="T14" fmla="*/ 0 w 1562"/>
                <a:gd name="T15" fmla="*/ 780 h 1560"/>
                <a:gd name="T16" fmla="*/ 782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5" y="303"/>
                  </a:lnTo>
                  <a:lnTo>
                    <a:pt x="782" y="0"/>
                  </a:lnTo>
                  <a:lnTo>
                    <a:pt x="492" y="289"/>
                  </a:lnTo>
                  <a:lnTo>
                    <a:pt x="492" y="491"/>
                  </a:lnTo>
                  <a:lnTo>
                    <a:pt x="289" y="491"/>
                  </a:lnTo>
                  <a:lnTo>
                    <a:pt x="0" y="780"/>
                  </a:lnTo>
                  <a:lnTo>
                    <a:pt x="782" y="1560"/>
                  </a:lnTo>
                  <a:lnTo>
                    <a:pt x="1562" y="780"/>
                  </a:lnTo>
                  <a:lnTo>
                    <a:pt x="1258" y="47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a:extLst>
                <a:ext uri="{FF2B5EF4-FFF2-40B4-BE49-F238E27FC236}">
                  <a16:creationId xmlns:a16="http://schemas.microsoft.com/office/drawing/2014/main" id="{9C761047-2D96-4C8C-B678-FB869D9AAF6F}"/>
                </a:ext>
              </a:extLst>
            </p:cNvPr>
            <p:cNvSpPr>
              <a:spLocks/>
            </p:cNvSpPr>
            <p:nvPr/>
          </p:nvSpPr>
          <p:spPr bwMode="auto">
            <a:xfrm>
              <a:off x="4499647" y="1887415"/>
              <a:ext cx="2298573" cy="2295630"/>
            </a:xfrm>
            <a:custGeom>
              <a:avLst/>
              <a:gdLst>
                <a:gd name="T0" fmla="*/ 1258 w 1562"/>
                <a:gd name="T1" fmla="*/ 1083 h 1560"/>
                <a:gd name="T2" fmla="*/ 1562 w 1562"/>
                <a:gd name="T3" fmla="*/ 780 h 1560"/>
                <a:gd name="T4" fmla="*/ 782 w 1562"/>
                <a:gd name="T5" fmla="*/ 0 h 1560"/>
                <a:gd name="T6" fmla="*/ 0 w 1562"/>
                <a:gd name="T7" fmla="*/ 780 h 1560"/>
                <a:gd name="T8" fmla="*/ 289 w 1562"/>
                <a:gd name="T9" fmla="*/ 1069 h 1560"/>
                <a:gd name="T10" fmla="*/ 491 w 1562"/>
                <a:gd name="T11" fmla="*/ 1069 h 1560"/>
                <a:gd name="T12" fmla="*/ 491 w 1562"/>
                <a:gd name="T13" fmla="*/ 1271 h 1560"/>
                <a:gd name="T14" fmla="*/ 782 w 1562"/>
                <a:gd name="T15" fmla="*/ 1560 h 1560"/>
                <a:gd name="T16" fmla="*/ 1084 w 1562"/>
                <a:gd name="T17" fmla="*/ 1257 h 1560"/>
                <a:gd name="T18" fmla="*/ 1258 w 1562"/>
                <a:gd name="T19" fmla="*/ 1257 h 1560"/>
                <a:gd name="T20" fmla="*/ 1258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1083"/>
                  </a:moveTo>
                  <a:lnTo>
                    <a:pt x="1562" y="780"/>
                  </a:lnTo>
                  <a:lnTo>
                    <a:pt x="782" y="0"/>
                  </a:lnTo>
                  <a:lnTo>
                    <a:pt x="0" y="780"/>
                  </a:lnTo>
                  <a:lnTo>
                    <a:pt x="289" y="1069"/>
                  </a:lnTo>
                  <a:lnTo>
                    <a:pt x="491" y="1069"/>
                  </a:lnTo>
                  <a:lnTo>
                    <a:pt x="491" y="1271"/>
                  </a:lnTo>
                  <a:lnTo>
                    <a:pt x="782" y="1560"/>
                  </a:lnTo>
                  <a:lnTo>
                    <a:pt x="1084" y="1257"/>
                  </a:lnTo>
                  <a:lnTo>
                    <a:pt x="1258" y="1257"/>
                  </a:lnTo>
                  <a:lnTo>
                    <a:pt x="1258"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64D2F700-4CAC-42A9-B821-E0AD6699EDE9}"/>
                </a:ext>
              </a:extLst>
            </p:cNvPr>
            <p:cNvSpPr>
              <a:spLocks/>
            </p:cNvSpPr>
            <p:nvPr/>
          </p:nvSpPr>
          <p:spPr bwMode="auto">
            <a:xfrm>
              <a:off x="5698967" y="3085263"/>
              <a:ext cx="2298573" cy="2295630"/>
            </a:xfrm>
            <a:custGeom>
              <a:avLst/>
              <a:gdLst>
                <a:gd name="T0" fmla="*/ 1258 w 1562"/>
                <a:gd name="T1" fmla="*/ 477 h 1560"/>
                <a:gd name="T2" fmla="*/ 1258 w 1562"/>
                <a:gd name="T3" fmla="*/ 303 h 1560"/>
                <a:gd name="T4" fmla="*/ 1084 w 1562"/>
                <a:gd name="T5" fmla="*/ 303 h 1560"/>
                <a:gd name="T6" fmla="*/ 780 w 1562"/>
                <a:gd name="T7" fmla="*/ 0 h 1560"/>
                <a:gd name="T8" fmla="*/ 491 w 1562"/>
                <a:gd name="T9" fmla="*/ 289 h 1560"/>
                <a:gd name="T10" fmla="*/ 491 w 1562"/>
                <a:gd name="T11" fmla="*/ 491 h 1560"/>
                <a:gd name="T12" fmla="*/ 289 w 1562"/>
                <a:gd name="T13" fmla="*/ 491 h 1560"/>
                <a:gd name="T14" fmla="*/ 0 w 1562"/>
                <a:gd name="T15" fmla="*/ 780 h 1560"/>
                <a:gd name="T16" fmla="*/ 780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4" y="303"/>
                  </a:lnTo>
                  <a:lnTo>
                    <a:pt x="780" y="0"/>
                  </a:lnTo>
                  <a:lnTo>
                    <a:pt x="491" y="289"/>
                  </a:lnTo>
                  <a:lnTo>
                    <a:pt x="491" y="491"/>
                  </a:lnTo>
                  <a:lnTo>
                    <a:pt x="289" y="491"/>
                  </a:lnTo>
                  <a:lnTo>
                    <a:pt x="0" y="780"/>
                  </a:lnTo>
                  <a:lnTo>
                    <a:pt x="780" y="1560"/>
                  </a:lnTo>
                  <a:lnTo>
                    <a:pt x="1562"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9E936CDA-C77F-42C7-A6BA-727EBAB50828}"/>
                </a:ext>
              </a:extLst>
            </p:cNvPr>
            <p:cNvSpPr>
              <a:spLocks/>
            </p:cNvSpPr>
            <p:nvPr/>
          </p:nvSpPr>
          <p:spPr bwMode="auto">
            <a:xfrm>
              <a:off x="6898286" y="1887415"/>
              <a:ext cx="2297102" cy="2295630"/>
            </a:xfrm>
            <a:custGeom>
              <a:avLst/>
              <a:gdLst>
                <a:gd name="T0" fmla="*/ 1258 w 1561"/>
                <a:gd name="T1" fmla="*/ 1083 h 1560"/>
                <a:gd name="T2" fmla="*/ 1561 w 1561"/>
                <a:gd name="T3" fmla="*/ 780 h 1560"/>
                <a:gd name="T4" fmla="*/ 780 w 1561"/>
                <a:gd name="T5" fmla="*/ 0 h 1560"/>
                <a:gd name="T6" fmla="*/ 0 w 1561"/>
                <a:gd name="T7" fmla="*/ 780 h 1560"/>
                <a:gd name="T8" fmla="*/ 289 w 1561"/>
                <a:gd name="T9" fmla="*/ 1069 h 1560"/>
                <a:gd name="T10" fmla="*/ 491 w 1561"/>
                <a:gd name="T11" fmla="*/ 1069 h 1560"/>
                <a:gd name="T12" fmla="*/ 491 w 1561"/>
                <a:gd name="T13" fmla="*/ 1271 h 1560"/>
                <a:gd name="T14" fmla="*/ 780 w 1561"/>
                <a:gd name="T15" fmla="*/ 1560 h 1560"/>
                <a:gd name="T16" fmla="*/ 1084 w 1561"/>
                <a:gd name="T17" fmla="*/ 1257 h 1560"/>
                <a:gd name="T18" fmla="*/ 1258 w 1561"/>
                <a:gd name="T19" fmla="*/ 1257 h 1560"/>
                <a:gd name="T20" fmla="*/ 1258 w 1561"/>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1083"/>
                  </a:moveTo>
                  <a:lnTo>
                    <a:pt x="1561" y="780"/>
                  </a:lnTo>
                  <a:lnTo>
                    <a:pt x="780" y="0"/>
                  </a:lnTo>
                  <a:lnTo>
                    <a:pt x="0" y="780"/>
                  </a:lnTo>
                  <a:lnTo>
                    <a:pt x="289" y="1069"/>
                  </a:lnTo>
                  <a:lnTo>
                    <a:pt x="491" y="1069"/>
                  </a:lnTo>
                  <a:lnTo>
                    <a:pt x="491" y="1271"/>
                  </a:lnTo>
                  <a:lnTo>
                    <a:pt x="780" y="1560"/>
                  </a:lnTo>
                  <a:lnTo>
                    <a:pt x="1084" y="1257"/>
                  </a:lnTo>
                  <a:lnTo>
                    <a:pt x="1258" y="1257"/>
                  </a:lnTo>
                  <a:lnTo>
                    <a:pt x="1258"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8CA39CB1-8A74-4146-B00B-7896111EFE40}"/>
                </a:ext>
              </a:extLst>
            </p:cNvPr>
            <p:cNvSpPr>
              <a:spLocks/>
            </p:cNvSpPr>
            <p:nvPr/>
          </p:nvSpPr>
          <p:spPr bwMode="auto">
            <a:xfrm>
              <a:off x="8097606" y="3085263"/>
              <a:ext cx="2297102" cy="2295630"/>
            </a:xfrm>
            <a:custGeom>
              <a:avLst/>
              <a:gdLst>
                <a:gd name="T0" fmla="*/ 1258 w 1561"/>
                <a:gd name="T1" fmla="*/ 477 h 1560"/>
                <a:gd name="T2" fmla="*/ 1258 w 1561"/>
                <a:gd name="T3" fmla="*/ 303 h 1560"/>
                <a:gd name="T4" fmla="*/ 1084 w 1561"/>
                <a:gd name="T5" fmla="*/ 303 h 1560"/>
                <a:gd name="T6" fmla="*/ 780 w 1561"/>
                <a:gd name="T7" fmla="*/ 0 h 1560"/>
                <a:gd name="T8" fmla="*/ 491 w 1561"/>
                <a:gd name="T9" fmla="*/ 289 h 1560"/>
                <a:gd name="T10" fmla="*/ 491 w 1561"/>
                <a:gd name="T11" fmla="*/ 491 h 1560"/>
                <a:gd name="T12" fmla="*/ 289 w 1561"/>
                <a:gd name="T13" fmla="*/ 491 h 1560"/>
                <a:gd name="T14" fmla="*/ 0 w 1561"/>
                <a:gd name="T15" fmla="*/ 780 h 1560"/>
                <a:gd name="T16" fmla="*/ 780 w 1561"/>
                <a:gd name="T17" fmla="*/ 1560 h 1560"/>
                <a:gd name="T18" fmla="*/ 1561 w 1561"/>
                <a:gd name="T19" fmla="*/ 780 h 1560"/>
                <a:gd name="T20" fmla="*/ 1258 w 1561"/>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477"/>
                  </a:moveTo>
                  <a:lnTo>
                    <a:pt x="1258" y="303"/>
                  </a:lnTo>
                  <a:lnTo>
                    <a:pt x="1084" y="303"/>
                  </a:lnTo>
                  <a:lnTo>
                    <a:pt x="780" y="0"/>
                  </a:lnTo>
                  <a:lnTo>
                    <a:pt x="491" y="289"/>
                  </a:lnTo>
                  <a:lnTo>
                    <a:pt x="491" y="491"/>
                  </a:lnTo>
                  <a:lnTo>
                    <a:pt x="289" y="491"/>
                  </a:lnTo>
                  <a:lnTo>
                    <a:pt x="0" y="780"/>
                  </a:lnTo>
                  <a:lnTo>
                    <a:pt x="780" y="1560"/>
                  </a:lnTo>
                  <a:lnTo>
                    <a:pt x="1561"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1F7E8A87-8A74-42A6-896A-6EE7261B3342}"/>
                </a:ext>
              </a:extLst>
            </p:cNvPr>
            <p:cNvSpPr>
              <a:spLocks/>
            </p:cNvSpPr>
            <p:nvPr/>
          </p:nvSpPr>
          <p:spPr bwMode="auto">
            <a:xfrm>
              <a:off x="9295454" y="1887415"/>
              <a:ext cx="2297102" cy="2295630"/>
            </a:xfrm>
            <a:custGeom>
              <a:avLst/>
              <a:gdLst>
                <a:gd name="T0" fmla="*/ 781 w 1561"/>
                <a:gd name="T1" fmla="*/ 0 h 1560"/>
                <a:gd name="T2" fmla="*/ 0 w 1561"/>
                <a:gd name="T3" fmla="*/ 780 h 1560"/>
                <a:gd name="T4" fmla="*/ 289 w 1561"/>
                <a:gd name="T5" fmla="*/ 1069 h 1560"/>
                <a:gd name="T6" fmla="*/ 492 w 1561"/>
                <a:gd name="T7" fmla="*/ 1069 h 1560"/>
                <a:gd name="T8" fmla="*/ 492 w 1561"/>
                <a:gd name="T9" fmla="*/ 1271 h 1560"/>
                <a:gd name="T10" fmla="*/ 781 w 1561"/>
                <a:gd name="T11" fmla="*/ 1560 h 1560"/>
                <a:gd name="T12" fmla="*/ 1561 w 1561"/>
                <a:gd name="T13" fmla="*/ 780 h 1560"/>
                <a:gd name="T14" fmla="*/ 781 w 1561"/>
                <a:gd name="T15" fmla="*/ 0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781" y="0"/>
                  </a:moveTo>
                  <a:lnTo>
                    <a:pt x="0" y="780"/>
                  </a:lnTo>
                  <a:lnTo>
                    <a:pt x="289" y="1069"/>
                  </a:lnTo>
                  <a:lnTo>
                    <a:pt x="492" y="1069"/>
                  </a:lnTo>
                  <a:lnTo>
                    <a:pt x="492" y="1271"/>
                  </a:lnTo>
                  <a:lnTo>
                    <a:pt x="781" y="1560"/>
                  </a:lnTo>
                  <a:lnTo>
                    <a:pt x="1561" y="780"/>
                  </a:lnTo>
                  <a:lnTo>
                    <a:pt x="78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3" name="Straight Connector 22">
            <a:extLst>
              <a:ext uri="{FF2B5EF4-FFF2-40B4-BE49-F238E27FC236}">
                <a16:creationId xmlns:a16="http://schemas.microsoft.com/office/drawing/2014/main" id="{5590CDFB-0501-4598-AF72-E241BE8D1EB6}"/>
              </a:ext>
            </a:extLst>
          </p:cNvPr>
          <p:cNvCxnSpPr>
            <a:cxnSpLocks/>
          </p:cNvCxnSpPr>
          <p:nvPr/>
        </p:nvCxnSpPr>
        <p:spPr bwMode="auto">
          <a:xfrm>
            <a:off x="6070094" y="767164"/>
            <a:ext cx="0" cy="6728145"/>
          </a:xfrm>
          <a:prstGeom prst="line">
            <a:avLst/>
          </a:prstGeom>
          <a:solidFill>
            <a:schemeClr val="accent1"/>
          </a:solidFill>
          <a:ln w="136525" cap="flat" cmpd="sng" algn="ctr">
            <a:gradFill flip="none" rotWithShape="1">
              <a:gsLst>
                <a:gs pos="15000">
                  <a:srgbClr val="FFFFFF"/>
                </a:gs>
                <a:gs pos="0">
                  <a:schemeClr val="bg1">
                    <a:alpha val="0"/>
                  </a:schemeClr>
                </a:gs>
                <a:gs pos="90000">
                  <a:schemeClr val="bg1"/>
                </a:gs>
                <a:gs pos="100000">
                  <a:schemeClr val="bg1">
                    <a:alpha val="0"/>
                  </a:schemeClr>
                </a:gs>
              </a:gsLst>
              <a:lin ang="5400000" scaled="1"/>
              <a:tileRect/>
            </a:gradFill>
            <a:prstDash val="solid"/>
            <a:round/>
            <a:headEnd type="none" w="med" len="med"/>
            <a:tailEnd type="none" w="med" len="med"/>
          </a:ln>
          <a:effectLst>
            <a:outerShdw blurRad="139700" dist="101600" sx="72000" sy="72000" algn="l" rotWithShape="0">
              <a:prstClr val="black">
                <a:alpha val="38000"/>
              </a:prstClr>
            </a:outerShdw>
          </a:effectLst>
        </p:spPr>
      </p:cxnSp>
      <p:sp>
        <p:nvSpPr>
          <p:cNvPr id="24" name="Rectangle 23">
            <a:extLst>
              <a:ext uri="{FF2B5EF4-FFF2-40B4-BE49-F238E27FC236}">
                <a16:creationId xmlns:a16="http://schemas.microsoft.com/office/drawing/2014/main" id="{1B0D69EA-3CE0-4D3F-8634-68543D0A3A4A}"/>
              </a:ext>
            </a:extLst>
          </p:cNvPr>
          <p:cNvSpPr/>
          <p:nvPr/>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mn-ea"/>
              <a:cs typeface="Aharoni"/>
            </a:endParaRPr>
          </a:p>
        </p:txBody>
      </p:sp>
      <p:sp>
        <p:nvSpPr>
          <p:cNvPr id="25" name="Rectangle 24">
            <a:extLst>
              <a:ext uri="{FF2B5EF4-FFF2-40B4-BE49-F238E27FC236}">
                <a16:creationId xmlns:a16="http://schemas.microsoft.com/office/drawing/2014/main" id="{F45412C8-9E31-41E8-94F7-168DACABABE1}"/>
              </a:ext>
            </a:extLst>
          </p:cNvPr>
          <p:cNvSpPr/>
          <p:nvPr/>
        </p:nvSpPr>
        <p:spPr>
          <a:xfrm>
            <a:off x="1" y="3970020"/>
            <a:ext cx="6137564" cy="22176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C04039B-D5C6-483A-B97D-44A31AFC3DF7}"/>
              </a:ext>
            </a:extLst>
          </p:cNvPr>
          <p:cNvPicPr>
            <a:picLocks noChangeAspect="1"/>
          </p:cNvPicPr>
          <p:nvPr/>
        </p:nvPicPr>
        <p:blipFill rotWithShape="1">
          <a:blip r:embed="rId3"/>
          <a:srcRect l="3022" t="5314" r="2533" b="6835"/>
          <a:stretch/>
        </p:blipFill>
        <p:spPr>
          <a:xfrm>
            <a:off x="868680" y="4183379"/>
            <a:ext cx="4632960" cy="1790701"/>
          </a:xfrm>
          <a:prstGeom prst="rect">
            <a:avLst/>
          </a:prstGeom>
          <a:ln>
            <a:noFill/>
          </a:ln>
          <a:effectLst>
            <a:outerShdw blurRad="190500" algn="tl" rotWithShape="0">
              <a:srgbClr val="000000">
                <a:alpha val="40000"/>
              </a:srgbClr>
            </a:outerShdw>
          </a:effectLst>
        </p:spPr>
      </p:pic>
    </p:spTree>
    <p:extLst>
      <p:ext uri="{BB962C8B-B14F-4D97-AF65-F5344CB8AC3E}">
        <p14:creationId xmlns:p14="http://schemas.microsoft.com/office/powerpoint/2010/main" val="2586215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9D291-AB7D-4BC4-AB04-D528F3534D6D}"/>
              </a:ext>
            </a:extLst>
          </p:cNvPr>
          <p:cNvSpPr>
            <a:spLocks noGrp="1"/>
          </p:cNvSpPr>
          <p:nvPr>
            <p:ph type="title"/>
          </p:nvPr>
        </p:nvSpPr>
        <p:spPr/>
        <p:txBody>
          <a:bodyPr/>
          <a:lstStyle/>
          <a:p>
            <a:r>
              <a:rPr lang="en-US" dirty="0"/>
              <a:t>Demo Time</a:t>
            </a:r>
          </a:p>
        </p:txBody>
      </p:sp>
    </p:spTree>
    <p:extLst>
      <p:ext uri="{BB962C8B-B14F-4D97-AF65-F5344CB8AC3E}">
        <p14:creationId xmlns:p14="http://schemas.microsoft.com/office/powerpoint/2010/main" val="2209565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0CC8B60-EAC1-49B5-8EE0-F95D847FDDCC}"/>
              </a:ext>
            </a:extLst>
          </p:cNvPr>
          <p:cNvGrpSpPr/>
          <p:nvPr/>
        </p:nvGrpSpPr>
        <p:grpSpPr>
          <a:xfrm>
            <a:off x="1668171" y="1856510"/>
            <a:ext cx="2141306" cy="2428641"/>
            <a:chOff x="1598898" y="1995055"/>
            <a:chExt cx="2141306" cy="2428641"/>
          </a:xfrm>
        </p:grpSpPr>
        <p:sp>
          <p:nvSpPr>
            <p:cNvPr id="8" name="TextBox 7">
              <a:extLst>
                <a:ext uri="{FF2B5EF4-FFF2-40B4-BE49-F238E27FC236}">
                  <a16:creationId xmlns:a16="http://schemas.microsoft.com/office/drawing/2014/main" id="{1572F96D-3D96-482B-A761-E7F57A5BBC7D}"/>
                </a:ext>
              </a:extLst>
            </p:cNvPr>
            <p:cNvSpPr txBox="1"/>
            <p:nvPr/>
          </p:nvSpPr>
          <p:spPr>
            <a:xfrm>
              <a:off x="1598898" y="1995055"/>
              <a:ext cx="792316" cy="1264860"/>
            </a:xfrm>
            <a:prstGeom prst="rect">
              <a:avLst/>
            </a:prstGeom>
            <a:noFill/>
          </p:spPr>
          <p:txBody>
            <a:bodyPr wrap="square" rtlCol="0">
              <a:noAutofit/>
            </a:bodyPr>
            <a:lstStyle/>
            <a:p>
              <a:pPr algn="ctr"/>
              <a:r>
                <a:rPr lang="en-US" sz="11500" b="1" dirty="0">
                  <a:solidFill>
                    <a:schemeClr val="bg1"/>
                  </a:solidFill>
                  <a:effectLst>
                    <a:outerShdw blurRad="60007" dist="310007" dir="7680000" sy="30000" kx="1300200" algn="ctr" rotWithShape="0">
                      <a:prstClr val="black">
                        <a:alpha val="32000"/>
                      </a:prstClr>
                    </a:outerShdw>
                  </a:effectLst>
                  <a:latin typeface="+mj-lt"/>
                  <a:cs typeface="Arial" panose="020B0604020202020204" pitchFamily="34" charset="0"/>
                </a:rPr>
                <a:t>Q</a:t>
              </a:r>
            </a:p>
          </p:txBody>
        </p:sp>
        <p:grpSp>
          <p:nvGrpSpPr>
            <p:cNvPr id="11" name="Group 10">
              <a:extLst>
                <a:ext uri="{FF2B5EF4-FFF2-40B4-BE49-F238E27FC236}">
                  <a16:creationId xmlns:a16="http://schemas.microsoft.com/office/drawing/2014/main" id="{DFA3941A-4E4F-42FE-B4E5-D6575A214F18}"/>
                </a:ext>
              </a:extLst>
            </p:cNvPr>
            <p:cNvGrpSpPr/>
            <p:nvPr/>
          </p:nvGrpSpPr>
          <p:grpSpPr>
            <a:xfrm>
              <a:off x="2401848" y="2798619"/>
              <a:ext cx="1338356" cy="1625077"/>
              <a:chOff x="2401848" y="2798619"/>
              <a:chExt cx="1338356" cy="1625077"/>
            </a:xfrm>
          </p:grpSpPr>
          <p:sp>
            <p:nvSpPr>
              <p:cNvPr id="9" name="TextBox 8">
                <a:extLst>
                  <a:ext uri="{FF2B5EF4-FFF2-40B4-BE49-F238E27FC236}">
                    <a16:creationId xmlns:a16="http://schemas.microsoft.com/office/drawing/2014/main" id="{3AB8A5C7-60D2-44B2-A1B0-A0A519CAC67A}"/>
                  </a:ext>
                </a:extLst>
              </p:cNvPr>
              <p:cNvSpPr txBox="1"/>
              <p:nvPr/>
            </p:nvSpPr>
            <p:spPr>
              <a:xfrm>
                <a:off x="2401848" y="2798619"/>
                <a:ext cx="710414" cy="1264860"/>
              </a:xfrm>
              <a:prstGeom prst="rect">
                <a:avLst/>
              </a:prstGeom>
              <a:noFill/>
            </p:spPr>
            <p:txBody>
              <a:bodyPr wrap="square" rtlCol="0">
                <a:noAutofit/>
              </a:bodyPr>
              <a:lstStyle/>
              <a:p>
                <a:pPr algn="ctr"/>
                <a:r>
                  <a:rPr lang="en-US" sz="9600" dirty="0">
                    <a:gradFill>
                      <a:gsLst>
                        <a:gs pos="31000">
                          <a:schemeClr val="accent1"/>
                        </a:gs>
                        <a:gs pos="92000">
                          <a:schemeClr val="bg1"/>
                        </a:gs>
                      </a:gsLst>
                      <a:lin ang="2400000" scaled="0"/>
                    </a:gradFill>
                    <a:effectLst>
                      <a:outerShdw blurRad="50800" dist="38100" dir="2700000" algn="tl" rotWithShape="0">
                        <a:prstClr val="black">
                          <a:alpha val="40000"/>
                        </a:prstClr>
                      </a:outerShdw>
                    </a:effectLst>
                    <a:latin typeface="+mj-lt"/>
                    <a:cs typeface="Arial" panose="020B0604020202020204" pitchFamily="34" charset="0"/>
                  </a:rPr>
                  <a:t>&amp;</a:t>
                </a:r>
              </a:p>
            </p:txBody>
          </p:sp>
          <p:sp>
            <p:nvSpPr>
              <p:cNvPr id="10" name="TextBox 9">
                <a:extLst>
                  <a:ext uri="{FF2B5EF4-FFF2-40B4-BE49-F238E27FC236}">
                    <a16:creationId xmlns:a16="http://schemas.microsoft.com/office/drawing/2014/main" id="{786E51B6-E315-498E-B4D4-1C31C64D23B7}"/>
                  </a:ext>
                </a:extLst>
              </p:cNvPr>
              <p:cNvSpPr txBox="1"/>
              <p:nvPr/>
            </p:nvSpPr>
            <p:spPr>
              <a:xfrm>
                <a:off x="3020814" y="3158836"/>
                <a:ext cx="719390" cy="1264860"/>
              </a:xfrm>
              <a:prstGeom prst="rect">
                <a:avLst/>
              </a:prstGeom>
              <a:noFill/>
            </p:spPr>
            <p:txBody>
              <a:bodyPr wrap="square" rtlCol="0">
                <a:noAutofit/>
              </a:bodyPr>
              <a:lstStyle/>
              <a:p>
                <a:pPr algn="ctr"/>
                <a:r>
                  <a:rPr lang="en-US" sz="11500" b="1" dirty="0">
                    <a:solidFill>
                      <a:schemeClr val="bg1"/>
                    </a:solidFill>
                    <a:effectLst>
                      <a:outerShdw blurRad="60007" dist="310007" dir="7680000" sy="30000" kx="1300200" algn="ctr" rotWithShape="0">
                        <a:prstClr val="black">
                          <a:alpha val="32000"/>
                        </a:prstClr>
                      </a:outerShdw>
                    </a:effectLst>
                    <a:latin typeface="+mj-lt"/>
                    <a:cs typeface="Arial" panose="020B0604020202020204" pitchFamily="34" charset="0"/>
                  </a:rPr>
                  <a:t>A</a:t>
                </a:r>
              </a:p>
            </p:txBody>
          </p:sp>
        </p:grpSp>
      </p:grpSp>
    </p:spTree>
    <p:extLst>
      <p:ext uri="{BB962C8B-B14F-4D97-AF65-F5344CB8AC3E}">
        <p14:creationId xmlns:p14="http://schemas.microsoft.com/office/powerpoint/2010/main" val="2196422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2BB6BBC-ED7F-4B2F-8DF0-711210FBB262}"/>
              </a:ext>
            </a:extLst>
          </p:cNvPr>
          <p:cNvSpPr>
            <a:spLocks noGrp="1"/>
          </p:cNvSpPr>
          <p:nvPr>
            <p:ph idx="1"/>
          </p:nvPr>
        </p:nvSpPr>
        <p:spPr/>
        <p:txBody>
          <a:bodyPr/>
          <a:lstStyle/>
          <a:p>
            <a:r>
              <a:rPr lang="en-US" dirty="0"/>
              <a:t>Intro to EDR Principals</a:t>
            </a:r>
          </a:p>
          <a:p>
            <a:r>
              <a:rPr lang="en-US" dirty="0"/>
              <a:t>Intro to MITRE ATT&amp;CK Framework</a:t>
            </a:r>
          </a:p>
          <a:p>
            <a:r>
              <a:rPr lang="en-US" dirty="0"/>
              <a:t>Methods Used by Attackers to Evade Detection</a:t>
            </a:r>
          </a:p>
          <a:p>
            <a:r>
              <a:rPr lang="en-US" dirty="0"/>
              <a:t>Demo</a:t>
            </a:r>
          </a:p>
          <a:p>
            <a:r>
              <a:rPr lang="en-US" dirty="0"/>
              <a:t>Conclusion</a:t>
            </a:r>
          </a:p>
          <a:p>
            <a:endParaRPr lang="en-US" dirty="0"/>
          </a:p>
        </p:txBody>
      </p:sp>
      <p:sp>
        <p:nvSpPr>
          <p:cNvPr id="5" name="Title 3">
            <a:extLst>
              <a:ext uri="{FF2B5EF4-FFF2-40B4-BE49-F238E27FC236}">
                <a16:creationId xmlns:a16="http://schemas.microsoft.com/office/drawing/2014/main" id="{17422A2E-EBF5-48DD-B19D-B1425E0F6951}"/>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01981463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D4D7B4-D04B-4B4B-BDAC-E6B884A1FC85}"/>
              </a:ext>
            </a:extLst>
          </p:cNvPr>
          <p:cNvSpPr>
            <a:spLocks noGrp="1"/>
          </p:cNvSpPr>
          <p:nvPr>
            <p:ph idx="1"/>
          </p:nvPr>
        </p:nvSpPr>
        <p:spPr>
          <a:xfrm>
            <a:off x="762001" y="1375772"/>
            <a:ext cx="3766456" cy="4882985"/>
          </a:xfrm>
        </p:spPr>
        <p:txBody>
          <a:bodyPr/>
          <a:lstStyle/>
          <a:p>
            <a:endParaRPr lang="en-US" dirty="0"/>
          </a:p>
          <a:p>
            <a:pPr marL="0" indent="0">
              <a:buNone/>
            </a:pPr>
            <a:r>
              <a:rPr lang="en-US" sz="2400" b="1" dirty="0">
                <a:solidFill>
                  <a:schemeClr val="accent1"/>
                </a:solidFill>
              </a:rPr>
              <a:t>Visualization</a:t>
            </a:r>
          </a:p>
          <a:p>
            <a:r>
              <a:rPr lang="en-US" dirty="0"/>
              <a:t>Static scanning </a:t>
            </a:r>
          </a:p>
          <a:p>
            <a:r>
              <a:rPr lang="en-US" dirty="0"/>
              <a:t>Runtime behavior detection</a:t>
            </a:r>
          </a:p>
          <a:p>
            <a:r>
              <a:rPr lang="en-US" dirty="0"/>
              <a:t>Response and remediation</a:t>
            </a:r>
          </a:p>
          <a:p>
            <a:endParaRPr lang="en-US" dirty="0"/>
          </a:p>
        </p:txBody>
      </p:sp>
      <p:sp>
        <p:nvSpPr>
          <p:cNvPr id="3" name="Title 2">
            <a:extLst>
              <a:ext uri="{FF2B5EF4-FFF2-40B4-BE49-F238E27FC236}">
                <a16:creationId xmlns:a16="http://schemas.microsoft.com/office/drawing/2014/main" id="{1EDF11D3-1754-4048-9148-718BFF868BB4}"/>
              </a:ext>
            </a:extLst>
          </p:cNvPr>
          <p:cNvSpPr>
            <a:spLocks noGrp="1"/>
          </p:cNvSpPr>
          <p:nvPr>
            <p:ph type="title"/>
          </p:nvPr>
        </p:nvSpPr>
        <p:spPr/>
        <p:txBody>
          <a:bodyPr/>
          <a:lstStyle/>
          <a:p>
            <a:r>
              <a:rPr lang="en-US" dirty="0"/>
              <a:t>EDR (Endpoint Detection and Response) Principals </a:t>
            </a:r>
          </a:p>
        </p:txBody>
      </p:sp>
      <p:grpSp>
        <p:nvGrpSpPr>
          <p:cNvPr id="86" name="Group 85">
            <a:extLst>
              <a:ext uri="{FF2B5EF4-FFF2-40B4-BE49-F238E27FC236}">
                <a16:creationId xmlns:a16="http://schemas.microsoft.com/office/drawing/2014/main" id="{0EA6A134-896C-4319-9523-0AE330CBA57E}"/>
              </a:ext>
            </a:extLst>
          </p:cNvPr>
          <p:cNvGrpSpPr/>
          <p:nvPr/>
        </p:nvGrpSpPr>
        <p:grpSpPr>
          <a:xfrm>
            <a:off x="5201784" y="1213531"/>
            <a:ext cx="4892291" cy="4991100"/>
            <a:chOff x="5201784" y="1213531"/>
            <a:chExt cx="4892291" cy="4991100"/>
          </a:xfrm>
        </p:grpSpPr>
        <p:grpSp>
          <p:nvGrpSpPr>
            <p:cNvPr id="85" name="Group 84">
              <a:extLst>
                <a:ext uri="{FF2B5EF4-FFF2-40B4-BE49-F238E27FC236}">
                  <a16:creationId xmlns:a16="http://schemas.microsoft.com/office/drawing/2014/main" id="{179574AE-94AA-41B1-9A6A-ACCC6D2FAD98}"/>
                </a:ext>
              </a:extLst>
            </p:cNvPr>
            <p:cNvGrpSpPr/>
            <p:nvPr/>
          </p:nvGrpSpPr>
          <p:grpSpPr>
            <a:xfrm>
              <a:off x="8095796" y="1526268"/>
              <a:ext cx="1998279" cy="2562225"/>
              <a:chOff x="8095796" y="1526268"/>
              <a:chExt cx="1998279" cy="2562225"/>
            </a:xfrm>
          </p:grpSpPr>
          <p:sp>
            <p:nvSpPr>
              <p:cNvPr id="32" name="Freeform 50">
                <a:extLst>
                  <a:ext uri="{FF2B5EF4-FFF2-40B4-BE49-F238E27FC236}">
                    <a16:creationId xmlns:a16="http://schemas.microsoft.com/office/drawing/2014/main" id="{2D10C7E5-8430-4988-ADC9-1FCFEF3A36F7}"/>
                  </a:ext>
                </a:extLst>
              </p:cNvPr>
              <p:cNvSpPr>
                <a:spLocks/>
              </p:cNvSpPr>
              <p:nvPr/>
            </p:nvSpPr>
            <p:spPr bwMode="auto">
              <a:xfrm>
                <a:off x="8095796" y="1526268"/>
                <a:ext cx="1984375" cy="2562225"/>
              </a:xfrm>
              <a:custGeom>
                <a:avLst/>
                <a:gdLst>
                  <a:gd name="T0" fmla="*/ 385610 w 458"/>
                  <a:gd name="T1" fmla="*/ 0 h 591"/>
                  <a:gd name="T2" fmla="*/ 567583 w 458"/>
                  <a:gd name="T3" fmla="*/ 745690 h 591"/>
                  <a:gd name="T4" fmla="*/ 0 w 458"/>
                  <a:gd name="T5" fmla="*/ 1278945 h 591"/>
                  <a:gd name="T6" fmla="*/ 649904 w 458"/>
                  <a:gd name="T7" fmla="*/ 2185045 h 591"/>
                  <a:gd name="T8" fmla="*/ 1330138 w 458"/>
                  <a:gd name="T9" fmla="*/ 2562225 h 591"/>
                  <a:gd name="T10" fmla="*/ 1984375 w 458"/>
                  <a:gd name="T11" fmla="*/ 2150361 h 591"/>
                  <a:gd name="T12" fmla="*/ 385610 w 458"/>
                  <a:gd name="T13" fmla="*/ 0 h 5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8" h="591">
                    <a:moveTo>
                      <a:pt x="89" y="0"/>
                    </a:moveTo>
                    <a:cubicBezTo>
                      <a:pt x="131" y="172"/>
                      <a:pt x="131" y="172"/>
                      <a:pt x="131" y="172"/>
                    </a:cubicBezTo>
                    <a:cubicBezTo>
                      <a:pt x="0" y="295"/>
                      <a:pt x="0" y="295"/>
                      <a:pt x="0" y="295"/>
                    </a:cubicBezTo>
                    <a:cubicBezTo>
                      <a:pt x="85" y="330"/>
                      <a:pt x="144" y="411"/>
                      <a:pt x="150" y="504"/>
                    </a:cubicBezTo>
                    <a:cubicBezTo>
                      <a:pt x="307" y="591"/>
                      <a:pt x="307" y="591"/>
                      <a:pt x="307" y="591"/>
                    </a:cubicBezTo>
                    <a:cubicBezTo>
                      <a:pt x="458" y="496"/>
                      <a:pt x="458" y="496"/>
                      <a:pt x="458" y="496"/>
                    </a:cubicBezTo>
                    <a:cubicBezTo>
                      <a:pt x="449" y="270"/>
                      <a:pt x="302" y="74"/>
                      <a:pt x="89" y="0"/>
                    </a:cubicBezTo>
                    <a:close/>
                  </a:path>
                </a:pathLst>
              </a:custGeom>
              <a:solidFill>
                <a:schemeClr val="accent3"/>
              </a:solidFill>
              <a:ln>
                <a:noFill/>
              </a:ln>
              <a:effectLst>
                <a:outerShdw blurRad="76200" dist="38100" dir="2700000" algn="tl" rotWithShape="0">
                  <a:prstClr val="black">
                    <a:alpha val="28000"/>
                  </a:prstClr>
                </a:outerShdw>
              </a:effectLst>
            </p:spPr>
            <p:txBody>
              <a:bodyPr/>
              <a:lstStyle/>
              <a:p>
                <a:endParaRPr lang="en-US" sz="1900">
                  <a:solidFill>
                    <a:schemeClr val="bg1"/>
                  </a:solidFill>
                </a:endParaRPr>
              </a:p>
            </p:txBody>
          </p:sp>
          <p:sp>
            <p:nvSpPr>
              <p:cNvPr id="13" name="Rectangle 12">
                <a:extLst>
                  <a:ext uri="{FF2B5EF4-FFF2-40B4-BE49-F238E27FC236}">
                    <a16:creationId xmlns:a16="http://schemas.microsoft.com/office/drawing/2014/main" id="{AA843529-B2E8-48F6-BB2F-009510BF3B79}"/>
                  </a:ext>
                </a:extLst>
              </p:cNvPr>
              <p:cNvSpPr/>
              <p:nvPr/>
            </p:nvSpPr>
            <p:spPr>
              <a:xfrm>
                <a:off x="8656566" y="3240948"/>
                <a:ext cx="1437509" cy="369332"/>
              </a:xfrm>
              <a:prstGeom prst="rect">
                <a:avLst/>
              </a:prstGeom>
            </p:spPr>
            <p:txBody>
              <a:bodyPr wrap="none">
                <a:spAutoFit/>
              </a:bodyPr>
              <a:lstStyle/>
              <a:p>
                <a:pPr lvl="0" algn="ctr" defTabSz="1244600">
                  <a:lnSpc>
                    <a:spcPct val="90000"/>
                  </a:lnSpc>
                  <a:spcBef>
                    <a:spcPct val="0"/>
                  </a:spcBef>
                  <a:spcAft>
                    <a:spcPct val="35000"/>
                  </a:spcAft>
                </a:pPr>
                <a:r>
                  <a:rPr lang="en-US" sz="2000" dirty="0">
                    <a:solidFill>
                      <a:schemeClr val="bg1"/>
                    </a:solidFill>
                  </a:rPr>
                  <a:t>Investigate</a:t>
                </a:r>
              </a:p>
            </p:txBody>
          </p:sp>
          <p:grpSp>
            <p:nvGrpSpPr>
              <p:cNvPr id="40" name="Group 39">
                <a:extLst>
                  <a:ext uri="{FF2B5EF4-FFF2-40B4-BE49-F238E27FC236}">
                    <a16:creationId xmlns:a16="http://schemas.microsoft.com/office/drawing/2014/main" id="{53D033E0-6D7C-4B6F-9795-8520A5ABFF67}"/>
                  </a:ext>
                </a:extLst>
              </p:cNvPr>
              <p:cNvGrpSpPr/>
              <p:nvPr/>
            </p:nvGrpSpPr>
            <p:grpSpPr>
              <a:xfrm rot="21185664">
                <a:off x="8841182" y="2269506"/>
                <a:ext cx="578263" cy="861715"/>
                <a:chOff x="6686227" y="2126908"/>
                <a:chExt cx="789470" cy="1176451"/>
              </a:xfrm>
            </p:grpSpPr>
            <p:sp>
              <p:nvSpPr>
                <p:cNvPr id="41" name="Shape 266">
                  <a:extLst>
                    <a:ext uri="{FF2B5EF4-FFF2-40B4-BE49-F238E27FC236}">
                      <a16:creationId xmlns:a16="http://schemas.microsoft.com/office/drawing/2014/main" id="{5525326C-E89B-43FE-8367-B3DB4FD7B9FD}"/>
                    </a:ext>
                  </a:extLst>
                </p:cNvPr>
                <p:cNvSpPr/>
                <p:nvPr/>
              </p:nvSpPr>
              <p:spPr>
                <a:xfrm>
                  <a:off x="7159279" y="2220272"/>
                  <a:ext cx="197768" cy="200583"/>
                </a:xfrm>
                <a:prstGeom prst="rect">
                  <a:avLst/>
                </a:prstGeom>
                <a:noFill/>
                <a:ln w="9525" cap="flat">
                  <a:solidFill>
                    <a:schemeClr val="bg1"/>
                  </a:solidFill>
                  <a:prstDash val="solid"/>
                  <a:miter lim="400000"/>
                </a:ln>
                <a:effectLst/>
                <a:scene3d>
                  <a:camera prst="orthographicFront">
                    <a:rot lat="0" lon="0" rev="0"/>
                  </a:camera>
                  <a:lightRig rig="contrasting" dir="t">
                    <a:rot lat="0" lon="0" rev="1500000"/>
                  </a:lightRig>
                </a:scene3d>
                <a:sp3d prstMaterial="metal"/>
              </p:spPr>
              <p:txBody>
                <a:bodyPr wrap="square" lIns="0" tIns="0" rIns="0" bIns="0" numCol="1" anchor="ctr">
                  <a:noAutofit/>
                </a:bodyPr>
                <a:lstStyle/>
                <a:p>
                  <a:pPr lvl="0">
                    <a:defRPr sz="2400"/>
                  </a:pPr>
                  <a:endParaRPr/>
                </a:p>
              </p:txBody>
            </p:sp>
            <p:sp>
              <p:nvSpPr>
                <p:cNvPr id="42" name="Shape 268">
                  <a:extLst>
                    <a:ext uri="{FF2B5EF4-FFF2-40B4-BE49-F238E27FC236}">
                      <a16:creationId xmlns:a16="http://schemas.microsoft.com/office/drawing/2014/main" id="{035527E8-B692-441A-94DD-6832819204E2}"/>
                    </a:ext>
                  </a:extLst>
                </p:cNvPr>
                <p:cNvSpPr/>
                <p:nvPr/>
              </p:nvSpPr>
              <p:spPr>
                <a:xfrm>
                  <a:off x="7159279" y="2483367"/>
                  <a:ext cx="197768" cy="200581"/>
                </a:xfrm>
                <a:prstGeom prst="rect">
                  <a:avLst/>
                </a:prstGeom>
                <a:noFill/>
                <a:ln w="9525" cap="flat">
                  <a:solidFill>
                    <a:schemeClr val="bg1"/>
                  </a:solidFill>
                  <a:prstDash val="solid"/>
                  <a:miter lim="400000"/>
                </a:ln>
                <a:effectLst/>
                <a:scene3d>
                  <a:camera prst="orthographicFront">
                    <a:rot lat="0" lon="0" rev="0"/>
                  </a:camera>
                  <a:lightRig rig="contrasting" dir="t">
                    <a:rot lat="0" lon="0" rev="1500000"/>
                  </a:lightRig>
                </a:scene3d>
                <a:sp3d prstMaterial="metal"/>
              </p:spPr>
              <p:txBody>
                <a:bodyPr wrap="square" lIns="0" tIns="0" rIns="0" bIns="0" numCol="1" anchor="ctr">
                  <a:noAutofit/>
                </a:bodyPr>
                <a:lstStyle/>
                <a:p>
                  <a:pPr lvl="0">
                    <a:defRPr sz="2400"/>
                  </a:pPr>
                  <a:endParaRPr/>
                </a:p>
              </p:txBody>
            </p:sp>
            <p:sp>
              <p:nvSpPr>
                <p:cNvPr id="43" name="Shape 286">
                  <a:extLst>
                    <a:ext uri="{FF2B5EF4-FFF2-40B4-BE49-F238E27FC236}">
                      <a16:creationId xmlns:a16="http://schemas.microsoft.com/office/drawing/2014/main" id="{EEED0D05-B59E-48E4-89C6-9F027DB54285}"/>
                    </a:ext>
                  </a:extLst>
                </p:cNvPr>
                <p:cNvSpPr/>
                <p:nvPr/>
              </p:nvSpPr>
              <p:spPr>
                <a:xfrm>
                  <a:off x="6898462" y="2220274"/>
                  <a:ext cx="197768" cy="200581"/>
                </a:xfrm>
                <a:prstGeom prst="rect">
                  <a:avLst/>
                </a:prstGeom>
                <a:noFill/>
                <a:ln w="9525" cap="flat">
                  <a:solidFill>
                    <a:schemeClr val="bg1"/>
                  </a:solidFill>
                  <a:prstDash val="solid"/>
                  <a:miter lim="400000"/>
                </a:ln>
                <a:effectLst/>
                <a:scene3d>
                  <a:camera prst="orthographicFront">
                    <a:rot lat="0" lon="0" rev="0"/>
                  </a:camera>
                  <a:lightRig rig="contrasting" dir="t">
                    <a:rot lat="0" lon="0" rev="1500000"/>
                  </a:lightRig>
                </a:scene3d>
                <a:sp3d prstMaterial="metal"/>
              </p:spPr>
              <p:txBody>
                <a:bodyPr wrap="square" lIns="0" tIns="0" rIns="0" bIns="0" numCol="1" anchor="ctr">
                  <a:noAutofit/>
                </a:bodyPr>
                <a:lstStyle/>
                <a:p>
                  <a:pPr lvl="0">
                    <a:defRPr sz="2400"/>
                  </a:pPr>
                  <a:endParaRPr/>
                </a:p>
              </p:txBody>
            </p:sp>
            <p:sp>
              <p:nvSpPr>
                <p:cNvPr id="44" name="Shape 288">
                  <a:extLst>
                    <a:ext uri="{FF2B5EF4-FFF2-40B4-BE49-F238E27FC236}">
                      <a16:creationId xmlns:a16="http://schemas.microsoft.com/office/drawing/2014/main" id="{62548204-1AFF-4650-9683-03951665A956}"/>
                    </a:ext>
                  </a:extLst>
                </p:cNvPr>
                <p:cNvSpPr/>
                <p:nvPr/>
              </p:nvSpPr>
              <p:spPr>
                <a:xfrm>
                  <a:off x="6898462" y="2483367"/>
                  <a:ext cx="197768" cy="200581"/>
                </a:xfrm>
                <a:prstGeom prst="rect">
                  <a:avLst/>
                </a:prstGeom>
                <a:noFill/>
                <a:ln w="9525" cap="flat">
                  <a:solidFill>
                    <a:schemeClr val="bg1"/>
                  </a:solidFill>
                  <a:prstDash val="solid"/>
                  <a:miter lim="400000"/>
                </a:ln>
                <a:effectLst/>
                <a:scene3d>
                  <a:camera prst="orthographicFront">
                    <a:rot lat="0" lon="0" rev="0"/>
                  </a:camera>
                  <a:lightRig rig="contrasting" dir="t">
                    <a:rot lat="0" lon="0" rev="1500000"/>
                  </a:lightRig>
                </a:scene3d>
                <a:sp3d prstMaterial="metal"/>
              </p:spPr>
              <p:txBody>
                <a:bodyPr wrap="square" lIns="0" tIns="0" rIns="0" bIns="0" numCol="1" anchor="ctr">
                  <a:noAutofit/>
                </a:bodyPr>
                <a:lstStyle/>
                <a:p>
                  <a:pPr lvl="0">
                    <a:defRPr sz="2400"/>
                  </a:pPr>
                  <a:endParaRPr/>
                </a:p>
              </p:txBody>
            </p:sp>
            <p:sp>
              <p:nvSpPr>
                <p:cNvPr id="45" name="Oval 44">
                  <a:extLst>
                    <a:ext uri="{FF2B5EF4-FFF2-40B4-BE49-F238E27FC236}">
                      <a16:creationId xmlns:a16="http://schemas.microsoft.com/office/drawing/2014/main" id="{3AB13790-1566-4DA4-A61B-E7C3D966E83E}"/>
                    </a:ext>
                  </a:extLst>
                </p:cNvPr>
                <p:cNvSpPr/>
                <p:nvPr/>
              </p:nvSpPr>
              <p:spPr>
                <a:xfrm rot="2032807">
                  <a:off x="6801929" y="2126908"/>
                  <a:ext cx="673768" cy="673768"/>
                </a:xfrm>
                <a:prstGeom prst="ellipse">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apezoid 45">
                  <a:extLst>
                    <a:ext uri="{FF2B5EF4-FFF2-40B4-BE49-F238E27FC236}">
                      <a16:creationId xmlns:a16="http://schemas.microsoft.com/office/drawing/2014/main" id="{800C4B90-D5E2-4D78-B26C-39B659F61066}"/>
                    </a:ext>
                  </a:extLst>
                </p:cNvPr>
                <p:cNvSpPr/>
                <p:nvPr/>
              </p:nvSpPr>
              <p:spPr>
                <a:xfrm rot="2032807">
                  <a:off x="6686227" y="2677150"/>
                  <a:ext cx="198167" cy="626209"/>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489D9AAE-F181-4F0C-9265-CF54E6919DCF}"/>
                    </a:ext>
                  </a:extLst>
                </p:cNvPr>
                <p:cNvCxnSpPr/>
                <p:nvPr/>
              </p:nvCxnSpPr>
              <p:spPr>
                <a:xfrm rot="2032807" flipH="1">
                  <a:off x="6738884" y="2767948"/>
                  <a:ext cx="15854" cy="459749"/>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1C6C7461-2DC4-4FB8-A6A6-9A8A70A2FEE8}"/>
                </a:ext>
              </a:extLst>
            </p:cNvPr>
            <p:cNvGrpSpPr/>
            <p:nvPr/>
          </p:nvGrpSpPr>
          <p:grpSpPr>
            <a:xfrm>
              <a:off x="5795509" y="1213531"/>
              <a:ext cx="2725737" cy="1890712"/>
              <a:chOff x="5795509" y="1213531"/>
              <a:chExt cx="2725737" cy="1890712"/>
            </a:xfrm>
          </p:grpSpPr>
          <p:sp>
            <p:nvSpPr>
              <p:cNvPr id="33" name="Freeform 51">
                <a:extLst>
                  <a:ext uri="{FF2B5EF4-FFF2-40B4-BE49-F238E27FC236}">
                    <a16:creationId xmlns:a16="http://schemas.microsoft.com/office/drawing/2014/main" id="{39D78845-1EE3-4663-8BA8-954B7E669EBB}"/>
                  </a:ext>
                </a:extLst>
              </p:cNvPr>
              <p:cNvSpPr>
                <a:spLocks/>
              </p:cNvSpPr>
              <p:nvPr/>
            </p:nvSpPr>
            <p:spPr bwMode="auto">
              <a:xfrm>
                <a:off x="5795509" y="1213531"/>
                <a:ext cx="2725737" cy="1890712"/>
              </a:xfrm>
              <a:custGeom>
                <a:avLst/>
                <a:gdLst>
                  <a:gd name="T0" fmla="*/ 2162390 w 629"/>
                  <a:gd name="T1" fmla="*/ 1548130 h 436"/>
                  <a:gd name="T2" fmla="*/ 2725738 w 629"/>
                  <a:gd name="T3" fmla="*/ 1019077 h 436"/>
                  <a:gd name="T4" fmla="*/ 2543733 w 629"/>
                  <a:gd name="T5" fmla="*/ 264526 h 436"/>
                  <a:gd name="T6" fmla="*/ 0 w 629"/>
                  <a:gd name="T7" fmla="*/ 1127489 h 436"/>
                  <a:gd name="T8" fmla="*/ 767020 w 629"/>
                  <a:gd name="T9" fmla="*/ 1179527 h 436"/>
                  <a:gd name="T10" fmla="*/ 1100695 w 629"/>
                  <a:gd name="T11" fmla="*/ 1890713 h 436"/>
                  <a:gd name="T12" fmla="*/ 2162390 w 629"/>
                  <a:gd name="T13" fmla="*/ 1548130 h 4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 h="436">
                    <a:moveTo>
                      <a:pt x="499" y="357"/>
                    </a:moveTo>
                    <a:cubicBezTo>
                      <a:pt x="629" y="235"/>
                      <a:pt x="629" y="235"/>
                      <a:pt x="629" y="235"/>
                    </a:cubicBezTo>
                    <a:cubicBezTo>
                      <a:pt x="587" y="61"/>
                      <a:pt x="587" y="61"/>
                      <a:pt x="587" y="61"/>
                    </a:cubicBezTo>
                    <a:cubicBezTo>
                      <a:pt x="368" y="0"/>
                      <a:pt x="136" y="79"/>
                      <a:pt x="0" y="260"/>
                    </a:cubicBezTo>
                    <a:cubicBezTo>
                      <a:pt x="177" y="272"/>
                      <a:pt x="177" y="272"/>
                      <a:pt x="177" y="272"/>
                    </a:cubicBezTo>
                    <a:cubicBezTo>
                      <a:pt x="254" y="436"/>
                      <a:pt x="254" y="436"/>
                      <a:pt x="254" y="436"/>
                    </a:cubicBezTo>
                    <a:cubicBezTo>
                      <a:pt x="313" y="365"/>
                      <a:pt x="408" y="334"/>
                      <a:pt x="499" y="357"/>
                    </a:cubicBezTo>
                    <a:close/>
                  </a:path>
                </a:pathLst>
              </a:custGeom>
              <a:solidFill>
                <a:schemeClr val="accent3">
                  <a:lumMod val="75000"/>
                </a:schemeClr>
              </a:solidFill>
              <a:ln>
                <a:noFill/>
              </a:ln>
              <a:effectLst>
                <a:outerShdw blurRad="76200" dist="38100" dir="2700000" algn="tl" rotWithShape="0">
                  <a:prstClr val="black">
                    <a:alpha val="28000"/>
                  </a:prstClr>
                </a:outerShdw>
              </a:effectLst>
            </p:spPr>
            <p:txBody>
              <a:bodyPr/>
              <a:lstStyle/>
              <a:p>
                <a:endParaRPr lang="en-US" sz="1900">
                  <a:solidFill>
                    <a:schemeClr val="bg1"/>
                  </a:solidFill>
                </a:endParaRPr>
              </a:p>
            </p:txBody>
          </p:sp>
          <p:sp>
            <p:nvSpPr>
              <p:cNvPr id="12" name="Rectangle 11">
                <a:extLst>
                  <a:ext uri="{FF2B5EF4-FFF2-40B4-BE49-F238E27FC236}">
                    <a16:creationId xmlns:a16="http://schemas.microsoft.com/office/drawing/2014/main" id="{E7547F06-BAA5-4EBE-87AE-4F4D7457F14A}"/>
                  </a:ext>
                </a:extLst>
              </p:cNvPr>
              <p:cNvSpPr/>
              <p:nvPr/>
            </p:nvSpPr>
            <p:spPr>
              <a:xfrm>
                <a:off x="7417121" y="1837004"/>
                <a:ext cx="920445" cy="400110"/>
              </a:xfrm>
              <a:prstGeom prst="rect">
                <a:avLst/>
              </a:prstGeom>
            </p:spPr>
            <p:txBody>
              <a:bodyPr wrap="none">
                <a:spAutoFit/>
              </a:bodyPr>
              <a:lstStyle/>
              <a:p>
                <a:r>
                  <a:rPr lang="en-US" sz="2000" dirty="0">
                    <a:solidFill>
                      <a:schemeClr val="bg1"/>
                    </a:solidFill>
                  </a:rPr>
                  <a:t>Detect</a:t>
                </a:r>
              </a:p>
            </p:txBody>
          </p:sp>
          <p:grpSp>
            <p:nvGrpSpPr>
              <p:cNvPr id="48" name="Group 47">
                <a:extLst>
                  <a:ext uri="{FF2B5EF4-FFF2-40B4-BE49-F238E27FC236}">
                    <a16:creationId xmlns:a16="http://schemas.microsoft.com/office/drawing/2014/main" id="{86E49EEC-AB82-4579-971F-452EEEFE426F}"/>
                  </a:ext>
                </a:extLst>
              </p:cNvPr>
              <p:cNvGrpSpPr/>
              <p:nvPr/>
            </p:nvGrpSpPr>
            <p:grpSpPr>
              <a:xfrm>
                <a:off x="6856271" y="1790700"/>
                <a:ext cx="660145" cy="569091"/>
                <a:chOff x="9144000" y="949653"/>
                <a:chExt cx="546100" cy="470776"/>
              </a:xfrm>
            </p:grpSpPr>
            <p:sp>
              <p:nvSpPr>
                <p:cNvPr id="49" name="Isosceles Triangle 48">
                  <a:extLst>
                    <a:ext uri="{FF2B5EF4-FFF2-40B4-BE49-F238E27FC236}">
                      <a16:creationId xmlns:a16="http://schemas.microsoft.com/office/drawing/2014/main" id="{8AA8BF74-8B93-41A7-8466-D95DEA1CB5F7}"/>
                    </a:ext>
                  </a:extLst>
                </p:cNvPr>
                <p:cNvSpPr/>
                <p:nvPr/>
              </p:nvSpPr>
              <p:spPr>
                <a:xfrm>
                  <a:off x="9144000" y="949653"/>
                  <a:ext cx="546100" cy="470776"/>
                </a:xfrm>
                <a:prstGeom prst="triangle">
                  <a:avLst/>
                </a:prstGeom>
                <a:solidFill>
                  <a:schemeClr val="bg1"/>
                </a:solidFill>
                <a:ln w="444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A638919B-3AE7-42EE-9B30-9B83831BFD9F}"/>
                    </a:ext>
                  </a:extLst>
                </p:cNvPr>
                <p:cNvGrpSpPr/>
                <p:nvPr/>
              </p:nvGrpSpPr>
              <p:grpSpPr>
                <a:xfrm>
                  <a:off x="9390521" y="1092199"/>
                  <a:ext cx="68597" cy="279641"/>
                  <a:chOff x="9708021" y="588567"/>
                  <a:chExt cx="98679" cy="402274"/>
                </a:xfrm>
              </p:grpSpPr>
              <p:sp>
                <p:nvSpPr>
                  <p:cNvPr id="51" name="Freeform: Shape 50">
                    <a:extLst>
                      <a:ext uri="{FF2B5EF4-FFF2-40B4-BE49-F238E27FC236}">
                        <a16:creationId xmlns:a16="http://schemas.microsoft.com/office/drawing/2014/main" id="{3F8DE757-B09D-4501-AD83-AE9A2DBF3661}"/>
                      </a:ext>
                    </a:extLst>
                  </p:cNvPr>
                  <p:cNvSpPr/>
                  <p:nvPr/>
                </p:nvSpPr>
                <p:spPr>
                  <a:xfrm>
                    <a:off x="9708629" y="588567"/>
                    <a:ext cx="97460" cy="272507"/>
                  </a:xfrm>
                  <a:custGeom>
                    <a:avLst/>
                    <a:gdLst/>
                    <a:ahLst/>
                    <a:cxnLst/>
                    <a:rect l="l" t="t" r="r" b="b"/>
                    <a:pathLst>
                      <a:path w="97460" h="272507">
                        <a:moveTo>
                          <a:pt x="48730" y="16"/>
                        </a:moveTo>
                        <a:cubicBezTo>
                          <a:pt x="64618" y="-188"/>
                          <a:pt x="76699" y="1590"/>
                          <a:pt x="84973" y="5350"/>
                        </a:cubicBezTo>
                        <a:cubicBezTo>
                          <a:pt x="93247" y="9109"/>
                          <a:pt x="97409" y="16068"/>
                          <a:pt x="97460" y="26228"/>
                        </a:cubicBezTo>
                        <a:cubicBezTo>
                          <a:pt x="97435" y="30800"/>
                          <a:pt x="96572" y="38573"/>
                          <a:pt x="94871" y="49546"/>
                        </a:cubicBezTo>
                        <a:cubicBezTo>
                          <a:pt x="93171" y="60518"/>
                          <a:pt x="90785" y="76520"/>
                          <a:pt x="87714" y="97552"/>
                        </a:cubicBezTo>
                        <a:lnTo>
                          <a:pt x="62131" y="268849"/>
                        </a:lnTo>
                        <a:cubicBezTo>
                          <a:pt x="58273" y="271288"/>
                          <a:pt x="53806" y="272507"/>
                          <a:pt x="48730" y="272507"/>
                        </a:cubicBezTo>
                        <a:cubicBezTo>
                          <a:pt x="43654" y="272507"/>
                          <a:pt x="39187" y="271288"/>
                          <a:pt x="35329" y="268849"/>
                        </a:cubicBezTo>
                        <a:lnTo>
                          <a:pt x="9746" y="97552"/>
                        </a:lnTo>
                        <a:cubicBezTo>
                          <a:pt x="6675" y="76520"/>
                          <a:pt x="4289" y="60518"/>
                          <a:pt x="2589" y="49546"/>
                        </a:cubicBezTo>
                        <a:cubicBezTo>
                          <a:pt x="888" y="38573"/>
                          <a:pt x="25" y="30800"/>
                          <a:pt x="0" y="26228"/>
                        </a:cubicBezTo>
                        <a:cubicBezTo>
                          <a:pt x="51" y="16068"/>
                          <a:pt x="4213" y="9109"/>
                          <a:pt x="12487" y="5350"/>
                        </a:cubicBezTo>
                        <a:cubicBezTo>
                          <a:pt x="20761" y="1590"/>
                          <a:pt x="32842" y="-188"/>
                          <a:pt x="48730" y="1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FE0111A5-A7EC-4235-A041-917935BA9463}"/>
                      </a:ext>
                    </a:extLst>
                  </p:cNvPr>
                  <p:cNvSpPr/>
                  <p:nvPr/>
                </p:nvSpPr>
                <p:spPr>
                  <a:xfrm>
                    <a:off x="9708021" y="890943"/>
                    <a:ext cx="98679" cy="99898"/>
                  </a:xfrm>
                  <a:custGeom>
                    <a:avLst/>
                    <a:gdLst/>
                    <a:ahLst/>
                    <a:cxnLst/>
                    <a:rect l="l" t="t" r="r" b="b"/>
                    <a:pathLst>
                      <a:path w="98679" h="99898">
                        <a:moveTo>
                          <a:pt x="49339" y="0"/>
                        </a:moveTo>
                        <a:cubicBezTo>
                          <a:pt x="64186" y="470"/>
                          <a:pt x="76064" y="5622"/>
                          <a:pt x="84973" y="15457"/>
                        </a:cubicBezTo>
                        <a:cubicBezTo>
                          <a:pt x="93882" y="25292"/>
                          <a:pt x="98450" y="36992"/>
                          <a:pt x="98679" y="50558"/>
                        </a:cubicBezTo>
                        <a:cubicBezTo>
                          <a:pt x="98450" y="64873"/>
                          <a:pt x="93882" y="76599"/>
                          <a:pt x="84973" y="85736"/>
                        </a:cubicBezTo>
                        <a:cubicBezTo>
                          <a:pt x="76064" y="94873"/>
                          <a:pt x="64186" y="99594"/>
                          <a:pt x="49339" y="99898"/>
                        </a:cubicBezTo>
                        <a:cubicBezTo>
                          <a:pt x="36623" y="99708"/>
                          <a:pt x="25355" y="95216"/>
                          <a:pt x="15532" y="86421"/>
                        </a:cubicBezTo>
                        <a:cubicBezTo>
                          <a:pt x="5710" y="77627"/>
                          <a:pt x="533" y="65673"/>
                          <a:pt x="0" y="50558"/>
                        </a:cubicBezTo>
                        <a:cubicBezTo>
                          <a:pt x="342" y="35926"/>
                          <a:pt x="5139" y="23921"/>
                          <a:pt x="14390" y="14543"/>
                        </a:cubicBezTo>
                        <a:cubicBezTo>
                          <a:pt x="23641" y="5165"/>
                          <a:pt x="35291" y="317"/>
                          <a:pt x="4933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1" name="Freeform 49">
              <a:extLst>
                <a:ext uri="{FF2B5EF4-FFF2-40B4-BE49-F238E27FC236}">
                  <a16:creationId xmlns:a16="http://schemas.microsoft.com/office/drawing/2014/main" id="{0218A822-9AD3-4AF1-8EFD-F0E6049601D7}"/>
                </a:ext>
              </a:extLst>
            </p:cNvPr>
            <p:cNvSpPr>
              <a:spLocks/>
            </p:cNvSpPr>
            <p:nvPr/>
          </p:nvSpPr>
          <p:spPr bwMode="auto">
            <a:xfrm>
              <a:off x="7940221" y="3828143"/>
              <a:ext cx="2144713" cy="2190750"/>
            </a:xfrm>
            <a:custGeom>
              <a:avLst/>
              <a:gdLst>
                <a:gd name="T0" fmla="*/ 2045060 w 495"/>
                <a:gd name="T1" fmla="*/ 633365 h 505"/>
                <a:gd name="T2" fmla="*/ 2144713 w 495"/>
                <a:gd name="T3" fmla="*/ 0 h 505"/>
                <a:gd name="T4" fmla="*/ 1490467 w 495"/>
                <a:gd name="T5" fmla="*/ 407783 h 505"/>
                <a:gd name="T6" fmla="*/ 805892 w 495"/>
                <a:gd name="T7" fmla="*/ 30367 h 505"/>
                <a:gd name="T8" fmla="*/ 766897 w 495"/>
                <a:gd name="T9" fmla="*/ 251611 h 505"/>
                <a:gd name="T10" fmla="*/ 147314 w 495"/>
                <a:gd name="T11" fmla="*/ 928357 h 505"/>
                <a:gd name="T12" fmla="*/ 0 w 495"/>
                <a:gd name="T13" fmla="*/ 1691866 h 505"/>
                <a:gd name="T14" fmla="*/ 589254 w 495"/>
                <a:gd name="T15" fmla="*/ 2190750 h 505"/>
                <a:gd name="T16" fmla="*/ 2045060 w 495"/>
                <a:gd name="T17" fmla="*/ 633365 h 5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5" h="505">
                  <a:moveTo>
                    <a:pt x="472" y="146"/>
                  </a:moveTo>
                  <a:cubicBezTo>
                    <a:pt x="486" y="98"/>
                    <a:pt x="494" y="49"/>
                    <a:pt x="495" y="0"/>
                  </a:cubicBezTo>
                  <a:cubicBezTo>
                    <a:pt x="344" y="94"/>
                    <a:pt x="344" y="94"/>
                    <a:pt x="344" y="94"/>
                  </a:cubicBezTo>
                  <a:cubicBezTo>
                    <a:pt x="186" y="7"/>
                    <a:pt x="186" y="7"/>
                    <a:pt x="186" y="7"/>
                  </a:cubicBezTo>
                  <a:cubicBezTo>
                    <a:pt x="185" y="24"/>
                    <a:pt x="182" y="41"/>
                    <a:pt x="177" y="58"/>
                  </a:cubicBezTo>
                  <a:cubicBezTo>
                    <a:pt x="156" y="129"/>
                    <a:pt x="103" y="187"/>
                    <a:pt x="34" y="214"/>
                  </a:cubicBezTo>
                  <a:cubicBezTo>
                    <a:pt x="0" y="390"/>
                    <a:pt x="0" y="390"/>
                    <a:pt x="0" y="390"/>
                  </a:cubicBezTo>
                  <a:cubicBezTo>
                    <a:pt x="136" y="505"/>
                    <a:pt x="136" y="505"/>
                    <a:pt x="136" y="505"/>
                  </a:cubicBezTo>
                  <a:cubicBezTo>
                    <a:pt x="298" y="445"/>
                    <a:pt x="423" y="311"/>
                    <a:pt x="472" y="146"/>
                  </a:cubicBezTo>
                  <a:close/>
                </a:path>
              </a:pathLst>
            </a:custGeom>
            <a:solidFill>
              <a:srgbClr val="095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solidFill>
                  <a:schemeClr val="bg1"/>
                </a:solidFill>
              </a:endParaRPr>
            </a:p>
          </p:txBody>
        </p:sp>
        <p:sp>
          <p:nvSpPr>
            <p:cNvPr id="14" name="Rectangle 13">
              <a:extLst>
                <a:ext uri="{FF2B5EF4-FFF2-40B4-BE49-F238E27FC236}">
                  <a16:creationId xmlns:a16="http://schemas.microsoft.com/office/drawing/2014/main" id="{43993D2D-A9BA-4FEF-BE4B-5BFCFEE3EC02}"/>
                </a:ext>
              </a:extLst>
            </p:cNvPr>
            <p:cNvSpPr/>
            <p:nvPr/>
          </p:nvSpPr>
          <p:spPr>
            <a:xfrm>
              <a:off x="8464168" y="5003731"/>
              <a:ext cx="1043876" cy="369332"/>
            </a:xfrm>
            <a:prstGeom prst="rect">
              <a:avLst/>
            </a:prstGeom>
          </p:spPr>
          <p:txBody>
            <a:bodyPr wrap="none">
              <a:spAutoFit/>
            </a:bodyPr>
            <a:lstStyle/>
            <a:p>
              <a:pPr lvl="0" algn="ctr" defTabSz="1244600">
                <a:lnSpc>
                  <a:spcPct val="90000"/>
                </a:lnSpc>
                <a:spcBef>
                  <a:spcPct val="0"/>
                </a:spcBef>
                <a:spcAft>
                  <a:spcPct val="35000"/>
                </a:spcAft>
              </a:pPr>
              <a:r>
                <a:rPr lang="en-US" sz="2000" dirty="0">
                  <a:solidFill>
                    <a:schemeClr val="bg1"/>
                  </a:solidFill>
                </a:rPr>
                <a:t>Contain</a:t>
              </a:r>
            </a:p>
          </p:txBody>
        </p:sp>
        <p:grpSp>
          <p:nvGrpSpPr>
            <p:cNvPr id="61" name="Group 4">
              <a:extLst>
                <a:ext uri="{FF2B5EF4-FFF2-40B4-BE49-F238E27FC236}">
                  <a16:creationId xmlns:a16="http://schemas.microsoft.com/office/drawing/2014/main" id="{CD382B97-4218-496E-84A8-676B4AFE818E}"/>
                </a:ext>
              </a:extLst>
            </p:cNvPr>
            <p:cNvGrpSpPr>
              <a:grpSpLocks noChangeAspect="1"/>
            </p:cNvGrpSpPr>
            <p:nvPr/>
          </p:nvGrpSpPr>
          <p:grpSpPr bwMode="auto">
            <a:xfrm>
              <a:off x="8572871" y="4430061"/>
              <a:ext cx="875929" cy="513526"/>
              <a:chOff x="1372" y="1278"/>
              <a:chExt cx="3014" cy="1767"/>
            </a:xfrm>
            <a:solidFill>
              <a:schemeClr val="bg1"/>
            </a:solidFill>
          </p:grpSpPr>
          <p:sp>
            <p:nvSpPr>
              <p:cNvPr id="62" name="Freeform 5">
                <a:extLst>
                  <a:ext uri="{FF2B5EF4-FFF2-40B4-BE49-F238E27FC236}">
                    <a16:creationId xmlns:a16="http://schemas.microsoft.com/office/drawing/2014/main" id="{3B9CF773-90E0-4493-A9A5-E6175A6B2181}"/>
                  </a:ext>
                </a:extLst>
              </p:cNvPr>
              <p:cNvSpPr>
                <a:spLocks/>
              </p:cNvSpPr>
              <p:nvPr/>
            </p:nvSpPr>
            <p:spPr bwMode="auto">
              <a:xfrm>
                <a:off x="1372" y="1278"/>
                <a:ext cx="2218" cy="1767"/>
              </a:xfrm>
              <a:custGeom>
                <a:avLst/>
                <a:gdLst>
                  <a:gd name="T0" fmla="*/ 242 w 1051"/>
                  <a:gd name="T1" fmla="*/ 838 h 838"/>
                  <a:gd name="T2" fmla="*/ 152 w 1051"/>
                  <a:gd name="T3" fmla="*/ 747 h 838"/>
                  <a:gd name="T4" fmla="*/ 152 w 1051"/>
                  <a:gd name="T5" fmla="*/ 284 h 838"/>
                  <a:gd name="T6" fmla="*/ 0 w 1051"/>
                  <a:gd name="T7" fmla="*/ 284 h 838"/>
                  <a:gd name="T8" fmla="*/ 243 w 1051"/>
                  <a:gd name="T9" fmla="*/ 0 h 838"/>
                  <a:gd name="T10" fmla="*/ 486 w 1051"/>
                  <a:gd name="T11" fmla="*/ 284 h 838"/>
                  <a:gd name="T12" fmla="*/ 334 w 1051"/>
                  <a:gd name="T13" fmla="*/ 284 h 838"/>
                  <a:gd name="T14" fmla="*/ 334 w 1051"/>
                  <a:gd name="T15" fmla="*/ 655 h 838"/>
                  <a:gd name="T16" fmla="*/ 894 w 1051"/>
                  <a:gd name="T17" fmla="*/ 655 h 838"/>
                  <a:gd name="T18" fmla="*/ 1051 w 1051"/>
                  <a:gd name="T19" fmla="*/ 838 h 838"/>
                  <a:gd name="T20" fmla="*/ 242 w 1051"/>
                  <a:gd name="T21"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1" h="838">
                    <a:moveTo>
                      <a:pt x="242" y="838"/>
                    </a:moveTo>
                    <a:cubicBezTo>
                      <a:pt x="192" y="838"/>
                      <a:pt x="152" y="797"/>
                      <a:pt x="152" y="747"/>
                    </a:cubicBezTo>
                    <a:cubicBezTo>
                      <a:pt x="152" y="284"/>
                      <a:pt x="152" y="284"/>
                      <a:pt x="152" y="284"/>
                    </a:cubicBezTo>
                    <a:cubicBezTo>
                      <a:pt x="0" y="284"/>
                      <a:pt x="0" y="284"/>
                      <a:pt x="0" y="284"/>
                    </a:cubicBezTo>
                    <a:cubicBezTo>
                      <a:pt x="243" y="0"/>
                      <a:pt x="243" y="0"/>
                      <a:pt x="243" y="0"/>
                    </a:cubicBezTo>
                    <a:cubicBezTo>
                      <a:pt x="486" y="284"/>
                      <a:pt x="486" y="284"/>
                      <a:pt x="486" y="284"/>
                    </a:cubicBezTo>
                    <a:cubicBezTo>
                      <a:pt x="334" y="284"/>
                      <a:pt x="334" y="284"/>
                      <a:pt x="334" y="284"/>
                    </a:cubicBezTo>
                    <a:cubicBezTo>
                      <a:pt x="334" y="655"/>
                      <a:pt x="334" y="655"/>
                      <a:pt x="334" y="655"/>
                    </a:cubicBezTo>
                    <a:cubicBezTo>
                      <a:pt x="894" y="655"/>
                      <a:pt x="894" y="655"/>
                      <a:pt x="894" y="655"/>
                    </a:cubicBezTo>
                    <a:cubicBezTo>
                      <a:pt x="1051" y="838"/>
                      <a:pt x="1051" y="838"/>
                      <a:pt x="1051" y="838"/>
                    </a:cubicBezTo>
                    <a:lnTo>
                      <a:pt x="242" y="8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E30E5708-B855-4ACB-B0F9-B7A2F7D06923}"/>
                  </a:ext>
                </a:extLst>
              </p:cNvPr>
              <p:cNvSpPr>
                <a:spLocks/>
              </p:cNvSpPr>
              <p:nvPr/>
            </p:nvSpPr>
            <p:spPr bwMode="auto">
              <a:xfrm>
                <a:off x="2168" y="1278"/>
                <a:ext cx="2218" cy="1767"/>
              </a:xfrm>
              <a:custGeom>
                <a:avLst/>
                <a:gdLst>
                  <a:gd name="T0" fmla="*/ 808 w 1051"/>
                  <a:gd name="T1" fmla="*/ 838 h 838"/>
                  <a:gd name="T2" fmla="*/ 565 w 1051"/>
                  <a:gd name="T3" fmla="*/ 554 h 838"/>
                  <a:gd name="T4" fmla="*/ 717 w 1051"/>
                  <a:gd name="T5" fmla="*/ 554 h 838"/>
                  <a:gd name="T6" fmla="*/ 717 w 1051"/>
                  <a:gd name="T7" fmla="*/ 183 h 838"/>
                  <a:gd name="T8" fmla="*/ 157 w 1051"/>
                  <a:gd name="T9" fmla="*/ 183 h 838"/>
                  <a:gd name="T10" fmla="*/ 0 w 1051"/>
                  <a:gd name="T11" fmla="*/ 0 h 838"/>
                  <a:gd name="T12" fmla="*/ 809 w 1051"/>
                  <a:gd name="T13" fmla="*/ 0 h 838"/>
                  <a:gd name="T14" fmla="*/ 899 w 1051"/>
                  <a:gd name="T15" fmla="*/ 91 h 838"/>
                  <a:gd name="T16" fmla="*/ 899 w 1051"/>
                  <a:gd name="T17" fmla="*/ 554 h 838"/>
                  <a:gd name="T18" fmla="*/ 1051 w 1051"/>
                  <a:gd name="T19" fmla="*/ 554 h 838"/>
                  <a:gd name="T20" fmla="*/ 808 w 1051"/>
                  <a:gd name="T21"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1" h="838">
                    <a:moveTo>
                      <a:pt x="808" y="838"/>
                    </a:moveTo>
                    <a:cubicBezTo>
                      <a:pt x="565" y="554"/>
                      <a:pt x="565" y="554"/>
                      <a:pt x="565" y="554"/>
                    </a:cubicBezTo>
                    <a:cubicBezTo>
                      <a:pt x="717" y="554"/>
                      <a:pt x="717" y="554"/>
                      <a:pt x="717" y="554"/>
                    </a:cubicBezTo>
                    <a:cubicBezTo>
                      <a:pt x="717" y="183"/>
                      <a:pt x="717" y="183"/>
                      <a:pt x="717" y="183"/>
                    </a:cubicBezTo>
                    <a:cubicBezTo>
                      <a:pt x="157" y="183"/>
                      <a:pt x="157" y="183"/>
                      <a:pt x="157" y="183"/>
                    </a:cubicBezTo>
                    <a:cubicBezTo>
                      <a:pt x="0" y="0"/>
                      <a:pt x="0" y="0"/>
                      <a:pt x="0" y="0"/>
                    </a:cubicBezTo>
                    <a:cubicBezTo>
                      <a:pt x="809" y="0"/>
                      <a:pt x="809" y="0"/>
                      <a:pt x="809" y="0"/>
                    </a:cubicBezTo>
                    <a:cubicBezTo>
                      <a:pt x="859" y="0"/>
                      <a:pt x="899" y="41"/>
                      <a:pt x="899" y="91"/>
                    </a:cubicBezTo>
                    <a:cubicBezTo>
                      <a:pt x="899" y="554"/>
                      <a:pt x="899" y="554"/>
                      <a:pt x="899" y="554"/>
                    </a:cubicBezTo>
                    <a:cubicBezTo>
                      <a:pt x="1051" y="554"/>
                      <a:pt x="1051" y="554"/>
                      <a:pt x="1051" y="554"/>
                    </a:cubicBezTo>
                    <a:lnTo>
                      <a:pt x="808" y="8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3" name="Group 82">
              <a:extLst>
                <a:ext uri="{FF2B5EF4-FFF2-40B4-BE49-F238E27FC236}">
                  <a16:creationId xmlns:a16="http://schemas.microsoft.com/office/drawing/2014/main" id="{C1897135-BC56-4EEE-8BE9-8C84593CCBCE}"/>
                </a:ext>
              </a:extLst>
            </p:cNvPr>
            <p:cNvGrpSpPr/>
            <p:nvPr/>
          </p:nvGrpSpPr>
          <p:grpSpPr>
            <a:xfrm>
              <a:off x="5201784" y="2462893"/>
              <a:ext cx="1608137" cy="2684463"/>
              <a:chOff x="5201784" y="2462893"/>
              <a:chExt cx="1608137" cy="2684463"/>
            </a:xfrm>
          </p:grpSpPr>
          <p:sp>
            <p:nvSpPr>
              <p:cNvPr id="29" name="Freeform 47">
                <a:extLst>
                  <a:ext uri="{FF2B5EF4-FFF2-40B4-BE49-F238E27FC236}">
                    <a16:creationId xmlns:a16="http://schemas.microsoft.com/office/drawing/2014/main" id="{EFEC2A63-6C73-4431-AE85-3E04EF502F36}"/>
                  </a:ext>
                </a:extLst>
              </p:cNvPr>
              <p:cNvSpPr>
                <a:spLocks/>
              </p:cNvSpPr>
              <p:nvPr/>
            </p:nvSpPr>
            <p:spPr bwMode="auto">
              <a:xfrm>
                <a:off x="5201784" y="2462893"/>
                <a:ext cx="1608137" cy="2684463"/>
              </a:xfrm>
              <a:custGeom>
                <a:avLst/>
                <a:gdLst>
                  <a:gd name="T0" fmla="*/ 1486769 w 371"/>
                  <a:gd name="T1" fmla="*/ 1019142 h 619"/>
                  <a:gd name="T2" fmla="*/ 1608138 w 371"/>
                  <a:gd name="T3" fmla="*/ 758935 h 619"/>
                  <a:gd name="T4" fmla="*/ 1278708 w 371"/>
                  <a:gd name="T5" fmla="*/ 56378 h 619"/>
                  <a:gd name="T6" fmla="*/ 507149 w 371"/>
                  <a:gd name="T7" fmla="*/ 0 h 619"/>
                  <a:gd name="T8" fmla="*/ 208061 w 371"/>
                  <a:gd name="T9" fmla="*/ 637506 h 619"/>
                  <a:gd name="T10" fmla="*/ 537491 w 371"/>
                  <a:gd name="T11" fmla="*/ 2684463 h 619"/>
                  <a:gd name="T12" fmla="*/ 827909 w 371"/>
                  <a:gd name="T13" fmla="*/ 1968895 h 619"/>
                  <a:gd name="T14" fmla="*/ 1603803 w 371"/>
                  <a:gd name="T15" fmla="*/ 1873486 h 619"/>
                  <a:gd name="T16" fmla="*/ 1486769 w 371"/>
                  <a:gd name="T17" fmla="*/ 1019142 h 6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1" h="619">
                    <a:moveTo>
                      <a:pt x="343" y="235"/>
                    </a:moveTo>
                    <a:cubicBezTo>
                      <a:pt x="350" y="214"/>
                      <a:pt x="359" y="193"/>
                      <a:pt x="371" y="175"/>
                    </a:cubicBezTo>
                    <a:cubicBezTo>
                      <a:pt x="295" y="13"/>
                      <a:pt x="295" y="13"/>
                      <a:pt x="295" y="13"/>
                    </a:cubicBezTo>
                    <a:cubicBezTo>
                      <a:pt x="117" y="0"/>
                      <a:pt x="117" y="0"/>
                      <a:pt x="117" y="0"/>
                    </a:cubicBezTo>
                    <a:cubicBezTo>
                      <a:pt x="87" y="45"/>
                      <a:pt x="64" y="95"/>
                      <a:pt x="48" y="147"/>
                    </a:cubicBezTo>
                    <a:cubicBezTo>
                      <a:pt x="0" y="308"/>
                      <a:pt x="29" y="482"/>
                      <a:pt x="124" y="619"/>
                    </a:cubicBezTo>
                    <a:cubicBezTo>
                      <a:pt x="191" y="454"/>
                      <a:pt x="191" y="454"/>
                      <a:pt x="191" y="454"/>
                    </a:cubicBezTo>
                    <a:cubicBezTo>
                      <a:pt x="370" y="432"/>
                      <a:pt x="370" y="432"/>
                      <a:pt x="370" y="432"/>
                    </a:cubicBezTo>
                    <a:cubicBezTo>
                      <a:pt x="334" y="373"/>
                      <a:pt x="324" y="302"/>
                      <a:pt x="343" y="235"/>
                    </a:cubicBezTo>
                    <a:close/>
                  </a:path>
                </a:pathLst>
              </a:custGeom>
              <a:solidFill>
                <a:schemeClr val="accent4"/>
              </a:solidFill>
              <a:ln>
                <a:noFill/>
              </a:ln>
              <a:effectLst>
                <a:outerShdw blurRad="76200" dist="38100" dir="2700000" algn="tl" rotWithShape="0">
                  <a:prstClr val="black">
                    <a:alpha val="28000"/>
                  </a:prstClr>
                </a:outerShdw>
              </a:effectLst>
            </p:spPr>
            <p:txBody>
              <a:bodyPr/>
              <a:lstStyle/>
              <a:p>
                <a:endParaRPr lang="en-US" sz="1900">
                  <a:solidFill>
                    <a:schemeClr val="bg1"/>
                  </a:solidFill>
                </a:endParaRPr>
              </a:p>
            </p:txBody>
          </p:sp>
          <p:sp>
            <p:nvSpPr>
              <p:cNvPr id="16" name="Rectangle 15">
                <a:extLst>
                  <a:ext uri="{FF2B5EF4-FFF2-40B4-BE49-F238E27FC236}">
                    <a16:creationId xmlns:a16="http://schemas.microsoft.com/office/drawing/2014/main" id="{DC27E419-4586-4F8B-8A17-702309AB4510}"/>
                  </a:ext>
                </a:extLst>
              </p:cNvPr>
              <p:cNvSpPr/>
              <p:nvPr/>
            </p:nvSpPr>
            <p:spPr>
              <a:xfrm>
                <a:off x="5598359" y="3748948"/>
                <a:ext cx="729944" cy="369332"/>
              </a:xfrm>
              <a:prstGeom prst="rect">
                <a:avLst/>
              </a:prstGeom>
            </p:spPr>
            <p:txBody>
              <a:bodyPr wrap="none">
                <a:spAutoFit/>
              </a:bodyPr>
              <a:lstStyle/>
              <a:p>
                <a:pPr lvl="0" algn="ctr" defTabSz="1244600">
                  <a:lnSpc>
                    <a:spcPct val="90000"/>
                  </a:lnSpc>
                  <a:spcBef>
                    <a:spcPct val="0"/>
                  </a:spcBef>
                  <a:spcAft>
                    <a:spcPct val="35000"/>
                  </a:spcAft>
                </a:pPr>
                <a:r>
                  <a:rPr lang="en-US" sz="2000" dirty="0">
                    <a:solidFill>
                      <a:schemeClr val="bg1"/>
                    </a:solidFill>
                  </a:rPr>
                  <a:t>Tune</a:t>
                </a:r>
              </a:p>
            </p:txBody>
          </p:sp>
          <p:grpSp>
            <p:nvGrpSpPr>
              <p:cNvPr id="70" name="Group 69">
                <a:extLst>
                  <a:ext uri="{FF2B5EF4-FFF2-40B4-BE49-F238E27FC236}">
                    <a16:creationId xmlns:a16="http://schemas.microsoft.com/office/drawing/2014/main" id="{6FFA6B2F-5715-4A38-A4E4-4848751F7232}"/>
                  </a:ext>
                </a:extLst>
              </p:cNvPr>
              <p:cNvGrpSpPr/>
              <p:nvPr/>
            </p:nvGrpSpPr>
            <p:grpSpPr>
              <a:xfrm>
                <a:off x="5696917" y="3095625"/>
                <a:ext cx="588852" cy="588456"/>
                <a:chOff x="5715966" y="2985448"/>
                <a:chExt cx="727697" cy="727208"/>
              </a:xfrm>
            </p:grpSpPr>
            <p:grpSp>
              <p:nvGrpSpPr>
                <p:cNvPr id="66" name="Group 20">
                  <a:extLst>
                    <a:ext uri="{FF2B5EF4-FFF2-40B4-BE49-F238E27FC236}">
                      <a16:creationId xmlns:a16="http://schemas.microsoft.com/office/drawing/2014/main" id="{CF28E817-4C2A-4368-87D1-A41A783D945C}"/>
                    </a:ext>
                  </a:extLst>
                </p:cNvPr>
                <p:cNvGrpSpPr>
                  <a:grpSpLocks noChangeAspect="1"/>
                </p:cNvGrpSpPr>
                <p:nvPr/>
              </p:nvGrpSpPr>
              <p:grpSpPr bwMode="auto">
                <a:xfrm>
                  <a:off x="5715966" y="2985448"/>
                  <a:ext cx="727697" cy="727208"/>
                  <a:chOff x="1393" y="136"/>
                  <a:chExt cx="2972" cy="2970"/>
                </a:xfrm>
                <a:solidFill>
                  <a:schemeClr val="bg1"/>
                </a:solidFill>
              </p:grpSpPr>
              <p:sp>
                <p:nvSpPr>
                  <p:cNvPr id="67" name="Freeform 21">
                    <a:extLst>
                      <a:ext uri="{FF2B5EF4-FFF2-40B4-BE49-F238E27FC236}">
                        <a16:creationId xmlns:a16="http://schemas.microsoft.com/office/drawing/2014/main" id="{EBE1B4C1-1D8B-48EF-92F3-623D18A64EBC}"/>
                      </a:ext>
                    </a:extLst>
                  </p:cNvPr>
                  <p:cNvSpPr>
                    <a:spLocks/>
                  </p:cNvSpPr>
                  <p:nvPr/>
                </p:nvSpPr>
                <p:spPr bwMode="auto">
                  <a:xfrm>
                    <a:off x="1530" y="136"/>
                    <a:ext cx="2835" cy="1485"/>
                  </a:xfrm>
                  <a:custGeom>
                    <a:avLst/>
                    <a:gdLst>
                      <a:gd name="T0" fmla="*/ 310 w 1792"/>
                      <a:gd name="T1" fmla="*/ 396 h 939"/>
                      <a:gd name="T2" fmla="*/ 853 w 1792"/>
                      <a:gd name="T3" fmla="*/ 171 h 939"/>
                      <a:gd name="T4" fmla="*/ 1621 w 1792"/>
                      <a:gd name="T5" fmla="*/ 939 h 939"/>
                      <a:gd name="T6" fmla="*/ 1792 w 1792"/>
                      <a:gd name="T7" fmla="*/ 939 h 939"/>
                      <a:gd name="T8" fmla="*/ 853 w 1792"/>
                      <a:gd name="T9" fmla="*/ 0 h 939"/>
                      <a:gd name="T10" fmla="*/ 190 w 1792"/>
                      <a:gd name="T11" fmla="*/ 276 h 939"/>
                      <a:gd name="T12" fmla="*/ 0 w 1792"/>
                      <a:gd name="T13" fmla="*/ 86 h 939"/>
                      <a:gd name="T14" fmla="*/ 0 w 1792"/>
                      <a:gd name="T15" fmla="*/ 598 h 939"/>
                      <a:gd name="T16" fmla="*/ 512 w 1792"/>
                      <a:gd name="T17" fmla="*/ 598 h 939"/>
                      <a:gd name="T18" fmla="*/ 310 w 1792"/>
                      <a:gd name="T19" fmla="*/ 396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2" h="939">
                        <a:moveTo>
                          <a:pt x="310" y="396"/>
                        </a:moveTo>
                        <a:cubicBezTo>
                          <a:pt x="454" y="252"/>
                          <a:pt x="646" y="171"/>
                          <a:pt x="853" y="171"/>
                        </a:cubicBezTo>
                        <a:cubicBezTo>
                          <a:pt x="1277" y="171"/>
                          <a:pt x="1621" y="516"/>
                          <a:pt x="1621" y="939"/>
                        </a:cubicBezTo>
                        <a:cubicBezTo>
                          <a:pt x="1792" y="939"/>
                          <a:pt x="1792" y="939"/>
                          <a:pt x="1792" y="939"/>
                        </a:cubicBezTo>
                        <a:cubicBezTo>
                          <a:pt x="1792" y="421"/>
                          <a:pt x="1371" y="0"/>
                          <a:pt x="853" y="0"/>
                        </a:cubicBezTo>
                        <a:cubicBezTo>
                          <a:pt x="600" y="0"/>
                          <a:pt x="365" y="100"/>
                          <a:pt x="190" y="276"/>
                        </a:cubicBezTo>
                        <a:cubicBezTo>
                          <a:pt x="0" y="86"/>
                          <a:pt x="0" y="86"/>
                          <a:pt x="0" y="86"/>
                        </a:cubicBezTo>
                        <a:cubicBezTo>
                          <a:pt x="0" y="598"/>
                          <a:pt x="0" y="598"/>
                          <a:pt x="0" y="598"/>
                        </a:cubicBezTo>
                        <a:cubicBezTo>
                          <a:pt x="512" y="598"/>
                          <a:pt x="512" y="598"/>
                          <a:pt x="512" y="598"/>
                        </a:cubicBezTo>
                        <a:lnTo>
                          <a:pt x="310"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 name="Freeform 22">
                    <a:extLst>
                      <a:ext uri="{FF2B5EF4-FFF2-40B4-BE49-F238E27FC236}">
                        <a16:creationId xmlns:a16="http://schemas.microsoft.com/office/drawing/2014/main" id="{2C54D732-9EE0-4BB0-9FC0-2CC699B5B50B}"/>
                      </a:ext>
                    </a:extLst>
                  </p:cNvPr>
                  <p:cNvSpPr>
                    <a:spLocks/>
                  </p:cNvSpPr>
                  <p:nvPr/>
                </p:nvSpPr>
                <p:spPr bwMode="auto">
                  <a:xfrm>
                    <a:off x="1393" y="1621"/>
                    <a:ext cx="2836" cy="1485"/>
                  </a:xfrm>
                  <a:custGeom>
                    <a:avLst/>
                    <a:gdLst>
                      <a:gd name="T0" fmla="*/ 1481 w 1792"/>
                      <a:gd name="T1" fmla="*/ 543 h 939"/>
                      <a:gd name="T2" fmla="*/ 939 w 1792"/>
                      <a:gd name="T3" fmla="*/ 768 h 939"/>
                      <a:gd name="T4" fmla="*/ 171 w 1792"/>
                      <a:gd name="T5" fmla="*/ 0 h 939"/>
                      <a:gd name="T6" fmla="*/ 0 w 1792"/>
                      <a:gd name="T7" fmla="*/ 0 h 939"/>
                      <a:gd name="T8" fmla="*/ 939 w 1792"/>
                      <a:gd name="T9" fmla="*/ 939 h 939"/>
                      <a:gd name="T10" fmla="*/ 1602 w 1792"/>
                      <a:gd name="T11" fmla="*/ 663 h 939"/>
                      <a:gd name="T12" fmla="*/ 1792 w 1792"/>
                      <a:gd name="T13" fmla="*/ 853 h 939"/>
                      <a:gd name="T14" fmla="*/ 1792 w 1792"/>
                      <a:gd name="T15" fmla="*/ 341 h 939"/>
                      <a:gd name="T16" fmla="*/ 1280 w 1792"/>
                      <a:gd name="T17" fmla="*/ 341 h 939"/>
                      <a:gd name="T18" fmla="*/ 1481 w 1792"/>
                      <a:gd name="T19" fmla="*/ 543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2" h="939">
                        <a:moveTo>
                          <a:pt x="1481" y="543"/>
                        </a:moveTo>
                        <a:cubicBezTo>
                          <a:pt x="1338" y="687"/>
                          <a:pt x="1146" y="768"/>
                          <a:pt x="939" y="768"/>
                        </a:cubicBezTo>
                        <a:cubicBezTo>
                          <a:pt x="515" y="768"/>
                          <a:pt x="171" y="423"/>
                          <a:pt x="171" y="0"/>
                        </a:cubicBezTo>
                        <a:cubicBezTo>
                          <a:pt x="0" y="0"/>
                          <a:pt x="0" y="0"/>
                          <a:pt x="0" y="0"/>
                        </a:cubicBezTo>
                        <a:cubicBezTo>
                          <a:pt x="0" y="518"/>
                          <a:pt x="421" y="939"/>
                          <a:pt x="939" y="939"/>
                        </a:cubicBezTo>
                        <a:cubicBezTo>
                          <a:pt x="1192" y="939"/>
                          <a:pt x="1427" y="839"/>
                          <a:pt x="1602" y="663"/>
                        </a:cubicBezTo>
                        <a:cubicBezTo>
                          <a:pt x="1792" y="853"/>
                          <a:pt x="1792" y="853"/>
                          <a:pt x="1792" y="853"/>
                        </a:cubicBezTo>
                        <a:cubicBezTo>
                          <a:pt x="1792" y="341"/>
                          <a:pt x="1792" y="341"/>
                          <a:pt x="1792" y="341"/>
                        </a:cubicBezTo>
                        <a:cubicBezTo>
                          <a:pt x="1280" y="341"/>
                          <a:pt x="1280" y="341"/>
                          <a:pt x="1280" y="341"/>
                        </a:cubicBezTo>
                        <a:lnTo>
                          <a:pt x="1481" y="5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65" name="Freeform 9">
                  <a:extLst>
                    <a:ext uri="{FF2B5EF4-FFF2-40B4-BE49-F238E27FC236}">
                      <a16:creationId xmlns:a16="http://schemas.microsoft.com/office/drawing/2014/main" id="{2F1B2C8E-B167-4DBD-AC4D-64E111876589}"/>
                    </a:ext>
                  </a:extLst>
                </p:cNvPr>
                <p:cNvSpPr>
                  <a:spLocks/>
                </p:cNvSpPr>
                <p:nvPr/>
              </p:nvSpPr>
              <p:spPr bwMode="auto">
                <a:xfrm>
                  <a:off x="5860420" y="3047174"/>
                  <a:ext cx="545144" cy="456006"/>
                </a:xfrm>
                <a:custGeom>
                  <a:avLst/>
                  <a:gdLst>
                    <a:gd name="T0" fmla="*/ 312 w 1480"/>
                    <a:gd name="T1" fmla="*/ 1238 h 1238"/>
                    <a:gd name="T2" fmla="*/ 302 w 1480"/>
                    <a:gd name="T3" fmla="*/ 1236 h 1238"/>
                    <a:gd name="T4" fmla="*/ 294 w 1480"/>
                    <a:gd name="T5" fmla="*/ 1228 h 1238"/>
                    <a:gd name="T6" fmla="*/ 208 w 1480"/>
                    <a:gd name="T7" fmla="*/ 1068 h 1238"/>
                    <a:gd name="T8" fmla="*/ 176 w 1480"/>
                    <a:gd name="T9" fmla="*/ 1008 h 1238"/>
                    <a:gd name="T10" fmla="*/ 74 w 1480"/>
                    <a:gd name="T11" fmla="*/ 842 h 1238"/>
                    <a:gd name="T12" fmla="*/ 2 w 1480"/>
                    <a:gd name="T13" fmla="*/ 734 h 1238"/>
                    <a:gd name="T14" fmla="*/ 0 w 1480"/>
                    <a:gd name="T15" fmla="*/ 726 h 1238"/>
                    <a:gd name="T16" fmla="*/ 0 w 1480"/>
                    <a:gd name="T17" fmla="*/ 716 h 1238"/>
                    <a:gd name="T18" fmla="*/ 12 w 1480"/>
                    <a:gd name="T19" fmla="*/ 704 h 1238"/>
                    <a:gd name="T20" fmla="*/ 232 w 1480"/>
                    <a:gd name="T21" fmla="*/ 612 h 1238"/>
                    <a:gd name="T22" fmla="*/ 240 w 1480"/>
                    <a:gd name="T23" fmla="*/ 610 h 1238"/>
                    <a:gd name="T24" fmla="*/ 256 w 1480"/>
                    <a:gd name="T25" fmla="*/ 618 h 1238"/>
                    <a:gd name="T26" fmla="*/ 434 w 1480"/>
                    <a:gd name="T27" fmla="*/ 832 h 1238"/>
                    <a:gd name="T28" fmla="*/ 502 w 1480"/>
                    <a:gd name="T29" fmla="*/ 718 h 1238"/>
                    <a:gd name="T30" fmla="*/ 610 w 1480"/>
                    <a:gd name="T31" fmla="*/ 550 h 1238"/>
                    <a:gd name="T32" fmla="*/ 676 w 1480"/>
                    <a:gd name="T33" fmla="*/ 460 h 1238"/>
                    <a:gd name="T34" fmla="*/ 748 w 1480"/>
                    <a:gd name="T35" fmla="*/ 374 h 1238"/>
                    <a:gd name="T36" fmla="*/ 826 w 1480"/>
                    <a:gd name="T37" fmla="*/ 294 h 1238"/>
                    <a:gd name="T38" fmla="*/ 906 w 1480"/>
                    <a:gd name="T39" fmla="*/ 230 h 1238"/>
                    <a:gd name="T40" fmla="*/ 990 w 1480"/>
                    <a:gd name="T41" fmla="*/ 174 h 1238"/>
                    <a:gd name="T42" fmla="*/ 1068 w 1480"/>
                    <a:gd name="T43" fmla="*/ 126 h 1238"/>
                    <a:gd name="T44" fmla="*/ 1144 w 1480"/>
                    <a:gd name="T45" fmla="*/ 86 h 1238"/>
                    <a:gd name="T46" fmla="*/ 1214 w 1480"/>
                    <a:gd name="T47" fmla="*/ 58 h 1238"/>
                    <a:gd name="T48" fmla="*/ 1258 w 1480"/>
                    <a:gd name="T49" fmla="*/ 42 h 1238"/>
                    <a:gd name="T50" fmla="*/ 1344 w 1480"/>
                    <a:gd name="T51" fmla="*/ 18 h 1238"/>
                    <a:gd name="T52" fmla="*/ 1434 w 1480"/>
                    <a:gd name="T53" fmla="*/ 2 h 1238"/>
                    <a:gd name="T54" fmla="*/ 1458 w 1480"/>
                    <a:gd name="T55" fmla="*/ 0 h 1238"/>
                    <a:gd name="T56" fmla="*/ 1460 w 1480"/>
                    <a:gd name="T57" fmla="*/ 0 h 1238"/>
                    <a:gd name="T58" fmla="*/ 1470 w 1480"/>
                    <a:gd name="T59" fmla="*/ 4 h 1238"/>
                    <a:gd name="T60" fmla="*/ 1478 w 1480"/>
                    <a:gd name="T61" fmla="*/ 14 h 1238"/>
                    <a:gd name="T62" fmla="*/ 1480 w 1480"/>
                    <a:gd name="T63" fmla="*/ 20 h 1238"/>
                    <a:gd name="T64" fmla="*/ 1474 w 1480"/>
                    <a:gd name="T65" fmla="*/ 32 h 1238"/>
                    <a:gd name="T66" fmla="*/ 1470 w 1480"/>
                    <a:gd name="T67" fmla="*/ 36 h 1238"/>
                    <a:gd name="T68" fmla="*/ 1374 w 1480"/>
                    <a:gd name="T69" fmla="*/ 102 h 1238"/>
                    <a:gd name="T70" fmla="*/ 1254 w 1480"/>
                    <a:gd name="T71" fmla="*/ 190 h 1238"/>
                    <a:gd name="T72" fmla="*/ 1162 w 1480"/>
                    <a:gd name="T73" fmla="*/ 266 h 1238"/>
                    <a:gd name="T74" fmla="*/ 1112 w 1480"/>
                    <a:gd name="T75" fmla="*/ 314 h 1238"/>
                    <a:gd name="T76" fmla="*/ 1092 w 1480"/>
                    <a:gd name="T77" fmla="*/ 338 h 1238"/>
                    <a:gd name="T78" fmla="*/ 1032 w 1480"/>
                    <a:gd name="T79" fmla="*/ 424 h 1238"/>
                    <a:gd name="T80" fmla="*/ 962 w 1480"/>
                    <a:gd name="T81" fmla="*/ 540 h 1238"/>
                    <a:gd name="T82" fmla="*/ 816 w 1480"/>
                    <a:gd name="T83" fmla="*/ 812 h 1238"/>
                    <a:gd name="T84" fmla="*/ 694 w 1480"/>
                    <a:gd name="T85" fmla="*/ 1052 h 1238"/>
                    <a:gd name="T86" fmla="*/ 644 w 1480"/>
                    <a:gd name="T87" fmla="*/ 1158 h 1238"/>
                    <a:gd name="T88" fmla="*/ 630 w 1480"/>
                    <a:gd name="T89" fmla="*/ 1170 h 1238"/>
                    <a:gd name="T90" fmla="*/ 316 w 1480"/>
                    <a:gd name="T91" fmla="*/ 1238 h 1238"/>
                    <a:gd name="T92" fmla="*/ 312 w 1480"/>
                    <a:gd name="T93" fmla="*/ 1238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0" h="1238">
                      <a:moveTo>
                        <a:pt x="312" y="1238"/>
                      </a:moveTo>
                      <a:lnTo>
                        <a:pt x="312" y="1238"/>
                      </a:lnTo>
                      <a:lnTo>
                        <a:pt x="306" y="1238"/>
                      </a:lnTo>
                      <a:lnTo>
                        <a:pt x="302" y="1236"/>
                      </a:lnTo>
                      <a:lnTo>
                        <a:pt x="298" y="1232"/>
                      </a:lnTo>
                      <a:lnTo>
                        <a:pt x="294" y="1228"/>
                      </a:lnTo>
                      <a:lnTo>
                        <a:pt x="294" y="1228"/>
                      </a:lnTo>
                      <a:lnTo>
                        <a:pt x="208" y="1068"/>
                      </a:lnTo>
                      <a:lnTo>
                        <a:pt x="208" y="1068"/>
                      </a:lnTo>
                      <a:lnTo>
                        <a:pt x="176" y="1008"/>
                      </a:lnTo>
                      <a:lnTo>
                        <a:pt x="142" y="950"/>
                      </a:lnTo>
                      <a:lnTo>
                        <a:pt x="74" y="842"/>
                      </a:lnTo>
                      <a:lnTo>
                        <a:pt x="24" y="764"/>
                      </a:lnTo>
                      <a:lnTo>
                        <a:pt x="2" y="734"/>
                      </a:lnTo>
                      <a:lnTo>
                        <a:pt x="2" y="734"/>
                      </a:lnTo>
                      <a:lnTo>
                        <a:pt x="0" y="726"/>
                      </a:lnTo>
                      <a:lnTo>
                        <a:pt x="0" y="716"/>
                      </a:lnTo>
                      <a:lnTo>
                        <a:pt x="0" y="716"/>
                      </a:lnTo>
                      <a:lnTo>
                        <a:pt x="4" y="708"/>
                      </a:lnTo>
                      <a:lnTo>
                        <a:pt x="12" y="704"/>
                      </a:lnTo>
                      <a:lnTo>
                        <a:pt x="232" y="612"/>
                      </a:lnTo>
                      <a:lnTo>
                        <a:pt x="232" y="612"/>
                      </a:lnTo>
                      <a:lnTo>
                        <a:pt x="240" y="610"/>
                      </a:lnTo>
                      <a:lnTo>
                        <a:pt x="240" y="610"/>
                      </a:lnTo>
                      <a:lnTo>
                        <a:pt x="248" y="612"/>
                      </a:lnTo>
                      <a:lnTo>
                        <a:pt x="256" y="618"/>
                      </a:lnTo>
                      <a:lnTo>
                        <a:pt x="434" y="832"/>
                      </a:lnTo>
                      <a:lnTo>
                        <a:pt x="434" y="832"/>
                      </a:lnTo>
                      <a:lnTo>
                        <a:pt x="462" y="784"/>
                      </a:lnTo>
                      <a:lnTo>
                        <a:pt x="502" y="718"/>
                      </a:lnTo>
                      <a:lnTo>
                        <a:pt x="550" y="638"/>
                      </a:lnTo>
                      <a:lnTo>
                        <a:pt x="610" y="550"/>
                      </a:lnTo>
                      <a:lnTo>
                        <a:pt x="642" y="506"/>
                      </a:lnTo>
                      <a:lnTo>
                        <a:pt x="676" y="460"/>
                      </a:lnTo>
                      <a:lnTo>
                        <a:pt x="712" y="416"/>
                      </a:lnTo>
                      <a:lnTo>
                        <a:pt x="748" y="374"/>
                      </a:lnTo>
                      <a:lnTo>
                        <a:pt x="788" y="334"/>
                      </a:lnTo>
                      <a:lnTo>
                        <a:pt x="826" y="294"/>
                      </a:lnTo>
                      <a:lnTo>
                        <a:pt x="866" y="260"/>
                      </a:lnTo>
                      <a:lnTo>
                        <a:pt x="906" y="230"/>
                      </a:lnTo>
                      <a:lnTo>
                        <a:pt x="906" y="230"/>
                      </a:lnTo>
                      <a:lnTo>
                        <a:pt x="990" y="174"/>
                      </a:lnTo>
                      <a:lnTo>
                        <a:pt x="1030" y="148"/>
                      </a:lnTo>
                      <a:lnTo>
                        <a:pt x="1068" y="126"/>
                      </a:lnTo>
                      <a:lnTo>
                        <a:pt x="1106" y="106"/>
                      </a:lnTo>
                      <a:lnTo>
                        <a:pt x="1144" y="86"/>
                      </a:lnTo>
                      <a:lnTo>
                        <a:pt x="1180" y="70"/>
                      </a:lnTo>
                      <a:lnTo>
                        <a:pt x="1214" y="58"/>
                      </a:lnTo>
                      <a:lnTo>
                        <a:pt x="1214" y="58"/>
                      </a:lnTo>
                      <a:lnTo>
                        <a:pt x="1258" y="42"/>
                      </a:lnTo>
                      <a:lnTo>
                        <a:pt x="1302" y="28"/>
                      </a:lnTo>
                      <a:lnTo>
                        <a:pt x="1344" y="18"/>
                      </a:lnTo>
                      <a:lnTo>
                        <a:pt x="1380" y="12"/>
                      </a:lnTo>
                      <a:lnTo>
                        <a:pt x="1434" y="2"/>
                      </a:lnTo>
                      <a:lnTo>
                        <a:pt x="1458" y="0"/>
                      </a:lnTo>
                      <a:lnTo>
                        <a:pt x="1458" y="0"/>
                      </a:lnTo>
                      <a:lnTo>
                        <a:pt x="1460" y="0"/>
                      </a:lnTo>
                      <a:lnTo>
                        <a:pt x="1460" y="0"/>
                      </a:lnTo>
                      <a:lnTo>
                        <a:pt x="1466" y="0"/>
                      </a:lnTo>
                      <a:lnTo>
                        <a:pt x="1470" y="4"/>
                      </a:lnTo>
                      <a:lnTo>
                        <a:pt x="1476" y="8"/>
                      </a:lnTo>
                      <a:lnTo>
                        <a:pt x="1478" y="14"/>
                      </a:lnTo>
                      <a:lnTo>
                        <a:pt x="1478" y="14"/>
                      </a:lnTo>
                      <a:lnTo>
                        <a:pt x="1480" y="20"/>
                      </a:lnTo>
                      <a:lnTo>
                        <a:pt x="1478" y="26"/>
                      </a:lnTo>
                      <a:lnTo>
                        <a:pt x="1474" y="32"/>
                      </a:lnTo>
                      <a:lnTo>
                        <a:pt x="1470" y="36"/>
                      </a:lnTo>
                      <a:lnTo>
                        <a:pt x="1470" y="36"/>
                      </a:lnTo>
                      <a:lnTo>
                        <a:pt x="1424" y="68"/>
                      </a:lnTo>
                      <a:lnTo>
                        <a:pt x="1374" y="102"/>
                      </a:lnTo>
                      <a:lnTo>
                        <a:pt x="1316" y="142"/>
                      </a:lnTo>
                      <a:lnTo>
                        <a:pt x="1254" y="190"/>
                      </a:lnTo>
                      <a:lnTo>
                        <a:pt x="1192" y="240"/>
                      </a:lnTo>
                      <a:lnTo>
                        <a:pt x="1162" y="266"/>
                      </a:lnTo>
                      <a:lnTo>
                        <a:pt x="1136" y="290"/>
                      </a:lnTo>
                      <a:lnTo>
                        <a:pt x="1112" y="314"/>
                      </a:lnTo>
                      <a:lnTo>
                        <a:pt x="1092" y="338"/>
                      </a:lnTo>
                      <a:lnTo>
                        <a:pt x="1092" y="338"/>
                      </a:lnTo>
                      <a:lnTo>
                        <a:pt x="1062" y="376"/>
                      </a:lnTo>
                      <a:lnTo>
                        <a:pt x="1032" y="424"/>
                      </a:lnTo>
                      <a:lnTo>
                        <a:pt x="998" y="478"/>
                      </a:lnTo>
                      <a:lnTo>
                        <a:pt x="962" y="540"/>
                      </a:lnTo>
                      <a:lnTo>
                        <a:pt x="888" y="672"/>
                      </a:lnTo>
                      <a:lnTo>
                        <a:pt x="816" y="812"/>
                      </a:lnTo>
                      <a:lnTo>
                        <a:pt x="748" y="942"/>
                      </a:lnTo>
                      <a:lnTo>
                        <a:pt x="694" y="1052"/>
                      </a:lnTo>
                      <a:lnTo>
                        <a:pt x="644" y="1158"/>
                      </a:lnTo>
                      <a:lnTo>
                        <a:pt x="644" y="1158"/>
                      </a:lnTo>
                      <a:lnTo>
                        <a:pt x="638" y="1166"/>
                      </a:lnTo>
                      <a:lnTo>
                        <a:pt x="630" y="1170"/>
                      </a:lnTo>
                      <a:lnTo>
                        <a:pt x="316" y="1238"/>
                      </a:lnTo>
                      <a:lnTo>
                        <a:pt x="316" y="1238"/>
                      </a:lnTo>
                      <a:lnTo>
                        <a:pt x="312" y="1238"/>
                      </a:lnTo>
                      <a:lnTo>
                        <a:pt x="312" y="1238"/>
                      </a:lnTo>
                      <a:close/>
                    </a:path>
                  </a:pathLst>
                </a:cu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grpSp>
          <p:nvGrpSpPr>
            <p:cNvPr id="84" name="Group 83">
              <a:extLst>
                <a:ext uri="{FF2B5EF4-FFF2-40B4-BE49-F238E27FC236}">
                  <a16:creationId xmlns:a16="http://schemas.microsoft.com/office/drawing/2014/main" id="{67FB2086-6058-477E-A654-4BB938E9E1EA}"/>
                </a:ext>
              </a:extLst>
            </p:cNvPr>
            <p:cNvGrpSpPr/>
            <p:nvPr/>
          </p:nvGrpSpPr>
          <p:grpSpPr>
            <a:xfrm>
              <a:off x="5830434" y="4453618"/>
              <a:ext cx="2560637" cy="1751013"/>
              <a:chOff x="5830434" y="4453618"/>
              <a:chExt cx="2560637" cy="1751013"/>
            </a:xfrm>
          </p:grpSpPr>
          <p:sp>
            <p:nvSpPr>
              <p:cNvPr id="30" name="Freeform 48">
                <a:extLst>
                  <a:ext uri="{FF2B5EF4-FFF2-40B4-BE49-F238E27FC236}">
                    <a16:creationId xmlns:a16="http://schemas.microsoft.com/office/drawing/2014/main" id="{D17F3841-4220-46E9-B92D-01084139634D}"/>
                  </a:ext>
                </a:extLst>
              </p:cNvPr>
              <p:cNvSpPr>
                <a:spLocks/>
              </p:cNvSpPr>
              <p:nvPr/>
            </p:nvSpPr>
            <p:spPr bwMode="auto">
              <a:xfrm>
                <a:off x="5830434" y="4453618"/>
                <a:ext cx="2560637" cy="1751013"/>
              </a:xfrm>
              <a:custGeom>
                <a:avLst/>
                <a:gdLst>
                  <a:gd name="T0" fmla="*/ 2560638 w 591"/>
                  <a:gd name="T1" fmla="*/ 1612319 h 404"/>
                  <a:gd name="T2" fmla="*/ 1971388 w 591"/>
                  <a:gd name="T3" fmla="*/ 1118221 h 404"/>
                  <a:gd name="T4" fmla="*/ 2118700 w 591"/>
                  <a:gd name="T5" fmla="*/ 351069 h 404"/>
                  <a:gd name="T6" fmla="*/ 1568445 w 591"/>
                  <a:gd name="T7" fmla="*/ 338067 h 404"/>
                  <a:gd name="T8" fmla="*/ 1061517 w 591"/>
                  <a:gd name="T9" fmla="*/ 0 h 404"/>
                  <a:gd name="T10" fmla="*/ 290292 w 591"/>
                  <a:gd name="T11" fmla="*/ 95352 h 404"/>
                  <a:gd name="T12" fmla="*/ 0 w 591"/>
                  <a:gd name="T13" fmla="*/ 814828 h 404"/>
                  <a:gd name="T14" fmla="*/ 1187166 w 591"/>
                  <a:gd name="T15" fmla="*/ 1616653 h 404"/>
                  <a:gd name="T16" fmla="*/ 2560638 w 591"/>
                  <a:gd name="T17" fmla="*/ 1612319 h 4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1" h="404">
                    <a:moveTo>
                      <a:pt x="591" y="372"/>
                    </a:moveTo>
                    <a:cubicBezTo>
                      <a:pt x="455" y="258"/>
                      <a:pt x="455" y="258"/>
                      <a:pt x="455" y="258"/>
                    </a:cubicBezTo>
                    <a:cubicBezTo>
                      <a:pt x="489" y="81"/>
                      <a:pt x="489" y="81"/>
                      <a:pt x="489" y="81"/>
                    </a:cubicBezTo>
                    <a:cubicBezTo>
                      <a:pt x="447" y="91"/>
                      <a:pt x="404" y="90"/>
                      <a:pt x="362" y="78"/>
                    </a:cubicBezTo>
                    <a:cubicBezTo>
                      <a:pt x="316" y="64"/>
                      <a:pt x="275" y="37"/>
                      <a:pt x="245" y="0"/>
                    </a:cubicBezTo>
                    <a:cubicBezTo>
                      <a:pt x="67" y="22"/>
                      <a:pt x="67" y="22"/>
                      <a:pt x="67" y="22"/>
                    </a:cubicBezTo>
                    <a:cubicBezTo>
                      <a:pt x="0" y="188"/>
                      <a:pt x="0" y="188"/>
                      <a:pt x="0" y="188"/>
                    </a:cubicBezTo>
                    <a:cubicBezTo>
                      <a:pt x="70" y="277"/>
                      <a:pt x="165" y="341"/>
                      <a:pt x="274" y="373"/>
                    </a:cubicBezTo>
                    <a:cubicBezTo>
                      <a:pt x="379" y="404"/>
                      <a:pt x="488" y="404"/>
                      <a:pt x="591" y="372"/>
                    </a:cubicBezTo>
                    <a:close/>
                  </a:path>
                </a:pathLst>
              </a:custGeom>
              <a:solidFill>
                <a:schemeClr val="accent5"/>
              </a:solidFill>
              <a:ln>
                <a:noFill/>
              </a:ln>
              <a:effectLst>
                <a:outerShdw blurRad="76200" dist="38100" dir="2700000" algn="tl" rotWithShape="0">
                  <a:prstClr val="black">
                    <a:alpha val="28000"/>
                  </a:prstClr>
                </a:outerShdw>
              </a:effectLst>
            </p:spPr>
            <p:txBody>
              <a:bodyPr/>
              <a:lstStyle/>
              <a:p>
                <a:endParaRPr lang="en-US" sz="1900">
                  <a:solidFill>
                    <a:schemeClr val="bg1"/>
                  </a:solidFill>
                </a:endParaRPr>
              </a:p>
            </p:txBody>
          </p:sp>
          <p:sp>
            <p:nvSpPr>
              <p:cNvPr id="15" name="Rectangle 14">
                <a:extLst>
                  <a:ext uri="{FF2B5EF4-FFF2-40B4-BE49-F238E27FC236}">
                    <a16:creationId xmlns:a16="http://schemas.microsoft.com/office/drawing/2014/main" id="{2776B1AC-98FB-408F-B78B-E40B760EC2BD}"/>
                  </a:ext>
                </a:extLst>
              </p:cNvPr>
              <p:cNvSpPr/>
              <p:nvPr/>
            </p:nvSpPr>
            <p:spPr>
              <a:xfrm>
                <a:off x="6345894" y="5437905"/>
                <a:ext cx="1379096" cy="369332"/>
              </a:xfrm>
              <a:prstGeom prst="rect">
                <a:avLst/>
              </a:prstGeom>
            </p:spPr>
            <p:txBody>
              <a:bodyPr wrap="none">
                <a:spAutoFit/>
              </a:bodyPr>
              <a:lstStyle/>
              <a:p>
                <a:pPr lvl="0" algn="ctr" defTabSz="1244600">
                  <a:lnSpc>
                    <a:spcPct val="90000"/>
                  </a:lnSpc>
                  <a:spcBef>
                    <a:spcPct val="0"/>
                  </a:spcBef>
                  <a:spcAft>
                    <a:spcPct val="35000"/>
                  </a:spcAft>
                </a:pPr>
                <a:r>
                  <a:rPr lang="en-US" sz="2000" dirty="0">
                    <a:solidFill>
                      <a:schemeClr val="bg1"/>
                    </a:solidFill>
                  </a:rPr>
                  <a:t>Remediate</a:t>
                </a:r>
              </a:p>
            </p:txBody>
          </p:sp>
          <p:grpSp>
            <p:nvGrpSpPr>
              <p:cNvPr id="73" name="Group 4">
                <a:extLst>
                  <a:ext uri="{FF2B5EF4-FFF2-40B4-BE49-F238E27FC236}">
                    <a16:creationId xmlns:a16="http://schemas.microsoft.com/office/drawing/2014/main" id="{174F4410-2290-477E-91E6-DF57CE0EF9FE}"/>
                  </a:ext>
                </a:extLst>
              </p:cNvPr>
              <p:cNvGrpSpPr>
                <a:grpSpLocks noChangeAspect="1"/>
              </p:cNvGrpSpPr>
              <p:nvPr/>
            </p:nvGrpSpPr>
            <p:grpSpPr bwMode="auto">
              <a:xfrm>
                <a:off x="6375762" y="4649244"/>
                <a:ext cx="734097" cy="786719"/>
                <a:chOff x="1872" y="53"/>
                <a:chExt cx="3934" cy="4216"/>
              </a:xfrm>
              <a:solidFill>
                <a:schemeClr val="bg1"/>
              </a:solidFill>
            </p:grpSpPr>
            <p:sp>
              <p:nvSpPr>
                <p:cNvPr id="75" name="Freeform 5">
                  <a:extLst>
                    <a:ext uri="{FF2B5EF4-FFF2-40B4-BE49-F238E27FC236}">
                      <a16:creationId xmlns:a16="http://schemas.microsoft.com/office/drawing/2014/main" id="{D4764B0A-3F8A-4278-BE36-4F91A7F1642C}"/>
                    </a:ext>
                  </a:extLst>
                </p:cNvPr>
                <p:cNvSpPr>
                  <a:spLocks/>
                </p:cNvSpPr>
                <p:nvPr/>
              </p:nvSpPr>
              <p:spPr bwMode="auto">
                <a:xfrm>
                  <a:off x="3121" y="1371"/>
                  <a:ext cx="1492" cy="2898"/>
                </a:xfrm>
                <a:custGeom>
                  <a:avLst/>
                  <a:gdLst>
                    <a:gd name="T0" fmla="*/ 220 w 707"/>
                    <a:gd name="T1" fmla="*/ 640 h 1375"/>
                    <a:gd name="T2" fmla="*/ 218 w 707"/>
                    <a:gd name="T3" fmla="*/ 664 h 1375"/>
                    <a:gd name="T4" fmla="*/ 218 w 707"/>
                    <a:gd name="T5" fmla="*/ 1375 h 1375"/>
                    <a:gd name="T6" fmla="*/ 295 w 707"/>
                    <a:gd name="T7" fmla="*/ 1375 h 1375"/>
                    <a:gd name="T8" fmla="*/ 295 w 707"/>
                    <a:gd name="T9" fmla="*/ 916 h 1375"/>
                    <a:gd name="T10" fmla="*/ 339 w 707"/>
                    <a:gd name="T11" fmla="*/ 872 h 1375"/>
                    <a:gd name="T12" fmla="*/ 383 w 707"/>
                    <a:gd name="T13" fmla="*/ 916 h 1375"/>
                    <a:gd name="T14" fmla="*/ 383 w 707"/>
                    <a:gd name="T15" fmla="*/ 1375 h 1375"/>
                    <a:gd name="T16" fmla="*/ 460 w 707"/>
                    <a:gd name="T17" fmla="*/ 1375 h 1375"/>
                    <a:gd name="T18" fmla="*/ 460 w 707"/>
                    <a:gd name="T19" fmla="*/ 664 h 1375"/>
                    <a:gd name="T20" fmla="*/ 459 w 707"/>
                    <a:gd name="T21" fmla="*/ 650 h 1375"/>
                    <a:gd name="T22" fmla="*/ 707 w 707"/>
                    <a:gd name="T23" fmla="*/ 312 h 1375"/>
                    <a:gd name="T24" fmla="*/ 520 w 707"/>
                    <a:gd name="T25" fmla="*/ 0 h 1375"/>
                    <a:gd name="T26" fmla="*/ 520 w 707"/>
                    <a:gd name="T27" fmla="*/ 300 h 1375"/>
                    <a:gd name="T28" fmla="*/ 354 w 707"/>
                    <a:gd name="T29" fmla="*/ 415 h 1375"/>
                    <a:gd name="T30" fmla="*/ 187 w 707"/>
                    <a:gd name="T31" fmla="*/ 300 h 1375"/>
                    <a:gd name="T32" fmla="*/ 187 w 707"/>
                    <a:gd name="T33" fmla="*/ 0 h 1375"/>
                    <a:gd name="T34" fmla="*/ 0 w 707"/>
                    <a:gd name="T35" fmla="*/ 312 h 1375"/>
                    <a:gd name="T36" fmla="*/ 220 w 707"/>
                    <a:gd name="T37" fmla="*/ 64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7" h="1375">
                      <a:moveTo>
                        <a:pt x="220" y="640"/>
                      </a:moveTo>
                      <a:cubicBezTo>
                        <a:pt x="219" y="648"/>
                        <a:pt x="218" y="656"/>
                        <a:pt x="218" y="664"/>
                      </a:cubicBezTo>
                      <a:cubicBezTo>
                        <a:pt x="218" y="1375"/>
                        <a:pt x="218" y="1375"/>
                        <a:pt x="218" y="1375"/>
                      </a:cubicBezTo>
                      <a:cubicBezTo>
                        <a:pt x="295" y="1375"/>
                        <a:pt x="295" y="1375"/>
                        <a:pt x="295" y="1375"/>
                      </a:cubicBezTo>
                      <a:cubicBezTo>
                        <a:pt x="295" y="916"/>
                        <a:pt x="295" y="916"/>
                        <a:pt x="295" y="916"/>
                      </a:cubicBezTo>
                      <a:cubicBezTo>
                        <a:pt x="295" y="891"/>
                        <a:pt x="315" y="872"/>
                        <a:pt x="339" y="872"/>
                      </a:cubicBezTo>
                      <a:cubicBezTo>
                        <a:pt x="363" y="872"/>
                        <a:pt x="383" y="892"/>
                        <a:pt x="383" y="916"/>
                      </a:cubicBezTo>
                      <a:cubicBezTo>
                        <a:pt x="383" y="1375"/>
                        <a:pt x="383" y="1375"/>
                        <a:pt x="383" y="1375"/>
                      </a:cubicBezTo>
                      <a:cubicBezTo>
                        <a:pt x="460" y="1375"/>
                        <a:pt x="460" y="1375"/>
                        <a:pt x="460" y="1375"/>
                      </a:cubicBezTo>
                      <a:cubicBezTo>
                        <a:pt x="460" y="664"/>
                        <a:pt x="460" y="664"/>
                        <a:pt x="460" y="664"/>
                      </a:cubicBezTo>
                      <a:cubicBezTo>
                        <a:pt x="460" y="659"/>
                        <a:pt x="460" y="655"/>
                        <a:pt x="459" y="650"/>
                      </a:cubicBezTo>
                      <a:cubicBezTo>
                        <a:pt x="603" y="605"/>
                        <a:pt x="707" y="471"/>
                        <a:pt x="707" y="312"/>
                      </a:cubicBezTo>
                      <a:cubicBezTo>
                        <a:pt x="707" y="177"/>
                        <a:pt x="632" y="60"/>
                        <a:pt x="520" y="0"/>
                      </a:cubicBezTo>
                      <a:cubicBezTo>
                        <a:pt x="520" y="300"/>
                        <a:pt x="520" y="300"/>
                        <a:pt x="520" y="300"/>
                      </a:cubicBezTo>
                      <a:cubicBezTo>
                        <a:pt x="354" y="415"/>
                        <a:pt x="354" y="415"/>
                        <a:pt x="354" y="415"/>
                      </a:cubicBezTo>
                      <a:cubicBezTo>
                        <a:pt x="187" y="300"/>
                        <a:pt x="187" y="300"/>
                        <a:pt x="187" y="300"/>
                      </a:cubicBezTo>
                      <a:cubicBezTo>
                        <a:pt x="187" y="0"/>
                        <a:pt x="187" y="0"/>
                        <a:pt x="187" y="0"/>
                      </a:cubicBezTo>
                      <a:cubicBezTo>
                        <a:pt x="75" y="60"/>
                        <a:pt x="0" y="177"/>
                        <a:pt x="0" y="312"/>
                      </a:cubicBezTo>
                      <a:cubicBezTo>
                        <a:pt x="0" y="460"/>
                        <a:pt x="91" y="587"/>
                        <a:pt x="220" y="6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
                  <a:extLst>
                    <a:ext uri="{FF2B5EF4-FFF2-40B4-BE49-F238E27FC236}">
                      <a16:creationId xmlns:a16="http://schemas.microsoft.com/office/drawing/2014/main" id="{36E98A7F-7C54-4F51-8732-16CACD143B3F}"/>
                    </a:ext>
                  </a:extLst>
                </p:cNvPr>
                <p:cNvSpPr>
                  <a:spLocks/>
                </p:cNvSpPr>
                <p:nvPr/>
              </p:nvSpPr>
              <p:spPr bwMode="auto">
                <a:xfrm>
                  <a:off x="1872" y="53"/>
                  <a:ext cx="3934" cy="3567"/>
                </a:xfrm>
                <a:custGeom>
                  <a:avLst/>
                  <a:gdLst>
                    <a:gd name="T0" fmla="*/ 1864 w 1864"/>
                    <a:gd name="T1" fmla="*/ 1075 h 1692"/>
                    <a:gd name="T2" fmla="*/ 1864 w 1864"/>
                    <a:gd name="T3" fmla="*/ 789 h 1692"/>
                    <a:gd name="T4" fmla="*/ 1668 w 1864"/>
                    <a:gd name="T5" fmla="*/ 765 h 1692"/>
                    <a:gd name="T6" fmla="*/ 1571 w 1864"/>
                    <a:gd name="T7" fmla="*/ 529 h 1692"/>
                    <a:gd name="T8" fmla="*/ 1692 w 1864"/>
                    <a:gd name="T9" fmla="*/ 374 h 1692"/>
                    <a:gd name="T10" fmla="*/ 1490 w 1864"/>
                    <a:gd name="T11" fmla="*/ 172 h 1692"/>
                    <a:gd name="T12" fmla="*/ 1335 w 1864"/>
                    <a:gd name="T13" fmla="*/ 293 h 1692"/>
                    <a:gd name="T14" fmla="*/ 1099 w 1864"/>
                    <a:gd name="T15" fmla="*/ 196 h 1692"/>
                    <a:gd name="T16" fmla="*/ 1075 w 1864"/>
                    <a:gd name="T17" fmla="*/ 0 h 1692"/>
                    <a:gd name="T18" fmla="*/ 789 w 1864"/>
                    <a:gd name="T19" fmla="*/ 0 h 1692"/>
                    <a:gd name="T20" fmla="*/ 765 w 1864"/>
                    <a:gd name="T21" fmla="*/ 196 h 1692"/>
                    <a:gd name="T22" fmla="*/ 529 w 1864"/>
                    <a:gd name="T23" fmla="*/ 293 h 1692"/>
                    <a:gd name="T24" fmla="*/ 374 w 1864"/>
                    <a:gd name="T25" fmla="*/ 172 h 1692"/>
                    <a:gd name="T26" fmla="*/ 172 w 1864"/>
                    <a:gd name="T27" fmla="*/ 374 h 1692"/>
                    <a:gd name="T28" fmla="*/ 293 w 1864"/>
                    <a:gd name="T29" fmla="*/ 529 h 1692"/>
                    <a:gd name="T30" fmla="*/ 196 w 1864"/>
                    <a:gd name="T31" fmla="*/ 765 h 1692"/>
                    <a:gd name="T32" fmla="*/ 0 w 1864"/>
                    <a:gd name="T33" fmla="*/ 789 h 1692"/>
                    <a:gd name="T34" fmla="*/ 0 w 1864"/>
                    <a:gd name="T35" fmla="*/ 1075 h 1692"/>
                    <a:gd name="T36" fmla="*/ 196 w 1864"/>
                    <a:gd name="T37" fmla="*/ 1099 h 1692"/>
                    <a:gd name="T38" fmla="*/ 293 w 1864"/>
                    <a:gd name="T39" fmla="*/ 1334 h 1692"/>
                    <a:gd name="T40" fmla="*/ 172 w 1864"/>
                    <a:gd name="T41" fmla="*/ 1490 h 1692"/>
                    <a:gd name="T42" fmla="*/ 374 w 1864"/>
                    <a:gd name="T43" fmla="*/ 1692 h 1692"/>
                    <a:gd name="T44" fmla="*/ 529 w 1864"/>
                    <a:gd name="T45" fmla="*/ 1570 h 1692"/>
                    <a:gd name="T46" fmla="*/ 711 w 1864"/>
                    <a:gd name="T47" fmla="*/ 1653 h 1692"/>
                    <a:gd name="T48" fmla="*/ 711 w 1864"/>
                    <a:gd name="T49" fmla="*/ 1380 h 1692"/>
                    <a:gd name="T50" fmla="*/ 579 w 1864"/>
                    <a:gd name="T51" fmla="*/ 1285 h 1692"/>
                    <a:gd name="T52" fmla="*/ 433 w 1864"/>
                    <a:gd name="T53" fmla="*/ 932 h 1692"/>
                    <a:gd name="T54" fmla="*/ 579 w 1864"/>
                    <a:gd name="T55" fmla="*/ 579 h 1692"/>
                    <a:gd name="T56" fmla="*/ 932 w 1864"/>
                    <a:gd name="T57" fmla="*/ 432 h 1692"/>
                    <a:gd name="T58" fmla="*/ 1285 w 1864"/>
                    <a:gd name="T59" fmla="*/ 579 h 1692"/>
                    <a:gd name="T60" fmla="*/ 1431 w 1864"/>
                    <a:gd name="T61" fmla="*/ 932 h 1692"/>
                    <a:gd name="T62" fmla="*/ 1285 w 1864"/>
                    <a:gd name="T63" fmla="*/ 1285 h 1692"/>
                    <a:gd name="T64" fmla="*/ 1155 w 1864"/>
                    <a:gd name="T65" fmla="*/ 1379 h 1692"/>
                    <a:gd name="T66" fmla="*/ 1155 w 1864"/>
                    <a:gd name="T67" fmla="*/ 1653 h 1692"/>
                    <a:gd name="T68" fmla="*/ 1335 w 1864"/>
                    <a:gd name="T69" fmla="*/ 1570 h 1692"/>
                    <a:gd name="T70" fmla="*/ 1490 w 1864"/>
                    <a:gd name="T71" fmla="*/ 1692 h 1692"/>
                    <a:gd name="T72" fmla="*/ 1692 w 1864"/>
                    <a:gd name="T73" fmla="*/ 1490 h 1692"/>
                    <a:gd name="T74" fmla="*/ 1571 w 1864"/>
                    <a:gd name="T75" fmla="*/ 1335 h 1692"/>
                    <a:gd name="T76" fmla="*/ 1668 w 1864"/>
                    <a:gd name="T77" fmla="*/ 1099 h 1692"/>
                    <a:gd name="T78" fmla="*/ 1864 w 1864"/>
                    <a:gd name="T79" fmla="*/ 1075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64" h="1692">
                      <a:moveTo>
                        <a:pt x="1864" y="1075"/>
                      </a:moveTo>
                      <a:cubicBezTo>
                        <a:pt x="1864" y="789"/>
                        <a:pt x="1864" y="789"/>
                        <a:pt x="1864" y="789"/>
                      </a:cubicBezTo>
                      <a:cubicBezTo>
                        <a:pt x="1668" y="765"/>
                        <a:pt x="1668" y="765"/>
                        <a:pt x="1668" y="765"/>
                      </a:cubicBezTo>
                      <a:cubicBezTo>
                        <a:pt x="1649" y="680"/>
                        <a:pt x="1616" y="601"/>
                        <a:pt x="1571" y="529"/>
                      </a:cubicBezTo>
                      <a:cubicBezTo>
                        <a:pt x="1692" y="374"/>
                        <a:pt x="1692" y="374"/>
                        <a:pt x="1692" y="374"/>
                      </a:cubicBezTo>
                      <a:cubicBezTo>
                        <a:pt x="1490" y="172"/>
                        <a:pt x="1490" y="172"/>
                        <a:pt x="1490" y="172"/>
                      </a:cubicBezTo>
                      <a:cubicBezTo>
                        <a:pt x="1335" y="293"/>
                        <a:pt x="1335" y="293"/>
                        <a:pt x="1335" y="293"/>
                      </a:cubicBezTo>
                      <a:cubicBezTo>
                        <a:pt x="1263" y="248"/>
                        <a:pt x="1184" y="215"/>
                        <a:pt x="1099" y="196"/>
                      </a:cubicBezTo>
                      <a:cubicBezTo>
                        <a:pt x="1075" y="0"/>
                        <a:pt x="1075" y="0"/>
                        <a:pt x="1075" y="0"/>
                      </a:cubicBezTo>
                      <a:cubicBezTo>
                        <a:pt x="789" y="0"/>
                        <a:pt x="789" y="0"/>
                        <a:pt x="789" y="0"/>
                      </a:cubicBezTo>
                      <a:cubicBezTo>
                        <a:pt x="765" y="196"/>
                        <a:pt x="765" y="196"/>
                        <a:pt x="765" y="196"/>
                      </a:cubicBezTo>
                      <a:cubicBezTo>
                        <a:pt x="680" y="215"/>
                        <a:pt x="601" y="248"/>
                        <a:pt x="529" y="293"/>
                      </a:cubicBezTo>
                      <a:cubicBezTo>
                        <a:pt x="374" y="172"/>
                        <a:pt x="374" y="172"/>
                        <a:pt x="374" y="172"/>
                      </a:cubicBezTo>
                      <a:cubicBezTo>
                        <a:pt x="172" y="374"/>
                        <a:pt x="172" y="374"/>
                        <a:pt x="172" y="374"/>
                      </a:cubicBezTo>
                      <a:cubicBezTo>
                        <a:pt x="293" y="529"/>
                        <a:pt x="293" y="529"/>
                        <a:pt x="293" y="529"/>
                      </a:cubicBezTo>
                      <a:cubicBezTo>
                        <a:pt x="248" y="601"/>
                        <a:pt x="215" y="680"/>
                        <a:pt x="196" y="765"/>
                      </a:cubicBezTo>
                      <a:cubicBezTo>
                        <a:pt x="0" y="789"/>
                        <a:pt x="0" y="789"/>
                        <a:pt x="0" y="789"/>
                      </a:cubicBezTo>
                      <a:cubicBezTo>
                        <a:pt x="0" y="1075"/>
                        <a:pt x="0" y="1075"/>
                        <a:pt x="0" y="1075"/>
                      </a:cubicBezTo>
                      <a:cubicBezTo>
                        <a:pt x="196" y="1099"/>
                        <a:pt x="196" y="1099"/>
                        <a:pt x="196" y="1099"/>
                      </a:cubicBezTo>
                      <a:cubicBezTo>
                        <a:pt x="215" y="1184"/>
                        <a:pt x="248" y="1263"/>
                        <a:pt x="293" y="1334"/>
                      </a:cubicBezTo>
                      <a:cubicBezTo>
                        <a:pt x="172" y="1490"/>
                        <a:pt x="172" y="1490"/>
                        <a:pt x="172" y="1490"/>
                      </a:cubicBezTo>
                      <a:cubicBezTo>
                        <a:pt x="374" y="1692"/>
                        <a:pt x="374" y="1692"/>
                        <a:pt x="374" y="1692"/>
                      </a:cubicBezTo>
                      <a:cubicBezTo>
                        <a:pt x="529" y="1570"/>
                        <a:pt x="529" y="1570"/>
                        <a:pt x="529" y="1570"/>
                      </a:cubicBezTo>
                      <a:cubicBezTo>
                        <a:pt x="585" y="1606"/>
                        <a:pt x="646" y="1634"/>
                        <a:pt x="711" y="1653"/>
                      </a:cubicBezTo>
                      <a:cubicBezTo>
                        <a:pt x="711" y="1380"/>
                        <a:pt x="711" y="1380"/>
                        <a:pt x="711" y="1380"/>
                      </a:cubicBezTo>
                      <a:cubicBezTo>
                        <a:pt x="662" y="1356"/>
                        <a:pt x="617" y="1323"/>
                        <a:pt x="579" y="1285"/>
                      </a:cubicBezTo>
                      <a:cubicBezTo>
                        <a:pt x="488" y="1195"/>
                        <a:pt x="433" y="1070"/>
                        <a:pt x="433" y="932"/>
                      </a:cubicBezTo>
                      <a:cubicBezTo>
                        <a:pt x="433" y="794"/>
                        <a:pt x="489" y="669"/>
                        <a:pt x="579" y="579"/>
                      </a:cubicBezTo>
                      <a:cubicBezTo>
                        <a:pt x="669" y="488"/>
                        <a:pt x="794" y="432"/>
                        <a:pt x="932" y="432"/>
                      </a:cubicBezTo>
                      <a:cubicBezTo>
                        <a:pt x="1070" y="432"/>
                        <a:pt x="1195" y="488"/>
                        <a:pt x="1285" y="579"/>
                      </a:cubicBezTo>
                      <a:cubicBezTo>
                        <a:pt x="1376" y="669"/>
                        <a:pt x="1431" y="794"/>
                        <a:pt x="1431" y="932"/>
                      </a:cubicBezTo>
                      <a:cubicBezTo>
                        <a:pt x="1431" y="1070"/>
                        <a:pt x="1376" y="1195"/>
                        <a:pt x="1285" y="1285"/>
                      </a:cubicBezTo>
                      <a:cubicBezTo>
                        <a:pt x="1247" y="1323"/>
                        <a:pt x="1203" y="1355"/>
                        <a:pt x="1155" y="1379"/>
                      </a:cubicBezTo>
                      <a:cubicBezTo>
                        <a:pt x="1155" y="1653"/>
                        <a:pt x="1155" y="1653"/>
                        <a:pt x="1155" y="1653"/>
                      </a:cubicBezTo>
                      <a:cubicBezTo>
                        <a:pt x="1219" y="1633"/>
                        <a:pt x="1279" y="1605"/>
                        <a:pt x="1335" y="1570"/>
                      </a:cubicBezTo>
                      <a:cubicBezTo>
                        <a:pt x="1490" y="1692"/>
                        <a:pt x="1490" y="1692"/>
                        <a:pt x="1490" y="1692"/>
                      </a:cubicBezTo>
                      <a:cubicBezTo>
                        <a:pt x="1692" y="1490"/>
                        <a:pt x="1692" y="1490"/>
                        <a:pt x="1692" y="1490"/>
                      </a:cubicBezTo>
                      <a:cubicBezTo>
                        <a:pt x="1571" y="1335"/>
                        <a:pt x="1571" y="1335"/>
                        <a:pt x="1571" y="1335"/>
                      </a:cubicBezTo>
                      <a:cubicBezTo>
                        <a:pt x="1616" y="1263"/>
                        <a:pt x="1649" y="1184"/>
                        <a:pt x="1668" y="1099"/>
                      </a:cubicBezTo>
                      <a:lnTo>
                        <a:pt x="1864" y="10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18374939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500" fill="hold"/>
                                        <p:tgtEl>
                                          <p:spTgt spid="86"/>
                                        </p:tgtEl>
                                        <p:attrNameLst>
                                          <p:attrName>ppt_w</p:attrName>
                                        </p:attrNameLst>
                                      </p:cBhvr>
                                      <p:tavLst>
                                        <p:tav tm="0">
                                          <p:val>
                                            <p:fltVal val="0"/>
                                          </p:val>
                                        </p:tav>
                                        <p:tav tm="100000">
                                          <p:val>
                                            <p:strVal val="#ppt_w"/>
                                          </p:val>
                                        </p:tav>
                                      </p:tavLst>
                                    </p:anim>
                                    <p:anim calcmode="lin" valueType="num">
                                      <p:cBhvr>
                                        <p:cTn id="8" dur="500" fill="hold"/>
                                        <p:tgtEl>
                                          <p:spTgt spid="8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D6CA6D4-9083-4280-B696-09883261F66F}"/>
              </a:ext>
            </a:extLst>
          </p:cNvPr>
          <p:cNvSpPr/>
          <p:nvPr/>
        </p:nvSpPr>
        <p:spPr>
          <a:xfrm>
            <a:off x="7339263" y="1852867"/>
            <a:ext cx="4852737" cy="1890793"/>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Aharoni"/>
            </a:endParaRPr>
          </a:p>
        </p:txBody>
      </p:sp>
      <p:sp>
        <p:nvSpPr>
          <p:cNvPr id="34" name="Content Placeholder 4">
            <a:extLst>
              <a:ext uri="{FF2B5EF4-FFF2-40B4-BE49-F238E27FC236}">
                <a16:creationId xmlns:a16="http://schemas.microsoft.com/office/drawing/2014/main" id="{C15FA791-7B1F-44A1-B054-A127147B055A}"/>
              </a:ext>
            </a:extLst>
          </p:cNvPr>
          <p:cNvSpPr txBox="1">
            <a:spLocks/>
          </p:cNvSpPr>
          <p:nvPr/>
        </p:nvSpPr>
        <p:spPr>
          <a:xfrm>
            <a:off x="8725496" y="2105530"/>
            <a:ext cx="3354210" cy="1638131"/>
          </a:xfrm>
          <a:prstGeom prst="rect">
            <a:avLst/>
          </a:prstGeom>
          <a:ln>
            <a:noFill/>
          </a:ln>
        </p:spPr>
        <p:txBody>
          <a:bodyPr vert="horz" lIns="91440" tIns="45720" rIns="91440" bIns="45720" rtlCol="0">
            <a:noAutofit/>
          </a:bodyPr>
          <a:lstStyle>
            <a:lvl1pPr marL="304792" indent="-304792" algn="l" defTabSz="914400" rtl="0" eaLnBrk="1" latinLnBrk="0" hangingPunct="1">
              <a:lnSpc>
                <a:spcPct val="90000"/>
              </a:lnSpc>
              <a:spcBef>
                <a:spcPts val="1000"/>
              </a:spcBef>
              <a:buSzPct val="130000"/>
              <a:buFontTx/>
              <a:buBlip>
                <a:blip r:embed="rId3"/>
              </a:buBlip>
              <a:defRPr sz="2800" kern="1200">
                <a:solidFill>
                  <a:schemeClr val="tx1"/>
                </a:solidFill>
                <a:latin typeface="+mn-lt"/>
                <a:ea typeface="+mn-ea"/>
                <a:cs typeface="+mn-cs"/>
              </a:defRPr>
            </a:lvl1pPr>
            <a:lvl2pPr marL="461963" indent="-227013" algn="l" defTabSz="914400" rtl="0" eaLnBrk="1" latinLnBrk="0" hangingPunct="1">
              <a:lnSpc>
                <a:spcPct val="90000"/>
              </a:lnSpc>
              <a:spcBef>
                <a:spcPts val="500"/>
              </a:spcBef>
              <a:buSzPct val="130000"/>
              <a:buFontTx/>
              <a:buBlip>
                <a:blip r:embed="rId3"/>
              </a:buBlip>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Clr>
                <a:srgbClr val="F87E1F"/>
              </a:buClr>
              <a:buSzPct val="120000"/>
              <a:buNone/>
              <a:defRPr/>
            </a:pPr>
            <a:r>
              <a:rPr lang="en-US" sz="2200" b="1" dirty="0">
                <a:solidFill>
                  <a:prstClr val="white"/>
                </a:solidFill>
                <a:ea typeface="Tahoma" panose="020B0604030504040204" pitchFamily="34" charset="0"/>
                <a:cs typeface="Tahoma" panose="020B0604030504040204" pitchFamily="34" charset="0"/>
              </a:rPr>
              <a:t>EDR Tools Focus On Detecting Techniques Through Behavioral Analysis or Static </a:t>
            </a:r>
            <a:r>
              <a:rPr lang="en-US" sz="2200" b="1" dirty="0" err="1">
                <a:solidFill>
                  <a:prstClr val="white"/>
                </a:solidFill>
                <a:ea typeface="Tahoma" panose="020B0604030504040204" pitchFamily="34" charset="0"/>
                <a:cs typeface="Tahoma" panose="020B0604030504040204" pitchFamily="34" charset="0"/>
              </a:rPr>
              <a:t>IoCs</a:t>
            </a:r>
            <a:endParaRPr lang="en-US" sz="2200" b="1" dirty="0">
              <a:solidFill>
                <a:prstClr val="white"/>
              </a:solidFill>
              <a:ea typeface="Tahoma" panose="020B0604030504040204" pitchFamily="34" charset="0"/>
              <a:cs typeface="Tahoma" panose="020B0604030504040204" pitchFamily="34" charset="0"/>
            </a:endParaRPr>
          </a:p>
        </p:txBody>
      </p:sp>
      <p:pic>
        <p:nvPicPr>
          <p:cNvPr id="18" name="Picture 17">
            <a:extLst>
              <a:ext uri="{FF2B5EF4-FFF2-40B4-BE49-F238E27FC236}">
                <a16:creationId xmlns:a16="http://schemas.microsoft.com/office/drawing/2014/main" id="{2B328B8C-D130-4F64-9C33-3827FCE13C40}"/>
              </a:ext>
            </a:extLst>
          </p:cNvPr>
          <p:cNvPicPr>
            <a:picLocks noChangeAspect="1"/>
          </p:cNvPicPr>
          <p:nvPr/>
        </p:nvPicPr>
        <p:blipFill rotWithShape="1">
          <a:blip r:embed="rId4"/>
          <a:srcRect l="-1" r="36264"/>
          <a:stretch/>
        </p:blipFill>
        <p:spPr>
          <a:xfrm>
            <a:off x="3030373" y="1423565"/>
            <a:ext cx="5572206" cy="4100935"/>
          </a:xfrm>
          <a:prstGeom prst="rect">
            <a:avLst/>
          </a:prstGeom>
          <a:ln>
            <a:noFill/>
          </a:ln>
          <a:effectLst>
            <a:outerShdw blurRad="292100" dist="139700" dir="2700000" algn="tl" rotWithShape="0">
              <a:srgbClr val="333333">
                <a:alpha val="65000"/>
              </a:srgbClr>
            </a:outerShdw>
          </a:effectLst>
        </p:spPr>
      </p:pic>
      <p:grpSp>
        <p:nvGrpSpPr>
          <p:cNvPr id="31" name="Group 30">
            <a:extLst>
              <a:ext uri="{FF2B5EF4-FFF2-40B4-BE49-F238E27FC236}">
                <a16:creationId xmlns:a16="http://schemas.microsoft.com/office/drawing/2014/main" id="{4D830D01-0A7C-4169-B8BB-BA5397C1DAB2}"/>
              </a:ext>
            </a:extLst>
          </p:cNvPr>
          <p:cNvGrpSpPr/>
          <p:nvPr/>
        </p:nvGrpSpPr>
        <p:grpSpPr>
          <a:xfrm>
            <a:off x="161925" y="1386185"/>
            <a:ext cx="3571875" cy="1446550"/>
            <a:chOff x="161925" y="1386185"/>
            <a:chExt cx="3571875" cy="1446550"/>
          </a:xfrm>
        </p:grpSpPr>
        <p:pic>
          <p:nvPicPr>
            <p:cNvPr id="22" name="Picture 21">
              <a:extLst>
                <a:ext uri="{FF2B5EF4-FFF2-40B4-BE49-F238E27FC236}">
                  <a16:creationId xmlns:a16="http://schemas.microsoft.com/office/drawing/2014/main" id="{19E5F8E8-837A-4DF6-AA2E-F9B89DC670AA}"/>
                </a:ext>
              </a:extLst>
            </p:cNvPr>
            <p:cNvPicPr>
              <a:picLocks noChangeAspect="1"/>
            </p:cNvPicPr>
            <p:nvPr/>
          </p:nvPicPr>
          <p:blipFill rotWithShape="1">
            <a:blip r:embed="rId4"/>
            <a:srcRect l="550" t="776" r="92129" b="92906"/>
            <a:stretch/>
          </p:blipFill>
          <p:spPr>
            <a:xfrm>
              <a:off x="3078480" y="1455420"/>
              <a:ext cx="640080" cy="259080"/>
            </a:xfrm>
            <a:prstGeom prst="rect">
              <a:avLst/>
            </a:prstGeom>
            <a:ln>
              <a:noFill/>
            </a:ln>
            <a:effectLst>
              <a:outerShdw blurRad="292100" dist="139700" dir="2700000" algn="tl" rotWithShape="0">
                <a:srgbClr val="333333">
                  <a:alpha val="65000"/>
                </a:srgbClr>
              </a:outerShdw>
            </a:effectLst>
          </p:spPr>
        </p:pic>
        <p:grpSp>
          <p:nvGrpSpPr>
            <p:cNvPr id="30" name="Group 29">
              <a:extLst>
                <a:ext uri="{FF2B5EF4-FFF2-40B4-BE49-F238E27FC236}">
                  <a16:creationId xmlns:a16="http://schemas.microsoft.com/office/drawing/2014/main" id="{92027B51-5FF3-440C-8781-3A75C15F1568}"/>
                </a:ext>
              </a:extLst>
            </p:cNvPr>
            <p:cNvGrpSpPr/>
            <p:nvPr/>
          </p:nvGrpSpPr>
          <p:grpSpPr>
            <a:xfrm>
              <a:off x="161925" y="1386185"/>
              <a:ext cx="3571875" cy="1446550"/>
              <a:chOff x="161925" y="1386185"/>
              <a:chExt cx="3571875" cy="1446550"/>
            </a:xfrm>
          </p:grpSpPr>
          <p:sp>
            <p:nvSpPr>
              <p:cNvPr id="14" name="Rectangle 13">
                <a:extLst>
                  <a:ext uri="{FF2B5EF4-FFF2-40B4-BE49-F238E27FC236}">
                    <a16:creationId xmlns:a16="http://schemas.microsoft.com/office/drawing/2014/main" id="{AA039C14-6C95-43F6-AAAB-9538986FF453}"/>
                  </a:ext>
                </a:extLst>
              </p:cNvPr>
              <p:cNvSpPr/>
              <p:nvPr/>
            </p:nvSpPr>
            <p:spPr>
              <a:xfrm>
                <a:off x="161925" y="1386185"/>
                <a:ext cx="2705100" cy="1446550"/>
              </a:xfrm>
              <a:prstGeom prst="rect">
                <a:avLst/>
              </a:prstGeom>
            </p:spPr>
            <p:txBody>
              <a:bodyPr wrap="square">
                <a:spAutoFit/>
              </a:bodyPr>
              <a:lstStyle/>
              <a:p>
                <a:pPr algn="r"/>
                <a:r>
                  <a:rPr lang="en-US" b="1" dirty="0">
                    <a:solidFill>
                      <a:schemeClr val="accent3"/>
                    </a:solidFill>
                  </a:rPr>
                  <a:t>Tactics</a:t>
                </a:r>
                <a:br>
                  <a:rPr lang="en-US" b="1" dirty="0">
                    <a:solidFill>
                      <a:schemeClr val="bg2"/>
                    </a:solidFill>
                  </a:rPr>
                </a:br>
                <a:r>
                  <a:rPr lang="en-US" dirty="0">
                    <a:solidFill>
                      <a:schemeClr val="bg2"/>
                    </a:solidFill>
                  </a:rPr>
                  <a:t>short-term, adversary goals during an attack (column headings)</a:t>
                </a:r>
              </a:p>
              <a:p>
                <a:pPr lvl="1" algn="r"/>
                <a:r>
                  <a:rPr lang="en-US" sz="1600" i="1" dirty="0" err="1">
                    <a:solidFill>
                      <a:schemeClr val="bg2"/>
                    </a:solidFill>
                  </a:rPr>
                  <a:t>Eg</a:t>
                </a:r>
                <a:r>
                  <a:rPr lang="en-US" sz="1600" i="1" dirty="0">
                    <a:solidFill>
                      <a:schemeClr val="bg2"/>
                    </a:solidFill>
                  </a:rPr>
                  <a:t>: Initial Access</a:t>
                </a:r>
              </a:p>
            </p:txBody>
          </p:sp>
          <p:sp>
            <p:nvSpPr>
              <p:cNvPr id="20" name="Rectangle 19">
                <a:extLst>
                  <a:ext uri="{FF2B5EF4-FFF2-40B4-BE49-F238E27FC236}">
                    <a16:creationId xmlns:a16="http://schemas.microsoft.com/office/drawing/2014/main" id="{B9209D2C-A5B5-4ABD-AF62-E044877E4199}"/>
                  </a:ext>
                </a:extLst>
              </p:cNvPr>
              <p:cNvSpPr/>
              <p:nvPr/>
            </p:nvSpPr>
            <p:spPr>
              <a:xfrm>
                <a:off x="3063240" y="1463040"/>
                <a:ext cx="670560" cy="266700"/>
              </a:xfrm>
              <a:prstGeom prst="rect">
                <a:avLst/>
              </a:prstGeom>
              <a:noFill/>
              <a:ln w="28575">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 name="Group 31">
            <a:extLst>
              <a:ext uri="{FF2B5EF4-FFF2-40B4-BE49-F238E27FC236}">
                <a16:creationId xmlns:a16="http://schemas.microsoft.com/office/drawing/2014/main" id="{ACD0AC9F-8EB4-460C-9298-FCE09E8CE6E5}"/>
              </a:ext>
            </a:extLst>
          </p:cNvPr>
          <p:cNvGrpSpPr/>
          <p:nvPr/>
        </p:nvGrpSpPr>
        <p:grpSpPr>
          <a:xfrm>
            <a:off x="174170" y="3996035"/>
            <a:ext cx="3559629" cy="1723549"/>
            <a:chOff x="0" y="3996035"/>
            <a:chExt cx="3733800" cy="1723549"/>
          </a:xfrm>
        </p:grpSpPr>
        <p:pic>
          <p:nvPicPr>
            <p:cNvPr id="23" name="Picture 22">
              <a:extLst>
                <a:ext uri="{FF2B5EF4-FFF2-40B4-BE49-F238E27FC236}">
                  <a16:creationId xmlns:a16="http://schemas.microsoft.com/office/drawing/2014/main" id="{5A39EC58-48C8-468E-8A48-DD2CC28EC685}"/>
                </a:ext>
              </a:extLst>
            </p:cNvPr>
            <p:cNvPicPr>
              <a:picLocks noChangeAspect="1"/>
            </p:cNvPicPr>
            <p:nvPr/>
          </p:nvPicPr>
          <p:blipFill rotWithShape="1">
            <a:blip r:embed="rId4"/>
            <a:srcRect l="550" t="63401" r="92129" b="26750"/>
            <a:stretch/>
          </p:blipFill>
          <p:spPr>
            <a:xfrm>
              <a:off x="3078480" y="4023360"/>
              <a:ext cx="640080" cy="403860"/>
            </a:xfrm>
            <a:prstGeom prst="rect">
              <a:avLst/>
            </a:prstGeom>
            <a:ln>
              <a:noFill/>
            </a:ln>
            <a:effectLst>
              <a:outerShdw blurRad="292100" dist="139700" dir="2700000" algn="tl" rotWithShape="0">
                <a:srgbClr val="333333">
                  <a:alpha val="65000"/>
                </a:srgbClr>
              </a:outerShdw>
            </a:effectLst>
          </p:spPr>
        </p:pic>
        <p:grpSp>
          <p:nvGrpSpPr>
            <p:cNvPr id="29" name="Group 28">
              <a:extLst>
                <a:ext uri="{FF2B5EF4-FFF2-40B4-BE49-F238E27FC236}">
                  <a16:creationId xmlns:a16="http://schemas.microsoft.com/office/drawing/2014/main" id="{66CF4826-74DA-4E23-9F38-DE311E2572F0}"/>
                </a:ext>
              </a:extLst>
            </p:cNvPr>
            <p:cNvGrpSpPr/>
            <p:nvPr/>
          </p:nvGrpSpPr>
          <p:grpSpPr>
            <a:xfrm>
              <a:off x="0" y="3996035"/>
              <a:ext cx="3733800" cy="1723549"/>
              <a:chOff x="0" y="3996035"/>
              <a:chExt cx="3733800" cy="1723549"/>
            </a:xfrm>
          </p:grpSpPr>
          <p:sp>
            <p:nvSpPr>
              <p:cNvPr id="15" name="Rectangle 14">
                <a:extLst>
                  <a:ext uri="{FF2B5EF4-FFF2-40B4-BE49-F238E27FC236}">
                    <a16:creationId xmlns:a16="http://schemas.microsoft.com/office/drawing/2014/main" id="{5CF2F385-932B-41A2-B56F-25BD3A855450}"/>
                  </a:ext>
                </a:extLst>
              </p:cNvPr>
              <p:cNvSpPr/>
              <p:nvPr/>
            </p:nvSpPr>
            <p:spPr>
              <a:xfrm>
                <a:off x="0" y="3996035"/>
                <a:ext cx="2867025" cy="1723549"/>
              </a:xfrm>
              <a:prstGeom prst="rect">
                <a:avLst/>
              </a:prstGeom>
            </p:spPr>
            <p:txBody>
              <a:bodyPr wrap="square">
                <a:spAutoFit/>
              </a:bodyPr>
              <a:lstStyle/>
              <a:p>
                <a:pPr algn="r"/>
                <a:r>
                  <a:rPr lang="en-US" b="1" dirty="0">
                    <a:solidFill>
                      <a:schemeClr val="accent5"/>
                    </a:solidFill>
                  </a:rPr>
                  <a:t>Techniques</a:t>
                </a:r>
                <a:br>
                  <a:rPr lang="en-US" b="1" dirty="0">
                    <a:solidFill>
                      <a:schemeClr val="bg2"/>
                    </a:solidFill>
                  </a:rPr>
                </a:br>
                <a:r>
                  <a:rPr lang="en-US" dirty="0">
                    <a:solidFill>
                      <a:schemeClr val="bg2"/>
                    </a:solidFill>
                  </a:rPr>
                  <a:t>means by which adversaries achieve tactical goals </a:t>
                </a:r>
                <a:br>
                  <a:rPr lang="en-US" dirty="0">
                    <a:solidFill>
                      <a:schemeClr val="bg2"/>
                    </a:solidFill>
                  </a:rPr>
                </a:br>
                <a:r>
                  <a:rPr lang="en-US" dirty="0">
                    <a:solidFill>
                      <a:schemeClr val="bg2"/>
                    </a:solidFill>
                  </a:rPr>
                  <a:t>(individual cells)</a:t>
                </a:r>
              </a:p>
              <a:p>
                <a:pPr lvl="1" algn="r"/>
                <a:r>
                  <a:rPr lang="en-US" sz="1600" i="1" dirty="0" err="1">
                    <a:solidFill>
                      <a:schemeClr val="bg2"/>
                    </a:solidFill>
                  </a:rPr>
                  <a:t>Eg</a:t>
                </a:r>
                <a:r>
                  <a:rPr lang="en-US" sz="1600" i="1" dirty="0">
                    <a:solidFill>
                      <a:schemeClr val="bg2"/>
                    </a:solidFill>
                  </a:rPr>
                  <a:t>: </a:t>
                </a:r>
                <a:r>
                  <a:rPr lang="en-US" sz="1600" i="1" dirty="0" err="1">
                    <a:solidFill>
                      <a:schemeClr val="bg2"/>
                    </a:solidFill>
                  </a:rPr>
                  <a:t>Spearphishing</a:t>
                </a:r>
                <a:r>
                  <a:rPr lang="en-US" sz="1600" i="1" dirty="0">
                    <a:solidFill>
                      <a:schemeClr val="bg2"/>
                    </a:solidFill>
                  </a:rPr>
                  <a:t> Link</a:t>
                </a:r>
              </a:p>
            </p:txBody>
          </p:sp>
          <p:sp>
            <p:nvSpPr>
              <p:cNvPr id="24" name="Rectangle 23">
                <a:extLst>
                  <a:ext uri="{FF2B5EF4-FFF2-40B4-BE49-F238E27FC236}">
                    <a16:creationId xmlns:a16="http://schemas.microsoft.com/office/drawing/2014/main" id="{FB526FFB-FDA4-400C-8336-5BAE9B97B335}"/>
                  </a:ext>
                </a:extLst>
              </p:cNvPr>
              <p:cNvSpPr/>
              <p:nvPr/>
            </p:nvSpPr>
            <p:spPr>
              <a:xfrm>
                <a:off x="3063240" y="4023360"/>
                <a:ext cx="670560" cy="419100"/>
              </a:xfrm>
              <a:prstGeom prst="rect">
                <a:avLst/>
              </a:prstGeom>
              <a:noFill/>
              <a:ln w="28575">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itle 2">
            <a:extLst>
              <a:ext uri="{FF2B5EF4-FFF2-40B4-BE49-F238E27FC236}">
                <a16:creationId xmlns:a16="http://schemas.microsoft.com/office/drawing/2014/main" id="{BEEEF483-0EB2-4314-8742-B1BB3E9F0861}"/>
              </a:ext>
            </a:extLst>
          </p:cNvPr>
          <p:cNvSpPr txBox="1">
            <a:spLocks/>
          </p:cNvSpPr>
          <p:nvPr/>
        </p:nvSpPr>
        <p:spPr>
          <a:xfrm>
            <a:off x="2080726" y="190501"/>
            <a:ext cx="9273073"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a:t>Intro to Framework</a:t>
            </a:r>
            <a:endParaRPr lang="en-US" dirty="0"/>
          </a:p>
        </p:txBody>
      </p:sp>
      <p:pic>
        <p:nvPicPr>
          <p:cNvPr id="21" name="Picture 2" descr="Image result for mitre att&amp;ck">
            <a:extLst>
              <a:ext uri="{FF2B5EF4-FFF2-40B4-BE49-F238E27FC236}">
                <a16:creationId xmlns:a16="http://schemas.microsoft.com/office/drawing/2014/main" id="{C69915EF-F28B-4FAA-B04E-5F1D5D49A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604" y="365121"/>
            <a:ext cx="1342825" cy="805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190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750"/>
                                        <p:tgtEl>
                                          <p:spTgt spid="32"/>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750"/>
                                        <p:tgtEl>
                                          <p:spTgt spid="33"/>
                                        </p:tgtEl>
                                      </p:cBhvr>
                                    </p:animEffect>
                                  </p:childTnLst>
                                </p:cTn>
                              </p:par>
                            </p:childTnLst>
                          </p:cTn>
                        </p:par>
                        <p:par>
                          <p:cTn id="16" fill="hold">
                            <p:stCondLst>
                              <p:cond delay="2750"/>
                            </p:stCondLst>
                            <p:childTnLst>
                              <p:par>
                                <p:cTn id="17" presetID="10" presetClass="entr" presetSubtype="0" fill="hold" grpId="0" nodeType="afterEffect">
                                  <p:stCondLst>
                                    <p:cond delay="0"/>
                                  </p:stCondLst>
                                  <p:childTnLst>
                                    <p:set>
                                      <p:cBhvr>
                                        <p:cTn id="18" dur="1" fill="hold">
                                          <p:stCondLst>
                                            <p:cond delay="0"/>
                                          </p:stCondLst>
                                        </p:cTn>
                                        <p:tgtEl>
                                          <p:spTgt spid="34">
                                            <p:txEl>
                                              <p:pRg st="0" end="0"/>
                                            </p:txEl>
                                          </p:spTgt>
                                        </p:tgtEl>
                                        <p:attrNameLst>
                                          <p:attrName>style.visibility</p:attrName>
                                        </p:attrNameLst>
                                      </p:cBhvr>
                                      <p:to>
                                        <p:strVal val="visible"/>
                                      </p:to>
                                    </p:set>
                                    <p:animEffect transition="in" filter="fade">
                                      <p:cBhvr>
                                        <p:cTn id="19"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6F429A-0E0A-46C2-88A2-93101BC64B4F}"/>
              </a:ext>
            </a:extLst>
          </p:cNvPr>
          <p:cNvSpPr>
            <a:spLocks noGrp="1"/>
          </p:cNvSpPr>
          <p:nvPr>
            <p:ph idx="1"/>
          </p:nvPr>
        </p:nvSpPr>
        <p:spPr>
          <a:xfrm>
            <a:off x="5126741" y="1318935"/>
            <a:ext cx="6114573" cy="541928"/>
          </a:xfrm>
        </p:spPr>
        <p:txBody>
          <a:bodyPr anchor="b"/>
          <a:lstStyle/>
          <a:p>
            <a:pPr marL="0" indent="0">
              <a:buNone/>
            </a:pPr>
            <a:r>
              <a:rPr lang="en-US" sz="2400" b="1" dirty="0">
                <a:solidFill>
                  <a:schemeClr val="accent5"/>
                </a:solidFill>
                <a:latin typeface="Tahoma" panose="020B0604030504040204" pitchFamily="34" charset="0"/>
                <a:ea typeface="Tahoma" panose="020B0604030504040204" pitchFamily="34" charset="0"/>
                <a:cs typeface="Tahoma" panose="020B0604030504040204" pitchFamily="34" charset="0"/>
              </a:rPr>
              <a:t>Bypass Techniques</a:t>
            </a:r>
            <a:endParaRPr lang="en-US" sz="1800" b="1" dirty="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sp>
        <p:nvSpPr>
          <p:cNvPr id="3" name="Title 2">
            <a:extLst>
              <a:ext uri="{FF2B5EF4-FFF2-40B4-BE49-F238E27FC236}">
                <a16:creationId xmlns:a16="http://schemas.microsoft.com/office/drawing/2014/main" id="{AE2E7810-E602-403C-A91A-1E6DDB966432}"/>
              </a:ext>
            </a:extLst>
          </p:cNvPr>
          <p:cNvSpPr>
            <a:spLocks noGrp="1"/>
          </p:cNvSpPr>
          <p:nvPr>
            <p:ph type="title"/>
          </p:nvPr>
        </p:nvSpPr>
        <p:spPr>
          <a:xfrm>
            <a:off x="647700" y="238125"/>
            <a:ext cx="10896600" cy="124777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Methods Used by Attackers to Evade Detection</a:t>
            </a:r>
          </a:p>
        </p:txBody>
      </p:sp>
      <p:sp>
        <p:nvSpPr>
          <p:cNvPr id="74" name="Content Placeholder 1">
            <a:extLst>
              <a:ext uri="{FF2B5EF4-FFF2-40B4-BE49-F238E27FC236}">
                <a16:creationId xmlns:a16="http://schemas.microsoft.com/office/drawing/2014/main" id="{35F688B7-9A5B-41CE-ACA6-2BF229E7206D}"/>
              </a:ext>
            </a:extLst>
          </p:cNvPr>
          <p:cNvSpPr txBox="1">
            <a:spLocks/>
          </p:cNvSpPr>
          <p:nvPr/>
        </p:nvSpPr>
        <p:spPr>
          <a:xfrm>
            <a:off x="5123543" y="5358051"/>
            <a:ext cx="6705599" cy="1841490"/>
          </a:xfrm>
          <a:prstGeom prst="rect">
            <a:avLst/>
          </a:prstGeom>
        </p:spPr>
        <p:txBody>
          <a:bodyPr vert="horz" lIns="0" tIns="45720" rIns="91440" bIns="45720" rtlCol="0">
            <a:noAutofit/>
          </a:bodyPr>
          <a:lstStyle>
            <a:lvl1pPr marL="228600" indent="-228600" algn="l" defTabSz="914400" rtl="0" eaLnBrk="1" latinLnBrk="0" hangingPunct="1">
              <a:lnSpc>
                <a:spcPct val="95000"/>
              </a:lnSpc>
              <a:spcBef>
                <a:spcPts val="1200"/>
              </a:spcBef>
              <a:buFont typeface="Wingdings" panose="05000000000000000000" pitchFamily="2" charset="2"/>
              <a:buChar char="§"/>
              <a:defRPr sz="2800" kern="1200">
                <a:solidFill>
                  <a:schemeClr val="bg2"/>
                </a:solidFill>
                <a:latin typeface="+mj-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2400" kern="1200">
                <a:solidFill>
                  <a:schemeClr val="bg2"/>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2000" kern="1200">
                <a:solidFill>
                  <a:schemeClr val="bg2"/>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2000" dirty="0">
                <a:latin typeface="Tahoma" panose="020B0604030504040204" pitchFamily="34" charset="0"/>
                <a:ea typeface="Tahoma" panose="020B0604030504040204" pitchFamily="34" charset="0"/>
                <a:cs typeface="Tahoma" panose="020B0604030504040204" pitchFamily="34" charset="0"/>
              </a:rPr>
              <a:t>Utilizing legitimate applications that have the functionality to execute additional code</a:t>
            </a:r>
          </a:p>
          <a:p>
            <a:pPr>
              <a:spcBef>
                <a:spcPts val="600"/>
              </a:spcBef>
            </a:pPr>
            <a:r>
              <a:rPr lang="en-US" sz="2000" dirty="0">
                <a:latin typeface="Tahoma" panose="020B0604030504040204" pitchFamily="34" charset="0"/>
                <a:ea typeface="Tahoma" panose="020B0604030504040204" pitchFamily="34" charset="0"/>
                <a:cs typeface="Tahoma" panose="020B0604030504040204" pitchFamily="34" charset="0"/>
              </a:rPr>
              <a:t>Replacing the memory of legitimate applications after </a:t>
            </a:r>
            <a:r>
              <a:rPr lang="en-US" sz="2000" dirty="0" err="1">
                <a:latin typeface="Tahoma" panose="020B0604030504040204" pitchFamily="34" charset="0"/>
                <a:ea typeface="Tahoma" panose="020B0604030504040204" pitchFamily="34" charset="0"/>
                <a:cs typeface="Tahoma" panose="020B0604030504040204" pitchFamily="34" charset="0"/>
              </a:rPr>
              <a:t>loadtime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3" name="Content Placeholder 1">
            <a:extLst>
              <a:ext uri="{FF2B5EF4-FFF2-40B4-BE49-F238E27FC236}">
                <a16:creationId xmlns:a16="http://schemas.microsoft.com/office/drawing/2014/main" id="{04B2B4D2-BF2B-40A1-B275-3A7862BCA69A}"/>
              </a:ext>
            </a:extLst>
          </p:cNvPr>
          <p:cNvSpPr txBox="1">
            <a:spLocks/>
          </p:cNvSpPr>
          <p:nvPr/>
        </p:nvSpPr>
        <p:spPr>
          <a:xfrm>
            <a:off x="2053111" y="5779757"/>
            <a:ext cx="1577974" cy="514186"/>
          </a:xfrm>
          <a:prstGeom prst="rect">
            <a:avLst/>
          </a:prstGeom>
        </p:spPr>
        <p:txBody>
          <a:bodyPr vert="horz" lIns="0" tIns="45720" rIns="91440" bIns="45720" rtlCol="0" anchor="ctr">
            <a:noAutofit/>
          </a:bodyPr>
          <a:lstStyle>
            <a:lvl1pPr marL="228600" indent="-228600" algn="l" defTabSz="914400" rtl="0" eaLnBrk="1" latinLnBrk="0" hangingPunct="1">
              <a:lnSpc>
                <a:spcPct val="95000"/>
              </a:lnSpc>
              <a:spcBef>
                <a:spcPts val="1200"/>
              </a:spcBef>
              <a:buFont typeface="Wingdings" panose="05000000000000000000" pitchFamily="2" charset="2"/>
              <a:buChar char="§"/>
              <a:defRPr sz="2800" kern="1200">
                <a:solidFill>
                  <a:schemeClr val="bg2"/>
                </a:solidFill>
                <a:latin typeface="+mj-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2400" kern="1200">
                <a:solidFill>
                  <a:schemeClr val="bg2"/>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2000" kern="1200">
                <a:solidFill>
                  <a:schemeClr val="bg2"/>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Whitelisting</a:t>
            </a:r>
          </a:p>
        </p:txBody>
      </p:sp>
      <p:grpSp>
        <p:nvGrpSpPr>
          <p:cNvPr id="8" name="Group 7">
            <a:extLst>
              <a:ext uri="{FF2B5EF4-FFF2-40B4-BE49-F238E27FC236}">
                <a16:creationId xmlns:a16="http://schemas.microsoft.com/office/drawing/2014/main" id="{5FAD0678-D277-4AD1-AA3C-1356B1843338}"/>
              </a:ext>
            </a:extLst>
          </p:cNvPr>
          <p:cNvGrpSpPr/>
          <p:nvPr/>
        </p:nvGrpSpPr>
        <p:grpSpPr>
          <a:xfrm>
            <a:off x="1107044" y="5457373"/>
            <a:ext cx="846446" cy="846446"/>
            <a:chOff x="1855190" y="5196115"/>
            <a:chExt cx="1030514" cy="1030514"/>
          </a:xfrm>
        </p:grpSpPr>
        <p:sp>
          <p:nvSpPr>
            <p:cNvPr id="33" name="Oval 32">
              <a:extLst>
                <a:ext uri="{FF2B5EF4-FFF2-40B4-BE49-F238E27FC236}">
                  <a16:creationId xmlns:a16="http://schemas.microsoft.com/office/drawing/2014/main" id="{D77AF14E-5DAE-4BD2-92EE-3340793BE6CE}"/>
                </a:ext>
              </a:extLst>
            </p:cNvPr>
            <p:cNvSpPr/>
            <p:nvPr/>
          </p:nvSpPr>
          <p:spPr>
            <a:xfrm>
              <a:off x="1855190" y="5196115"/>
              <a:ext cx="1030514" cy="103051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0" name="Picture 2" descr="Related image">
              <a:extLst>
                <a:ext uri="{FF2B5EF4-FFF2-40B4-BE49-F238E27FC236}">
                  <a16:creationId xmlns:a16="http://schemas.microsoft.com/office/drawing/2014/main" id="{1F98E25A-031A-4D3B-B304-89E2BF420B7F}"/>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40847" y="5281772"/>
              <a:ext cx="859200" cy="859200"/>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Content Placeholder 1">
            <a:extLst>
              <a:ext uri="{FF2B5EF4-FFF2-40B4-BE49-F238E27FC236}">
                <a16:creationId xmlns:a16="http://schemas.microsoft.com/office/drawing/2014/main" id="{C0918902-CEBB-4F33-907A-9DB47B8CEB11}"/>
              </a:ext>
            </a:extLst>
          </p:cNvPr>
          <p:cNvSpPr txBox="1">
            <a:spLocks/>
          </p:cNvSpPr>
          <p:nvPr/>
        </p:nvSpPr>
        <p:spPr>
          <a:xfrm>
            <a:off x="5123543" y="3524244"/>
            <a:ext cx="6487885" cy="1841490"/>
          </a:xfrm>
          <a:prstGeom prst="rect">
            <a:avLst/>
          </a:prstGeom>
        </p:spPr>
        <p:txBody>
          <a:bodyPr vert="horz" lIns="0" tIns="45720" rIns="91440" bIns="45720" rtlCol="0">
            <a:noAutofit/>
          </a:bodyPr>
          <a:lstStyle>
            <a:lvl1pPr marL="228600" indent="-228600" algn="l" defTabSz="914400" rtl="0" eaLnBrk="1" latinLnBrk="0" hangingPunct="1">
              <a:lnSpc>
                <a:spcPct val="95000"/>
              </a:lnSpc>
              <a:spcBef>
                <a:spcPts val="1200"/>
              </a:spcBef>
              <a:buFont typeface="Wingdings" panose="05000000000000000000" pitchFamily="2" charset="2"/>
              <a:buChar char="§"/>
              <a:defRPr sz="2800" kern="1200">
                <a:solidFill>
                  <a:schemeClr val="bg2"/>
                </a:solidFill>
                <a:latin typeface="+mj-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2400" kern="1200">
                <a:solidFill>
                  <a:schemeClr val="bg2"/>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2000" kern="1200">
                <a:solidFill>
                  <a:schemeClr val="bg2"/>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2000" dirty="0">
                <a:latin typeface="Tahoma" panose="020B0604030504040204" pitchFamily="34" charset="0"/>
                <a:ea typeface="Tahoma" panose="020B0604030504040204" pitchFamily="34" charset="0"/>
                <a:cs typeface="Tahoma" panose="020B0604030504040204" pitchFamily="34" charset="0"/>
              </a:rPr>
              <a:t>“Living off the land" – If there is no file on disk there is nothing to scan</a:t>
            </a:r>
          </a:p>
          <a:p>
            <a:pPr>
              <a:spcBef>
                <a:spcPts val="600"/>
              </a:spcBef>
            </a:pPr>
            <a:r>
              <a:rPr lang="en-US" sz="2000" dirty="0">
                <a:latin typeface="Tahoma" panose="020B0604030504040204" pitchFamily="34" charset="0"/>
                <a:ea typeface="Tahoma" panose="020B0604030504040204" pitchFamily="34" charset="0"/>
                <a:cs typeface="Tahoma" panose="020B0604030504040204" pitchFamily="34" charset="0"/>
              </a:rPr>
              <a:t>Regenerating file signatures and indicators (function names, section names, characteristics, etc.) within seconds; overflowing signature-based static analysis</a:t>
            </a:r>
          </a:p>
        </p:txBody>
      </p:sp>
      <p:sp>
        <p:nvSpPr>
          <p:cNvPr id="66" name="Content Placeholder 1">
            <a:extLst>
              <a:ext uri="{FF2B5EF4-FFF2-40B4-BE49-F238E27FC236}">
                <a16:creationId xmlns:a16="http://schemas.microsoft.com/office/drawing/2014/main" id="{FFC3A4F1-C878-4BB1-97E5-B541C2238871}"/>
              </a:ext>
            </a:extLst>
          </p:cNvPr>
          <p:cNvSpPr txBox="1">
            <a:spLocks/>
          </p:cNvSpPr>
          <p:nvPr/>
        </p:nvSpPr>
        <p:spPr>
          <a:xfrm>
            <a:off x="2053111" y="4132279"/>
            <a:ext cx="1981201" cy="514186"/>
          </a:xfrm>
          <a:prstGeom prst="rect">
            <a:avLst/>
          </a:prstGeom>
        </p:spPr>
        <p:txBody>
          <a:bodyPr vert="horz" lIns="0" tIns="45720" rIns="91440" bIns="45720" rtlCol="0" anchor="ctr">
            <a:noAutofit/>
          </a:bodyPr>
          <a:lstStyle>
            <a:lvl1pPr marL="228600" indent="-228600" algn="l" defTabSz="914400" rtl="0" eaLnBrk="1" latinLnBrk="0" hangingPunct="1">
              <a:lnSpc>
                <a:spcPct val="95000"/>
              </a:lnSpc>
              <a:spcBef>
                <a:spcPts val="1200"/>
              </a:spcBef>
              <a:buFont typeface="Wingdings" panose="05000000000000000000" pitchFamily="2" charset="2"/>
              <a:buChar char="§"/>
              <a:defRPr sz="2800" kern="1200">
                <a:solidFill>
                  <a:schemeClr val="bg2"/>
                </a:solidFill>
                <a:latin typeface="+mj-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2400" kern="1200">
                <a:solidFill>
                  <a:schemeClr val="bg2"/>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2000" kern="1200">
                <a:solidFill>
                  <a:schemeClr val="bg2"/>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Static Analysis</a:t>
            </a:r>
          </a:p>
        </p:txBody>
      </p:sp>
      <p:grpSp>
        <p:nvGrpSpPr>
          <p:cNvPr id="11" name="Group 10">
            <a:extLst>
              <a:ext uri="{FF2B5EF4-FFF2-40B4-BE49-F238E27FC236}">
                <a16:creationId xmlns:a16="http://schemas.microsoft.com/office/drawing/2014/main" id="{F7BC4F90-7FD7-40B2-9864-D2E974B8B1BF}"/>
              </a:ext>
            </a:extLst>
          </p:cNvPr>
          <p:cNvGrpSpPr/>
          <p:nvPr/>
        </p:nvGrpSpPr>
        <p:grpSpPr>
          <a:xfrm>
            <a:off x="1107044" y="3848100"/>
            <a:ext cx="846446" cy="846446"/>
            <a:chOff x="1855190" y="3425372"/>
            <a:chExt cx="1030514" cy="1030514"/>
          </a:xfrm>
        </p:grpSpPr>
        <p:sp>
          <p:nvSpPr>
            <p:cNvPr id="32" name="Oval 31">
              <a:extLst>
                <a:ext uri="{FF2B5EF4-FFF2-40B4-BE49-F238E27FC236}">
                  <a16:creationId xmlns:a16="http://schemas.microsoft.com/office/drawing/2014/main" id="{0287E7ED-098A-4C32-AA3F-2B66D1D8F84F}"/>
                </a:ext>
              </a:extLst>
            </p:cNvPr>
            <p:cNvSpPr/>
            <p:nvPr/>
          </p:nvSpPr>
          <p:spPr>
            <a:xfrm>
              <a:off x="1855190" y="3425372"/>
              <a:ext cx="1030514" cy="103051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60" name="Group 4">
              <a:extLst>
                <a:ext uri="{FF2B5EF4-FFF2-40B4-BE49-F238E27FC236}">
                  <a16:creationId xmlns:a16="http://schemas.microsoft.com/office/drawing/2014/main" id="{DFB058B4-4D14-4757-B092-E1EE75240568}"/>
                </a:ext>
              </a:extLst>
            </p:cNvPr>
            <p:cNvGrpSpPr>
              <a:grpSpLocks noChangeAspect="1"/>
            </p:cNvGrpSpPr>
            <p:nvPr/>
          </p:nvGrpSpPr>
          <p:grpSpPr bwMode="auto">
            <a:xfrm>
              <a:off x="2033641" y="3627673"/>
              <a:ext cx="673613" cy="682484"/>
              <a:chOff x="1816" y="1081"/>
              <a:chExt cx="2126" cy="2154"/>
            </a:xfrm>
            <a:solidFill>
              <a:schemeClr val="bg1"/>
            </a:solidFill>
          </p:grpSpPr>
          <p:sp>
            <p:nvSpPr>
              <p:cNvPr id="61" name="Freeform 5">
                <a:extLst>
                  <a:ext uri="{FF2B5EF4-FFF2-40B4-BE49-F238E27FC236}">
                    <a16:creationId xmlns:a16="http://schemas.microsoft.com/office/drawing/2014/main" id="{D44A3182-BE51-4FF9-9DA8-BAB312F99E29}"/>
                  </a:ext>
                </a:extLst>
              </p:cNvPr>
              <p:cNvSpPr>
                <a:spLocks noEditPoints="1"/>
              </p:cNvSpPr>
              <p:nvPr/>
            </p:nvSpPr>
            <p:spPr bwMode="auto">
              <a:xfrm>
                <a:off x="1816" y="1081"/>
                <a:ext cx="2126" cy="2154"/>
              </a:xfrm>
              <a:custGeom>
                <a:avLst/>
                <a:gdLst>
                  <a:gd name="T0" fmla="*/ 884 w 994"/>
                  <a:gd name="T1" fmla="*/ 47 h 1008"/>
                  <a:gd name="T2" fmla="*/ 497 w 994"/>
                  <a:gd name="T3" fmla="*/ 0 h 1008"/>
                  <a:gd name="T4" fmla="*/ 110 w 994"/>
                  <a:gd name="T5" fmla="*/ 47 h 1008"/>
                  <a:gd name="T6" fmla="*/ 103 w 994"/>
                  <a:gd name="T7" fmla="*/ 619 h 1008"/>
                  <a:gd name="T8" fmla="*/ 497 w 994"/>
                  <a:gd name="T9" fmla="*/ 1008 h 1008"/>
                  <a:gd name="T10" fmla="*/ 891 w 994"/>
                  <a:gd name="T11" fmla="*/ 619 h 1008"/>
                  <a:gd name="T12" fmla="*/ 884 w 994"/>
                  <a:gd name="T13" fmla="*/ 47 h 1008"/>
                  <a:gd name="T14" fmla="*/ 839 w 994"/>
                  <a:gd name="T15" fmla="*/ 593 h 1008"/>
                  <a:gd name="T16" fmla="*/ 497 w 994"/>
                  <a:gd name="T17" fmla="*/ 940 h 1008"/>
                  <a:gd name="T18" fmla="*/ 155 w 994"/>
                  <a:gd name="T19" fmla="*/ 593 h 1008"/>
                  <a:gd name="T20" fmla="*/ 138 w 994"/>
                  <a:gd name="T21" fmla="*/ 117 h 1008"/>
                  <a:gd name="T22" fmla="*/ 285 w 994"/>
                  <a:gd name="T23" fmla="*/ 136 h 1008"/>
                  <a:gd name="T24" fmla="*/ 497 w 994"/>
                  <a:gd name="T25" fmla="*/ 75 h 1008"/>
                  <a:gd name="T26" fmla="*/ 709 w 994"/>
                  <a:gd name="T27" fmla="*/ 136 h 1008"/>
                  <a:gd name="T28" fmla="*/ 856 w 994"/>
                  <a:gd name="T29" fmla="*/ 117 h 1008"/>
                  <a:gd name="T30" fmla="*/ 839 w 994"/>
                  <a:gd name="T31" fmla="*/ 59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4" h="1008">
                    <a:moveTo>
                      <a:pt x="884" y="47"/>
                    </a:moveTo>
                    <a:cubicBezTo>
                      <a:pt x="884" y="47"/>
                      <a:pt x="639" y="142"/>
                      <a:pt x="497" y="0"/>
                    </a:cubicBezTo>
                    <a:cubicBezTo>
                      <a:pt x="355" y="142"/>
                      <a:pt x="110" y="47"/>
                      <a:pt x="110" y="47"/>
                    </a:cubicBezTo>
                    <a:cubicBezTo>
                      <a:pt x="10" y="215"/>
                      <a:pt x="0" y="411"/>
                      <a:pt x="103" y="619"/>
                    </a:cubicBezTo>
                    <a:cubicBezTo>
                      <a:pt x="217" y="851"/>
                      <a:pt x="497" y="1008"/>
                      <a:pt x="497" y="1008"/>
                    </a:cubicBezTo>
                    <a:cubicBezTo>
                      <a:pt x="497" y="1008"/>
                      <a:pt x="777" y="851"/>
                      <a:pt x="891" y="619"/>
                    </a:cubicBezTo>
                    <a:cubicBezTo>
                      <a:pt x="994" y="411"/>
                      <a:pt x="984" y="215"/>
                      <a:pt x="884" y="47"/>
                    </a:cubicBezTo>
                    <a:close/>
                    <a:moveTo>
                      <a:pt x="839" y="593"/>
                    </a:moveTo>
                    <a:cubicBezTo>
                      <a:pt x="755" y="765"/>
                      <a:pt x="568" y="895"/>
                      <a:pt x="497" y="940"/>
                    </a:cubicBezTo>
                    <a:cubicBezTo>
                      <a:pt x="426" y="895"/>
                      <a:pt x="239" y="764"/>
                      <a:pt x="155" y="593"/>
                    </a:cubicBezTo>
                    <a:cubicBezTo>
                      <a:pt x="71" y="424"/>
                      <a:pt x="66" y="264"/>
                      <a:pt x="138" y="117"/>
                    </a:cubicBezTo>
                    <a:cubicBezTo>
                      <a:pt x="174" y="126"/>
                      <a:pt x="227" y="136"/>
                      <a:pt x="285" y="136"/>
                    </a:cubicBezTo>
                    <a:cubicBezTo>
                      <a:pt x="367" y="136"/>
                      <a:pt x="440" y="115"/>
                      <a:pt x="497" y="75"/>
                    </a:cubicBezTo>
                    <a:cubicBezTo>
                      <a:pt x="555" y="115"/>
                      <a:pt x="627" y="136"/>
                      <a:pt x="709" y="136"/>
                    </a:cubicBezTo>
                    <a:cubicBezTo>
                      <a:pt x="767" y="136"/>
                      <a:pt x="820" y="126"/>
                      <a:pt x="856" y="117"/>
                    </a:cubicBezTo>
                    <a:cubicBezTo>
                      <a:pt x="928" y="264"/>
                      <a:pt x="923" y="424"/>
                      <a:pt x="839" y="5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B2B2B"/>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2" name="Freeform 6">
                <a:extLst>
                  <a:ext uri="{FF2B5EF4-FFF2-40B4-BE49-F238E27FC236}">
                    <a16:creationId xmlns:a16="http://schemas.microsoft.com/office/drawing/2014/main" id="{6422ADBD-0E92-4246-BAD4-460E80567108}"/>
                  </a:ext>
                </a:extLst>
              </p:cNvPr>
              <p:cNvSpPr>
                <a:spLocks/>
              </p:cNvSpPr>
              <p:nvPr/>
            </p:nvSpPr>
            <p:spPr bwMode="auto">
              <a:xfrm>
                <a:off x="2044" y="1339"/>
                <a:ext cx="1669" cy="1652"/>
              </a:xfrm>
              <a:custGeom>
                <a:avLst/>
                <a:gdLst>
                  <a:gd name="T0" fmla="*/ 727 w 780"/>
                  <a:gd name="T1" fmla="*/ 40 h 773"/>
                  <a:gd name="T2" fmla="*/ 602 w 780"/>
                  <a:gd name="T3" fmla="*/ 54 h 773"/>
                  <a:gd name="T4" fmla="*/ 390 w 780"/>
                  <a:gd name="T5" fmla="*/ 0 h 773"/>
                  <a:gd name="T6" fmla="*/ 178 w 780"/>
                  <a:gd name="T7" fmla="*/ 54 h 773"/>
                  <a:gd name="T8" fmla="*/ 53 w 780"/>
                  <a:gd name="T9" fmla="*/ 40 h 773"/>
                  <a:gd name="T10" fmla="*/ 82 w 780"/>
                  <a:gd name="T11" fmla="*/ 455 h 773"/>
                  <a:gd name="T12" fmla="*/ 390 w 780"/>
                  <a:gd name="T13" fmla="*/ 773 h 773"/>
                  <a:gd name="T14" fmla="*/ 698 w 780"/>
                  <a:gd name="T15" fmla="*/ 455 h 773"/>
                  <a:gd name="T16" fmla="*/ 727 w 780"/>
                  <a:gd name="T17" fmla="*/ 4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0" h="773">
                    <a:moveTo>
                      <a:pt x="727" y="40"/>
                    </a:moveTo>
                    <a:cubicBezTo>
                      <a:pt x="693" y="48"/>
                      <a:pt x="649" y="54"/>
                      <a:pt x="602" y="54"/>
                    </a:cubicBezTo>
                    <a:cubicBezTo>
                      <a:pt x="523" y="54"/>
                      <a:pt x="450" y="35"/>
                      <a:pt x="390" y="0"/>
                    </a:cubicBezTo>
                    <a:cubicBezTo>
                      <a:pt x="330" y="35"/>
                      <a:pt x="257" y="54"/>
                      <a:pt x="178" y="54"/>
                    </a:cubicBezTo>
                    <a:cubicBezTo>
                      <a:pt x="131" y="54"/>
                      <a:pt x="87" y="48"/>
                      <a:pt x="53" y="40"/>
                    </a:cubicBezTo>
                    <a:cubicBezTo>
                      <a:pt x="0" y="169"/>
                      <a:pt x="10" y="308"/>
                      <a:pt x="82" y="455"/>
                    </a:cubicBezTo>
                    <a:cubicBezTo>
                      <a:pt x="155" y="602"/>
                      <a:pt x="309" y="719"/>
                      <a:pt x="390" y="773"/>
                    </a:cubicBezTo>
                    <a:cubicBezTo>
                      <a:pt x="471" y="719"/>
                      <a:pt x="625" y="603"/>
                      <a:pt x="698" y="455"/>
                    </a:cubicBezTo>
                    <a:cubicBezTo>
                      <a:pt x="770" y="308"/>
                      <a:pt x="780" y="169"/>
                      <a:pt x="727"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B2B2B"/>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grpSp>
      <p:sp>
        <p:nvSpPr>
          <p:cNvPr id="13" name="Content Placeholder 1">
            <a:extLst>
              <a:ext uri="{FF2B5EF4-FFF2-40B4-BE49-F238E27FC236}">
                <a16:creationId xmlns:a16="http://schemas.microsoft.com/office/drawing/2014/main" id="{D99BD88D-522C-44BF-968D-966004FFAF88}"/>
              </a:ext>
            </a:extLst>
          </p:cNvPr>
          <p:cNvSpPr txBox="1">
            <a:spLocks/>
          </p:cNvSpPr>
          <p:nvPr/>
        </p:nvSpPr>
        <p:spPr>
          <a:xfrm>
            <a:off x="5142094" y="1975015"/>
            <a:ext cx="6404021" cy="1345234"/>
          </a:xfrm>
          <a:prstGeom prst="rect">
            <a:avLst/>
          </a:prstGeom>
        </p:spPr>
        <p:txBody>
          <a:bodyPr vert="horz" lIns="0" tIns="45720" rIns="91440" bIns="45720" rtlCol="0">
            <a:noAutofit/>
          </a:bodyPr>
          <a:lstStyle>
            <a:lvl1pPr marL="228600" indent="-228600" algn="l" defTabSz="914400" rtl="0" eaLnBrk="1" latinLnBrk="0" hangingPunct="1">
              <a:lnSpc>
                <a:spcPct val="95000"/>
              </a:lnSpc>
              <a:spcBef>
                <a:spcPts val="1200"/>
              </a:spcBef>
              <a:buFont typeface="Wingdings" panose="05000000000000000000" pitchFamily="2" charset="2"/>
              <a:buChar char="§"/>
              <a:defRPr sz="2800" kern="1200">
                <a:solidFill>
                  <a:schemeClr val="bg2"/>
                </a:solidFill>
                <a:latin typeface="+mj-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2400" kern="1200">
                <a:solidFill>
                  <a:schemeClr val="bg2"/>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2000" kern="1200">
                <a:solidFill>
                  <a:schemeClr val="bg2"/>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ahoma" panose="020B0604030504040204" pitchFamily="34" charset="0"/>
                <a:ea typeface="Tahoma" panose="020B0604030504040204" pitchFamily="34" charset="0"/>
                <a:cs typeface="Tahoma" panose="020B0604030504040204" pitchFamily="34" charset="0"/>
              </a:rPr>
              <a:t>Packing and reflectively load self modifying code only during run-time</a:t>
            </a:r>
          </a:p>
          <a:p>
            <a:pPr>
              <a:spcBef>
                <a:spcPts val="600"/>
              </a:spcBef>
            </a:pPr>
            <a:r>
              <a:rPr lang="en-US" sz="2000" dirty="0">
                <a:latin typeface="Tahoma" panose="020B0604030504040204" pitchFamily="34" charset="0"/>
                <a:ea typeface="Tahoma" panose="020B0604030504040204" pitchFamily="34" charset="0"/>
                <a:cs typeface="Tahoma" panose="020B0604030504040204" pitchFamily="34" charset="0"/>
              </a:rPr>
              <a:t>Introducing noise that can decrease the confidence of many security ML based detection</a:t>
            </a:r>
          </a:p>
        </p:txBody>
      </p:sp>
      <p:sp>
        <p:nvSpPr>
          <p:cNvPr id="10" name="Content Placeholder 1">
            <a:extLst>
              <a:ext uri="{FF2B5EF4-FFF2-40B4-BE49-F238E27FC236}">
                <a16:creationId xmlns:a16="http://schemas.microsoft.com/office/drawing/2014/main" id="{2E299B3B-2EB0-4B20-925E-55A123516E92}"/>
              </a:ext>
            </a:extLst>
          </p:cNvPr>
          <p:cNvSpPr txBox="1">
            <a:spLocks/>
          </p:cNvSpPr>
          <p:nvPr/>
        </p:nvSpPr>
        <p:spPr>
          <a:xfrm>
            <a:off x="2053111" y="2398619"/>
            <a:ext cx="2147454" cy="546080"/>
          </a:xfrm>
          <a:prstGeom prst="rect">
            <a:avLst/>
          </a:prstGeom>
        </p:spPr>
        <p:txBody>
          <a:bodyPr vert="horz" lIns="0" tIns="45720" rIns="91440" bIns="45720" rtlCol="0" anchor="ctr">
            <a:noAutofit/>
          </a:bodyPr>
          <a:lstStyle>
            <a:lvl1pPr marL="228600" indent="-228600" algn="l" defTabSz="914400" rtl="0" eaLnBrk="1" latinLnBrk="0" hangingPunct="1">
              <a:lnSpc>
                <a:spcPct val="95000"/>
              </a:lnSpc>
              <a:spcBef>
                <a:spcPts val="1200"/>
              </a:spcBef>
              <a:buFont typeface="Wingdings" panose="05000000000000000000" pitchFamily="2" charset="2"/>
              <a:buChar char="§"/>
              <a:defRPr sz="2800" kern="1200">
                <a:solidFill>
                  <a:schemeClr val="bg2"/>
                </a:solidFill>
                <a:latin typeface="+mj-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2400" kern="1200">
                <a:solidFill>
                  <a:schemeClr val="bg2"/>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2000" kern="1200">
                <a:solidFill>
                  <a:schemeClr val="bg2"/>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Behavior Analysis</a:t>
            </a:r>
          </a:p>
        </p:txBody>
      </p:sp>
      <p:grpSp>
        <p:nvGrpSpPr>
          <p:cNvPr id="12" name="Group 11">
            <a:extLst>
              <a:ext uri="{FF2B5EF4-FFF2-40B4-BE49-F238E27FC236}">
                <a16:creationId xmlns:a16="http://schemas.microsoft.com/office/drawing/2014/main" id="{86C67566-7AEE-4A44-A82E-E2207FC9A9D9}"/>
              </a:ext>
            </a:extLst>
          </p:cNvPr>
          <p:cNvGrpSpPr/>
          <p:nvPr/>
        </p:nvGrpSpPr>
        <p:grpSpPr>
          <a:xfrm>
            <a:off x="1107044" y="2135579"/>
            <a:ext cx="846446" cy="846446"/>
            <a:chOff x="1855190" y="1872343"/>
            <a:chExt cx="1030514" cy="1030514"/>
          </a:xfrm>
        </p:grpSpPr>
        <p:sp>
          <p:nvSpPr>
            <p:cNvPr id="5" name="Oval 4">
              <a:extLst>
                <a:ext uri="{FF2B5EF4-FFF2-40B4-BE49-F238E27FC236}">
                  <a16:creationId xmlns:a16="http://schemas.microsoft.com/office/drawing/2014/main" id="{EDA7CD31-7A1E-40FC-9346-5602FBFDDC56}"/>
                </a:ext>
              </a:extLst>
            </p:cNvPr>
            <p:cNvSpPr/>
            <p:nvPr/>
          </p:nvSpPr>
          <p:spPr>
            <a:xfrm>
              <a:off x="1855190" y="1872343"/>
              <a:ext cx="1030514" cy="103051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9" name="Graphic 28" descr="Research">
              <a:extLst>
                <a:ext uri="{FF2B5EF4-FFF2-40B4-BE49-F238E27FC236}">
                  <a16:creationId xmlns:a16="http://schemas.microsoft.com/office/drawing/2014/main" id="{42C36F59-6CDD-42DA-8CF4-5149B32CBA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8939" y="2036045"/>
              <a:ext cx="685800" cy="685800"/>
            </a:xfrm>
            <a:prstGeom prst="rect">
              <a:avLst/>
            </a:prstGeom>
          </p:spPr>
        </p:pic>
      </p:grpSp>
      <p:sp>
        <p:nvSpPr>
          <p:cNvPr id="90" name="Content Placeholder 1">
            <a:extLst>
              <a:ext uri="{FF2B5EF4-FFF2-40B4-BE49-F238E27FC236}">
                <a16:creationId xmlns:a16="http://schemas.microsoft.com/office/drawing/2014/main" id="{5AD8C063-74DB-47DC-A7CC-AAEF98D12537}"/>
              </a:ext>
            </a:extLst>
          </p:cNvPr>
          <p:cNvSpPr txBox="1">
            <a:spLocks/>
          </p:cNvSpPr>
          <p:nvPr/>
        </p:nvSpPr>
        <p:spPr>
          <a:xfrm>
            <a:off x="778988" y="1318935"/>
            <a:ext cx="3619500" cy="541928"/>
          </a:xfrm>
          <a:prstGeom prst="rect">
            <a:avLst/>
          </a:prstGeom>
        </p:spPr>
        <p:txBody>
          <a:bodyPr vert="horz" lIns="0" tIns="45720" rIns="91440" bIns="45720" rtlCol="0" anchor="b">
            <a:noAutofit/>
          </a:bodyPr>
          <a:lstStyle>
            <a:lvl1pPr marL="228600" indent="-228600" algn="l" defTabSz="914400" rtl="0" eaLnBrk="1" latinLnBrk="0" hangingPunct="1">
              <a:lnSpc>
                <a:spcPct val="95000"/>
              </a:lnSpc>
              <a:spcBef>
                <a:spcPts val="1200"/>
              </a:spcBef>
              <a:buFont typeface="Wingdings" panose="05000000000000000000" pitchFamily="2" charset="2"/>
              <a:buChar char="§"/>
              <a:defRPr sz="2800" kern="1200">
                <a:solidFill>
                  <a:schemeClr val="bg2"/>
                </a:solidFill>
                <a:latin typeface="+mj-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2400" kern="1200">
                <a:solidFill>
                  <a:schemeClr val="bg2"/>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2000" kern="1200">
                <a:solidFill>
                  <a:schemeClr val="bg2"/>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2400" b="1" dirty="0">
                <a:solidFill>
                  <a:schemeClr val="accent3"/>
                </a:solidFill>
                <a:latin typeface="Tahoma" panose="020B0604030504040204" pitchFamily="34" charset="0"/>
                <a:ea typeface="Tahoma" panose="020B0604030504040204" pitchFamily="34" charset="0"/>
                <a:cs typeface="Tahoma" panose="020B0604030504040204" pitchFamily="34" charset="0"/>
              </a:rPr>
              <a:t>Security Technology</a:t>
            </a:r>
          </a:p>
        </p:txBody>
      </p:sp>
      <p:sp>
        <p:nvSpPr>
          <p:cNvPr id="15" name="Freeform: Shape 14">
            <a:extLst>
              <a:ext uri="{FF2B5EF4-FFF2-40B4-BE49-F238E27FC236}">
                <a16:creationId xmlns:a16="http://schemas.microsoft.com/office/drawing/2014/main" id="{4FE962F2-C791-413E-BA79-1DCDE1A4DCC0}"/>
              </a:ext>
            </a:extLst>
          </p:cNvPr>
          <p:cNvSpPr/>
          <p:nvPr/>
        </p:nvSpPr>
        <p:spPr>
          <a:xfrm>
            <a:off x="-13855" y="2019270"/>
            <a:ext cx="4821382" cy="446840"/>
          </a:xfrm>
          <a:custGeom>
            <a:avLst/>
            <a:gdLst>
              <a:gd name="connsiteX0" fmla="*/ 0 w 4821382"/>
              <a:gd name="connsiteY0" fmla="*/ 484909 h 484909"/>
              <a:gd name="connsiteX1" fmla="*/ 997528 w 4821382"/>
              <a:gd name="connsiteY1" fmla="*/ 484909 h 484909"/>
              <a:gd name="connsiteX2" fmla="*/ 1510146 w 4821382"/>
              <a:gd name="connsiteY2" fmla="*/ 0 h 484909"/>
              <a:gd name="connsiteX3" fmla="*/ 2050473 w 4821382"/>
              <a:gd name="connsiteY3" fmla="*/ 443345 h 484909"/>
              <a:gd name="connsiteX4" fmla="*/ 4821382 w 4821382"/>
              <a:gd name="connsiteY4" fmla="*/ 443345 h 484909"/>
              <a:gd name="connsiteX0" fmla="*/ 0 w 4821382"/>
              <a:gd name="connsiteY0" fmla="*/ 484909 h 484909"/>
              <a:gd name="connsiteX1" fmla="*/ 997528 w 4821382"/>
              <a:gd name="connsiteY1" fmla="*/ 484909 h 484909"/>
              <a:gd name="connsiteX2" fmla="*/ 1510146 w 4821382"/>
              <a:gd name="connsiteY2" fmla="*/ 0 h 484909"/>
              <a:gd name="connsiteX3" fmla="*/ 1731819 w 4821382"/>
              <a:gd name="connsiteY3" fmla="*/ 180109 h 484909"/>
              <a:gd name="connsiteX4" fmla="*/ 2050473 w 4821382"/>
              <a:gd name="connsiteY4" fmla="*/ 443345 h 484909"/>
              <a:gd name="connsiteX5" fmla="*/ 4821382 w 4821382"/>
              <a:gd name="connsiteY5" fmla="*/ 443345 h 484909"/>
              <a:gd name="connsiteX0" fmla="*/ 0 w 4821382"/>
              <a:gd name="connsiteY0" fmla="*/ 494836 h 494836"/>
              <a:gd name="connsiteX1" fmla="*/ 997528 w 4821382"/>
              <a:gd name="connsiteY1" fmla="*/ 494836 h 494836"/>
              <a:gd name="connsiteX2" fmla="*/ 1510146 w 4821382"/>
              <a:gd name="connsiteY2" fmla="*/ 9927 h 494836"/>
              <a:gd name="connsiteX3" fmla="*/ 1731819 w 4821382"/>
              <a:gd name="connsiteY3" fmla="*/ 190036 h 494836"/>
              <a:gd name="connsiteX4" fmla="*/ 2050473 w 4821382"/>
              <a:gd name="connsiteY4" fmla="*/ 453272 h 494836"/>
              <a:gd name="connsiteX5" fmla="*/ 4821382 w 4821382"/>
              <a:gd name="connsiteY5" fmla="*/ 453272 h 494836"/>
              <a:gd name="connsiteX0" fmla="*/ 0 w 4821382"/>
              <a:gd name="connsiteY0" fmla="*/ 485431 h 485431"/>
              <a:gd name="connsiteX1" fmla="*/ 997528 w 4821382"/>
              <a:gd name="connsiteY1" fmla="*/ 485431 h 485431"/>
              <a:gd name="connsiteX2" fmla="*/ 1510146 w 4821382"/>
              <a:gd name="connsiteY2" fmla="*/ 522 h 485431"/>
              <a:gd name="connsiteX3" fmla="*/ 1731819 w 4821382"/>
              <a:gd name="connsiteY3" fmla="*/ 180631 h 485431"/>
              <a:gd name="connsiteX4" fmla="*/ 2050473 w 4821382"/>
              <a:gd name="connsiteY4" fmla="*/ 443867 h 485431"/>
              <a:gd name="connsiteX5" fmla="*/ 4821382 w 4821382"/>
              <a:gd name="connsiteY5" fmla="*/ 443867 h 485431"/>
              <a:gd name="connsiteX0" fmla="*/ 0 w 4821382"/>
              <a:gd name="connsiteY0" fmla="*/ 485004 h 485004"/>
              <a:gd name="connsiteX1" fmla="*/ 997528 w 4821382"/>
              <a:gd name="connsiteY1" fmla="*/ 485004 h 485004"/>
              <a:gd name="connsiteX2" fmla="*/ 1510146 w 4821382"/>
              <a:gd name="connsiteY2" fmla="*/ 95 h 485004"/>
              <a:gd name="connsiteX3" fmla="*/ 2050473 w 4821382"/>
              <a:gd name="connsiteY3" fmla="*/ 443440 h 485004"/>
              <a:gd name="connsiteX4" fmla="*/ 4821382 w 4821382"/>
              <a:gd name="connsiteY4" fmla="*/ 443440 h 485004"/>
              <a:gd name="connsiteX0" fmla="*/ 0 w 4821382"/>
              <a:gd name="connsiteY0" fmla="*/ 487009 h 487009"/>
              <a:gd name="connsiteX1" fmla="*/ 997528 w 4821382"/>
              <a:gd name="connsiteY1" fmla="*/ 487009 h 487009"/>
              <a:gd name="connsiteX2" fmla="*/ 1510146 w 4821382"/>
              <a:gd name="connsiteY2" fmla="*/ 2100 h 487009"/>
              <a:gd name="connsiteX3" fmla="*/ 2050473 w 4821382"/>
              <a:gd name="connsiteY3" fmla="*/ 445445 h 487009"/>
              <a:gd name="connsiteX4" fmla="*/ 4821382 w 4821382"/>
              <a:gd name="connsiteY4" fmla="*/ 445445 h 487009"/>
              <a:gd name="connsiteX0" fmla="*/ 0 w 4821382"/>
              <a:gd name="connsiteY0" fmla="*/ 487009 h 487009"/>
              <a:gd name="connsiteX1" fmla="*/ 997528 w 4821382"/>
              <a:gd name="connsiteY1" fmla="*/ 487009 h 487009"/>
              <a:gd name="connsiteX2" fmla="*/ 1607128 w 4821382"/>
              <a:gd name="connsiteY2" fmla="*/ 2100 h 487009"/>
              <a:gd name="connsiteX3" fmla="*/ 2050473 w 4821382"/>
              <a:gd name="connsiteY3" fmla="*/ 445445 h 487009"/>
              <a:gd name="connsiteX4" fmla="*/ 4821382 w 4821382"/>
              <a:gd name="connsiteY4" fmla="*/ 445445 h 487009"/>
              <a:gd name="connsiteX0" fmla="*/ 0 w 4821382"/>
              <a:gd name="connsiteY0" fmla="*/ 485370 h 485370"/>
              <a:gd name="connsiteX1" fmla="*/ 997528 w 4821382"/>
              <a:gd name="connsiteY1" fmla="*/ 485370 h 485370"/>
              <a:gd name="connsiteX2" fmla="*/ 1607128 w 4821382"/>
              <a:gd name="connsiteY2" fmla="*/ 461 h 485370"/>
              <a:gd name="connsiteX3" fmla="*/ 2050473 w 4821382"/>
              <a:gd name="connsiteY3" fmla="*/ 443806 h 485370"/>
              <a:gd name="connsiteX4" fmla="*/ 4821382 w 4821382"/>
              <a:gd name="connsiteY4" fmla="*/ 443806 h 485370"/>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34893 h 434893"/>
              <a:gd name="connsiteX1" fmla="*/ 997528 w 4821382"/>
              <a:gd name="connsiteY1" fmla="*/ 434893 h 434893"/>
              <a:gd name="connsiteX2" fmla="*/ 1499178 w 4821382"/>
              <a:gd name="connsiteY2" fmla="*/ 784 h 434893"/>
              <a:gd name="connsiteX3" fmla="*/ 2050473 w 4821382"/>
              <a:gd name="connsiteY3" fmla="*/ 393329 h 434893"/>
              <a:gd name="connsiteX4" fmla="*/ 4821382 w 4821382"/>
              <a:gd name="connsiteY4" fmla="*/ 393329 h 434893"/>
              <a:gd name="connsiteX0" fmla="*/ 0 w 4821382"/>
              <a:gd name="connsiteY0" fmla="*/ 434163 h 434163"/>
              <a:gd name="connsiteX1" fmla="*/ 997528 w 4821382"/>
              <a:gd name="connsiteY1" fmla="*/ 434163 h 434163"/>
              <a:gd name="connsiteX2" fmla="*/ 1499178 w 4821382"/>
              <a:gd name="connsiteY2" fmla="*/ 54 h 434163"/>
              <a:gd name="connsiteX3" fmla="*/ 2050473 w 4821382"/>
              <a:gd name="connsiteY3" fmla="*/ 392599 h 434163"/>
              <a:gd name="connsiteX4" fmla="*/ 4821382 w 4821382"/>
              <a:gd name="connsiteY4" fmla="*/ 392599 h 434163"/>
              <a:gd name="connsiteX0" fmla="*/ 0 w 4821382"/>
              <a:gd name="connsiteY0" fmla="*/ 434163 h 434163"/>
              <a:gd name="connsiteX1" fmla="*/ 997528 w 4821382"/>
              <a:gd name="connsiteY1" fmla="*/ 434163 h 434163"/>
              <a:gd name="connsiteX2" fmla="*/ 1543628 w 4821382"/>
              <a:gd name="connsiteY2" fmla="*/ 54 h 434163"/>
              <a:gd name="connsiteX3" fmla="*/ 2050473 w 4821382"/>
              <a:gd name="connsiteY3" fmla="*/ 392599 h 434163"/>
              <a:gd name="connsiteX4" fmla="*/ 4821382 w 4821382"/>
              <a:gd name="connsiteY4" fmla="*/ 392599 h 434163"/>
              <a:gd name="connsiteX0" fmla="*/ 0 w 4821382"/>
              <a:gd name="connsiteY0" fmla="*/ 434139 h 434139"/>
              <a:gd name="connsiteX1" fmla="*/ 997528 w 4821382"/>
              <a:gd name="connsiteY1" fmla="*/ 434139 h 434139"/>
              <a:gd name="connsiteX2" fmla="*/ 1543628 w 4821382"/>
              <a:gd name="connsiteY2" fmla="*/ 30 h 434139"/>
              <a:gd name="connsiteX3" fmla="*/ 2050473 w 4821382"/>
              <a:gd name="connsiteY3" fmla="*/ 392575 h 434139"/>
              <a:gd name="connsiteX4" fmla="*/ 4821382 w 4821382"/>
              <a:gd name="connsiteY4" fmla="*/ 392575 h 434139"/>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50 h 434150"/>
              <a:gd name="connsiteX1" fmla="*/ 997528 w 4821382"/>
              <a:gd name="connsiteY1" fmla="*/ 434150 h 434150"/>
              <a:gd name="connsiteX2" fmla="*/ 1543628 w 4821382"/>
              <a:gd name="connsiteY2" fmla="*/ 41 h 434150"/>
              <a:gd name="connsiteX3" fmla="*/ 2050473 w 4821382"/>
              <a:gd name="connsiteY3" fmla="*/ 392586 h 434150"/>
              <a:gd name="connsiteX4" fmla="*/ 4821382 w 4821382"/>
              <a:gd name="connsiteY4" fmla="*/ 392586 h 434150"/>
              <a:gd name="connsiteX0" fmla="*/ 0 w 4821382"/>
              <a:gd name="connsiteY0" fmla="*/ 434148 h 434148"/>
              <a:gd name="connsiteX1" fmla="*/ 997528 w 4821382"/>
              <a:gd name="connsiteY1" fmla="*/ 434148 h 434148"/>
              <a:gd name="connsiteX2" fmla="*/ 1543628 w 4821382"/>
              <a:gd name="connsiteY2" fmla="*/ 39 h 434148"/>
              <a:gd name="connsiteX3" fmla="*/ 2050473 w 4821382"/>
              <a:gd name="connsiteY3" fmla="*/ 392584 h 434148"/>
              <a:gd name="connsiteX4" fmla="*/ 4821382 w 4821382"/>
              <a:gd name="connsiteY4" fmla="*/ 392584 h 434148"/>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34344 h 434344"/>
              <a:gd name="connsiteX1" fmla="*/ 997528 w 4821382"/>
              <a:gd name="connsiteY1" fmla="*/ 434344 h 434344"/>
              <a:gd name="connsiteX2" fmla="*/ 1543628 w 4821382"/>
              <a:gd name="connsiteY2" fmla="*/ 235 h 434344"/>
              <a:gd name="connsiteX3" fmla="*/ 2050473 w 4821382"/>
              <a:gd name="connsiteY3" fmla="*/ 392780 h 434344"/>
              <a:gd name="connsiteX4" fmla="*/ 4821382 w 4821382"/>
              <a:gd name="connsiteY4" fmla="*/ 392780 h 434344"/>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46840 h 446840"/>
              <a:gd name="connsiteX1" fmla="*/ 997528 w 4821382"/>
              <a:gd name="connsiteY1" fmla="*/ 446840 h 446840"/>
              <a:gd name="connsiteX2" fmla="*/ 1543628 w 4821382"/>
              <a:gd name="connsiteY2" fmla="*/ 31 h 446840"/>
              <a:gd name="connsiteX3" fmla="*/ 2050473 w 4821382"/>
              <a:gd name="connsiteY3" fmla="*/ 405276 h 446840"/>
              <a:gd name="connsiteX4" fmla="*/ 4821382 w 4821382"/>
              <a:gd name="connsiteY4" fmla="*/ 405276 h 44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1382" h="446840">
                <a:moveTo>
                  <a:pt x="0" y="446840"/>
                </a:moveTo>
                <a:lnTo>
                  <a:pt x="997528" y="446840"/>
                </a:lnTo>
                <a:cubicBezTo>
                  <a:pt x="1020619" y="277122"/>
                  <a:pt x="1211118" y="-3433"/>
                  <a:pt x="1543628" y="31"/>
                </a:cubicBezTo>
                <a:cubicBezTo>
                  <a:pt x="1876138" y="3495"/>
                  <a:pt x="2057400" y="267885"/>
                  <a:pt x="2050473" y="405276"/>
                </a:cubicBezTo>
                <a:lnTo>
                  <a:pt x="4821382" y="405276"/>
                </a:lnTo>
              </a:path>
            </a:pathLst>
          </a:custGeom>
          <a:noFill/>
          <a:ln w="98425" cap="rnd">
            <a:solidFill>
              <a:schemeClr val="accent5"/>
            </a:solidFill>
            <a:round/>
            <a:headEnd w="lg"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77F2A0-D667-44EE-B359-0CBD0C37F4AF}"/>
              </a:ext>
            </a:extLst>
          </p:cNvPr>
          <p:cNvSpPr/>
          <p:nvPr/>
        </p:nvSpPr>
        <p:spPr>
          <a:xfrm>
            <a:off x="-13855" y="3704741"/>
            <a:ext cx="4821382" cy="446840"/>
          </a:xfrm>
          <a:custGeom>
            <a:avLst/>
            <a:gdLst>
              <a:gd name="connsiteX0" fmla="*/ 0 w 4821382"/>
              <a:gd name="connsiteY0" fmla="*/ 484909 h 484909"/>
              <a:gd name="connsiteX1" fmla="*/ 997528 w 4821382"/>
              <a:gd name="connsiteY1" fmla="*/ 484909 h 484909"/>
              <a:gd name="connsiteX2" fmla="*/ 1510146 w 4821382"/>
              <a:gd name="connsiteY2" fmla="*/ 0 h 484909"/>
              <a:gd name="connsiteX3" fmla="*/ 2050473 w 4821382"/>
              <a:gd name="connsiteY3" fmla="*/ 443345 h 484909"/>
              <a:gd name="connsiteX4" fmla="*/ 4821382 w 4821382"/>
              <a:gd name="connsiteY4" fmla="*/ 443345 h 484909"/>
              <a:gd name="connsiteX0" fmla="*/ 0 w 4821382"/>
              <a:gd name="connsiteY0" fmla="*/ 484909 h 484909"/>
              <a:gd name="connsiteX1" fmla="*/ 997528 w 4821382"/>
              <a:gd name="connsiteY1" fmla="*/ 484909 h 484909"/>
              <a:gd name="connsiteX2" fmla="*/ 1510146 w 4821382"/>
              <a:gd name="connsiteY2" fmla="*/ 0 h 484909"/>
              <a:gd name="connsiteX3" fmla="*/ 1731819 w 4821382"/>
              <a:gd name="connsiteY3" fmla="*/ 180109 h 484909"/>
              <a:gd name="connsiteX4" fmla="*/ 2050473 w 4821382"/>
              <a:gd name="connsiteY4" fmla="*/ 443345 h 484909"/>
              <a:gd name="connsiteX5" fmla="*/ 4821382 w 4821382"/>
              <a:gd name="connsiteY5" fmla="*/ 443345 h 484909"/>
              <a:gd name="connsiteX0" fmla="*/ 0 w 4821382"/>
              <a:gd name="connsiteY0" fmla="*/ 494836 h 494836"/>
              <a:gd name="connsiteX1" fmla="*/ 997528 w 4821382"/>
              <a:gd name="connsiteY1" fmla="*/ 494836 h 494836"/>
              <a:gd name="connsiteX2" fmla="*/ 1510146 w 4821382"/>
              <a:gd name="connsiteY2" fmla="*/ 9927 h 494836"/>
              <a:gd name="connsiteX3" fmla="*/ 1731819 w 4821382"/>
              <a:gd name="connsiteY3" fmla="*/ 190036 h 494836"/>
              <a:gd name="connsiteX4" fmla="*/ 2050473 w 4821382"/>
              <a:gd name="connsiteY4" fmla="*/ 453272 h 494836"/>
              <a:gd name="connsiteX5" fmla="*/ 4821382 w 4821382"/>
              <a:gd name="connsiteY5" fmla="*/ 453272 h 494836"/>
              <a:gd name="connsiteX0" fmla="*/ 0 w 4821382"/>
              <a:gd name="connsiteY0" fmla="*/ 485431 h 485431"/>
              <a:gd name="connsiteX1" fmla="*/ 997528 w 4821382"/>
              <a:gd name="connsiteY1" fmla="*/ 485431 h 485431"/>
              <a:gd name="connsiteX2" fmla="*/ 1510146 w 4821382"/>
              <a:gd name="connsiteY2" fmla="*/ 522 h 485431"/>
              <a:gd name="connsiteX3" fmla="*/ 1731819 w 4821382"/>
              <a:gd name="connsiteY3" fmla="*/ 180631 h 485431"/>
              <a:gd name="connsiteX4" fmla="*/ 2050473 w 4821382"/>
              <a:gd name="connsiteY4" fmla="*/ 443867 h 485431"/>
              <a:gd name="connsiteX5" fmla="*/ 4821382 w 4821382"/>
              <a:gd name="connsiteY5" fmla="*/ 443867 h 485431"/>
              <a:gd name="connsiteX0" fmla="*/ 0 w 4821382"/>
              <a:gd name="connsiteY0" fmla="*/ 485004 h 485004"/>
              <a:gd name="connsiteX1" fmla="*/ 997528 w 4821382"/>
              <a:gd name="connsiteY1" fmla="*/ 485004 h 485004"/>
              <a:gd name="connsiteX2" fmla="*/ 1510146 w 4821382"/>
              <a:gd name="connsiteY2" fmla="*/ 95 h 485004"/>
              <a:gd name="connsiteX3" fmla="*/ 2050473 w 4821382"/>
              <a:gd name="connsiteY3" fmla="*/ 443440 h 485004"/>
              <a:gd name="connsiteX4" fmla="*/ 4821382 w 4821382"/>
              <a:gd name="connsiteY4" fmla="*/ 443440 h 485004"/>
              <a:gd name="connsiteX0" fmla="*/ 0 w 4821382"/>
              <a:gd name="connsiteY0" fmla="*/ 487009 h 487009"/>
              <a:gd name="connsiteX1" fmla="*/ 997528 w 4821382"/>
              <a:gd name="connsiteY1" fmla="*/ 487009 h 487009"/>
              <a:gd name="connsiteX2" fmla="*/ 1510146 w 4821382"/>
              <a:gd name="connsiteY2" fmla="*/ 2100 h 487009"/>
              <a:gd name="connsiteX3" fmla="*/ 2050473 w 4821382"/>
              <a:gd name="connsiteY3" fmla="*/ 445445 h 487009"/>
              <a:gd name="connsiteX4" fmla="*/ 4821382 w 4821382"/>
              <a:gd name="connsiteY4" fmla="*/ 445445 h 487009"/>
              <a:gd name="connsiteX0" fmla="*/ 0 w 4821382"/>
              <a:gd name="connsiteY0" fmla="*/ 487009 h 487009"/>
              <a:gd name="connsiteX1" fmla="*/ 997528 w 4821382"/>
              <a:gd name="connsiteY1" fmla="*/ 487009 h 487009"/>
              <a:gd name="connsiteX2" fmla="*/ 1607128 w 4821382"/>
              <a:gd name="connsiteY2" fmla="*/ 2100 h 487009"/>
              <a:gd name="connsiteX3" fmla="*/ 2050473 w 4821382"/>
              <a:gd name="connsiteY3" fmla="*/ 445445 h 487009"/>
              <a:gd name="connsiteX4" fmla="*/ 4821382 w 4821382"/>
              <a:gd name="connsiteY4" fmla="*/ 445445 h 487009"/>
              <a:gd name="connsiteX0" fmla="*/ 0 w 4821382"/>
              <a:gd name="connsiteY0" fmla="*/ 485370 h 485370"/>
              <a:gd name="connsiteX1" fmla="*/ 997528 w 4821382"/>
              <a:gd name="connsiteY1" fmla="*/ 485370 h 485370"/>
              <a:gd name="connsiteX2" fmla="*/ 1607128 w 4821382"/>
              <a:gd name="connsiteY2" fmla="*/ 461 h 485370"/>
              <a:gd name="connsiteX3" fmla="*/ 2050473 w 4821382"/>
              <a:gd name="connsiteY3" fmla="*/ 443806 h 485370"/>
              <a:gd name="connsiteX4" fmla="*/ 4821382 w 4821382"/>
              <a:gd name="connsiteY4" fmla="*/ 443806 h 485370"/>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34893 h 434893"/>
              <a:gd name="connsiteX1" fmla="*/ 997528 w 4821382"/>
              <a:gd name="connsiteY1" fmla="*/ 434893 h 434893"/>
              <a:gd name="connsiteX2" fmla="*/ 1499178 w 4821382"/>
              <a:gd name="connsiteY2" fmla="*/ 784 h 434893"/>
              <a:gd name="connsiteX3" fmla="*/ 2050473 w 4821382"/>
              <a:gd name="connsiteY3" fmla="*/ 393329 h 434893"/>
              <a:gd name="connsiteX4" fmla="*/ 4821382 w 4821382"/>
              <a:gd name="connsiteY4" fmla="*/ 393329 h 434893"/>
              <a:gd name="connsiteX0" fmla="*/ 0 w 4821382"/>
              <a:gd name="connsiteY0" fmla="*/ 434163 h 434163"/>
              <a:gd name="connsiteX1" fmla="*/ 997528 w 4821382"/>
              <a:gd name="connsiteY1" fmla="*/ 434163 h 434163"/>
              <a:gd name="connsiteX2" fmla="*/ 1499178 w 4821382"/>
              <a:gd name="connsiteY2" fmla="*/ 54 h 434163"/>
              <a:gd name="connsiteX3" fmla="*/ 2050473 w 4821382"/>
              <a:gd name="connsiteY3" fmla="*/ 392599 h 434163"/>
              <a:gd name="connsiteX4" fmla="*/ 4821382 w 4821382"/>
              <a:gd name="connsiteY4" fmla="*/ 392599 h 434163"/>
              <a:gd name="connsiteX0" fmla="*/ 0 w 4821382"/>
              <a:gd name="connsiteY0" fmla="*/ 434163 h 434163"/>
              <a:gd name="connsiteX1" fmla="*/ 997528 w 4821382"/>
              <a:gd name="connsiteY1" fmla="*/ 434163 h 434163"/>
              <a:gd name="connsiteX2" fmla="*/ 1543628 w 4821382"/>
              <a:gd name="connsiteY2" fmla="*/ 54 h 434163"/>
              <a:gd name="connsiteX3" fmla="*/ 2050473 w 4821382"/>
              <a:gd name="connsiteY3" fmla="*/ 392599 h 434163"/>
              <a:gd name="connsiteX4" fmla="*/ 4821382 w 4821382"/>
              <a:gd name="connsiteY4" fmla="*/ 392599 h 434163"/>
              <a:gd name="connsiteX0" fmla="*/ 0 w 4821382"/>
              <a:gd name="connsiteY0" fmla="*/ 434139 h 434139"/>
              <a:gd name="connsiteX1" fmla="*/ 997528 w 4821382"/>
              <a:gd name="connsiteY1" fmla="*/ 434139 h 434139"/>
              <a:gd name="connsiteX2" fmla="*/ 1543628 w 4821382"/>
              <a:gd name="connsiteY2" fmla="*/ 30 h 434139"/>
              <a:gd name="connsiteX3" fmla="*/ 2050473 w 4821382"/>
              <a:gd name="connsiteY3" fmla="*/ 392575 h 434139"/>
              <a:gd name="connsiteX4" fmla="*/ 4821382 w 4821382"/>
              <a:gd name="connsiteY4" fmla="*/ 392575 h 434139"/>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50 h 434150"/>
              <a:gd name="connsiteX1" fmla="*/ 997528 w 4821382"/>
              <a:gd name="connsiteY1" fmla="*/ 434150 h 434150"/>
              <a:gd name="connsiteX2" fmla="*/ 1543628 w 4821382"/>
              <a:gd name="connsiteY2" fmla="*/ 41 h 434150"/>
              <a:gd name="connsiteX3" fmla="*/ 2050473 w 4821382"/>
              <a:gd name="connsiteY3" fmla="*/ 392586 h 434150"/>
              <a:gd name="connsiteX4" fmla="*/ 4821382 w 4821382"/>
              <a:gd name="connsiteY4" fmla="*/ 392586 h 434150"/>
              <a:gd name="connsiteX0" fmla="*/ 0 w 4821382"/>
              <a:gd name="connsiteY0" fmla="*/ 434148 h 434148"/>
              <a:gd name="connsiteX1" fmla="*/ 997528 w 4821382"/>
              <a:gd name="connsiteY1" fmla="*/ 434148 h 434148"/>
              <a:gd name="connsiteX2" fmla="*/ 1543628 w 4821382"/>
              <a:gd name="connsiteY2" fmla="*/ 39 h 434148"/>
              <a:gd name="connsiteX3" fmla="*/ 2050473 w 4821382"/>
              <a:gd name="connsiteY3" fmla="*/ 392584 h 434148"/>
              <a:gd name="connsiteX4" fmla="*/ 4821382 w 4821382"/>
              <a:gd name="connsiteY4" fmla="*/ 392584 h 434148"/>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34344 h 434344"/>
              <a:gd name="connsiteX1" fmla="*/ 997528 w 4821382"/>
              <a:gd name="connsiteY1" fmla="*/ 434344 h 434344"/>
              <a:gd name="connsiteX2" fmla="*/ 1543628 w 4821382"/>
              <a:gd name="connsiteY2" fmla="*/ 235 h 434344"/>
              <a:gd name="connsiteX3" fmla="*/ 2050473 w 4821382"/>
              <a:gd name="connsiteY3" fmla="*/ 392780 h 434344"/>
              <a:gd name="connsiteX4" fmla="*/ 4821382 w 4821382"/>
              <a:gd name="connsiteY4" fmla="*/ 392780 h 434344"/>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46840 h 446840"/>
              <a:gd name="connsiteX1" fmla="*/ 997528 w 4821382"/>
              <a:gd name="connsiteY1" fmla="*/ 446840 h 446840"/>
              <a:gd name="connsiteX2" fmla="*/ 1543628 w 4821382"/>
              <a:gd name="connsiteY2" fmla="*/ 31 h 446840"/>
              <a:gd name="connsiteX3" fmla="*/ 2050473 w 4821382"/>
              <a:gd name="connsiteY3" fmla="*/ 405276 h 446840"/>
              <a:gd name="connsiteX4" fmla="*/ 4821382 w 4821382"/>
              <a:gd name="connsiteY4" fmla="*/ 405276 h 44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1382" h="446840">
                <a:moveTo>
                  <a:pt x="0" y="446840"/>
                </a:moveTo>
                <a:lnTo>
                  <a:pt x="997528" y="446840"/>
                </a:lnTo>
                <a:cubicBezTo>
                  <a:pt x="1020619" y="277122"/>
                  <a:pt x="1211118" y="-3433"/>
                  <a:pt x="1543628" y="31"/>
                </a:cubicBezTo>
                <a:cubicBezTo>
                  <a:pt x="1876138" y="3495"/>
                  <a:pt x="2057400" y="267885"/>
                  <a:pt x="2050473" y="405276"/>
                </a:cubicBezTo>
                <a:lnTo>
                  <a:pt x="4821382" y="405276"/>
                </a:lnTo>
              </a:path>
            </a:pathLst>
          </a:custGeom>
          <a:noFill/>
          <a:ln w="98425" cap="rnd">
            <a:solidFill>
              <a:schemeClr val="accent5"/>
            </a:solidFill>
            <a:round/>
            <a:headEnd w="lg"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7140866-E8FF-4856-A260-3F0DB1458716}"/>
              </a:ext>
            </a:extLst>
          </p:cNvPr>
          <p:cNvSpPr/>
          <p:nvPr/>
        </p:nvSpPr>
        <p:spPr>
          <a:xfrm>
            <a:off x="-13855" y="5328528"/>
            <a:ext cx="4821382" cy="446840"/>
          </a:xfrm>
          <a:custGeom>
            <a:avLst/>
            <a:gdLst>
              <a:gd name="connsiteX0" fmla="*/ 0 w 4821382"/>
              <a:gd name="connsiteY0" fmla="*/ 484909 h 484909"/>
              <a:gd name="connsiteX1" fmla="*/ 997528 w 4821382"/>
              <a:gd name="connsiteY1" fmla="*/ 484909 h 484909"/>
              <a:gd name="connsiteX2" fmla="*/ 1510146 w 4821382"/>
              <a:gd name="connsiteY2" fmla="*/ 0 h 484909"/>
              <a:gd name="connsiteX3" fmla="*/ 2050473 w 4821382"/>
              <a:gd name="connsiteY3" fmla="*/ 443345 h 484909"/>
              <a:gd name="connsiteX4" fmla="*/ 4821382 w 4821382"/>
              <a:gd name="connsiteY4" fmla="*/ 443345 h 484909"/>
              <a:gd name="connsiteX0" fmla="*/ 0 w 4821382"/>
              <a:gd name="connsiteY0" fmla="*/ 484909 h 484909"/>
              <a:gd name="connsiteX1" fmla="*/ 997528 w 4821382"/>
              <a:gd name="connsiteY1" fmla="*/ 484909 h 484909"/>
              <a:gd name="connsiteX2" fmla="*/ 1510146 w 4821382"/>
              <a:gd name="connsiteY2" fmla="*/ 0 h 484909"/>
              <a:gd name="connsiteX3" fmla="*/ 1731819 w 4821382"/>
              <a:gd name="connsiteY3" fmla="*/ 180109 h 484909"/>
              <a:gd name="connsiteX4" fmla="*/ 2050473 w 4821382"/>
              <a:gd name="connsiteY4" fmla="*/ 443345 h 484909"/>
              <a:gd name="connsiteX5" fmla="*/ 4821382 w 4821382"/>
              <a:gd name="connsiteY5" fmla="*/ 443345 h 484909"/>
              <a:gd name="connsiteX0" fmla="*/ 0 w 4821382"/>
              <a:gd name="connsiteY0" fmla="*/ 494836 h 494836"/>
              <a:gd name="connsiteX1" fmla="*/ 997528 w 4821382"/>
              <a:gd name="connsiteY1" fmla="*/ 494836 h 494836"/>
              <a:gd name="connsiteX2" fmla="*/ 1510146 w 4821382"/>
              <a:gd name="connsiteY2" fmla="*/ 9927 h 494836"/>
              <a:gd name="connsiteX3" fmla="*/ 1731819 w 4821382"/>
              <a:gd name="connsiteY3" fmla="*/ 190036 h 494836"/>
              <a:gd name="connsiteX4" fmla="*/ 2050473 w 4821382"/>
              <a:gd name="connsiteY4" fmla="*/ 453272 h 494836"/>
              <a:gd name="connsiteX5" fmla="*/ 4821382 w 4821382"/>
              <a:gd name="connsiteY5" fmla="*/ 453272 h 494836"/>
              <a:gd name="connsiteX0" fmla="*/ 0 w 4821382"/>
              <a:gd name="connsiteY0" fmla="*/ 485431 h 485431"/>
              <a:gd name="connsiteX1" fmla="*/ 997528 w 4821382"/>
              <a:gd name="connsiteY1" fmla="*/ 485431 h 485431"/>
              <a:gd name="connsiteX2" fmla="*/ 1510146 w 4821382"/>
              <a:gd name="connsiteY2" fmla="*/ 522 h 485431"/>
              <a:gd name="connsiteX3" fmla="*/ 1731819 w 4821382"/>
              <a:gd name="connsiteY3" fmla="*/ 180631 h 485431"/>
              <a:gd name="connsiteX4" fmla="*/ 2050473 w 4821382"/>
              <a:gd name="connsiteY4" fmla="*/ 443867 h 485431"/>
              <a:gd name="connsiteX5" fmla="*/ 4821382 w 4821382"/>
              <a:gd name="connsiteY5" fmla="*/ 443867 h 485431"/>
              <a:gd name="connsiteX0" fmla="*/ 0 w 4821382"/>
              <a:gd name="connsiteY0" fmla="*/ 485004 h 485004"/>
              <a:gd name="connsiteX1" fmla="*/ 997528 w 4821382"/>
              <a:gd name="connsiteY1" fmla="*/ 485004 h 485004"/>
              <a:gd name="connsiteX2" fmla="*/ 1510146 w 4821382"/>
              <a:gd name="connsiteY2" fmla="*/ 95 h 485004"/>
              <a:gd name="connsiteX3" fmla="*/ 2050473 w 4821382"/>
              <a:gd name="connsiteY3" fmla="*/ 443440 h 485004"/>
              <a:gd name="connsiteX4" fmla="*/ 4821382 w 4821382"/>
              <a:gd name="connsiteY4" fmla="*/ 443440 h 485004"/>
              <a:gd name="connsiteX0" fmla="*/ 0 w 4821382"/>
              <a:gd name="connsiteY0" fmla="*/ 487009 h 487009"/>
              <a:gd name="connsiteX1" fmla="*/ 997528 w 4821382"/>
              <a:gd name="connsiteY1" fmla="*/ 487009 h 487009"/>
              <a:gd name="connsiteX2" fmla="*/ 1510146 w 4821382"/>
              <a:gd name="connsiteY2" fmla="*/ 2100 h 487009"/>
              <a:gd name="connsiteX3" fmla="*/ 2050473 w 4821382"/>
              <a:gd name="connsiteY3" fmla="*/ 445445 h 487009"/>
              <a:gd name="connsiteX4" fmla="*/ 4821382 w 4821382"/>
              <a:gd name="connsiteY4" fmla="*/ 445445 h 487009"/>
              <a:gd name="connsiteX0" fmla="*/ 0 w 4821382"/>
              <a:gd name="connsiteY0" fmla="*/ 487009 h 487009"/>
              <a:gd name="connsiteX1" fmla="*/ 997528 w 4821382"/>
              <a:gd name="connsiteY1" fmla="*/ 487009 h 487009"/>
              <a:gd name="connsiteX2" fmla="*/ 1607128 w 4821382"/>
              <a:gd name="connsiteY2" fmla="*/ 2100 h 487009"/>
              <a:gd name="connsiteX3" fmla="*/ 2050473 w 4821382"/>
              <a:gd name="connsiteY3" fmla="*/ 445445 h 487009"/>
              <a:gd name="connsiteX4" fmla="*/ 4821382 w 4821382"/>
              <a:gd name="connsiteY4" fmla="*/ 445445 h 487009"/>
              <a:gd name="connsiteX0" fmla="*/ 0 w 4821382"/>
              <a:gd name="connsiteY0" fmla="*/ 485370 h 485370"/>
              <a:gd name="connsiteX1" fmla="*/ 997528 w 4821382"/>
              <a:gd name="connsiteY1" fmla="*/ 485370 h 485370"/>
              <a:gd name="connsiteX2" fmla="*/ 1607128 w 4821382"/>
              <a:gd name="connsiteY2" fmla="*/ 461 h 485370"/>
              <a:gd name="connsiteX3" fmla="*/ 2050473 w 4821382"/>
              <a:gd name="connsiteY3" fmla="*/ 443806 h 485370"/>
              <a:gd name="connsiteX4" fmla="*/ 4821382 w 4821382"/>
              <a:gd name="connsiteY4" fmla="*/ 443806 h 485370"/>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34893 h 434893"/>
              <a:gd name="connsiteX1" fmla="*/ 997528 w 4821382"/>
              <a:gd name="connsiteY1" fmla="*/ 434893 h 434893"/>
              <a:gd name="connsiteX2" fmla="*/ 1499178 w 4821382"/>
              <a:gd name="connsiteY2" fmla="*/ 784 h 434893"/>
              <a:gd name="connsiteX3" fmla="*/ 2050473 w 4821382"/>
              <a:gd name="connsiteY3" fmla="*/ 393329 h 434893"/>
              <a:gd name="connsiteX4" fmla="*/ 4821382 w 4821382"/>
              <a:gd name="connsiteY4" fmla="*/ 393329 h 434893"/>
              <a:gd name="connsiteX0" fmla="*/ 0 w 4821382"/>
              <a:gd name="connsiteY0" fmla="*/ 434163 h 434163"/>
              <a:gd name="connsiteX1" fmla="*/ 997528 w 4821382"/>
              <a:gd name="connsiteY1" fmla="*/ 434163 h 434163"/>
              <a:gd name="connsiteX2" fmla="*/ 1499178 w 4821382"/>
              <a:gd name="connsiteY2" fmla="*/ 54 h 434163"/>
              <a:gd name="connsiteX3" fmla="*/ 2050473 w 4821382"/>
              <a:gd name="connsiteY3" fmla="*/ 392599 h 434163"/>
              <a:gd name="connsiteX4" fmla="*/ 4821382 w 4821382"/>
              <a:gd name="connsiteY4" fmla="*/ 392599 h 434163"/>
              <a:gd name="connsiteX0" fmla="*/ 0 w 4821382"/>
              <a:gd name="connsiteY0" fmla="*/ 434163 h 434163"/>
              <a:gd name="connsiteX1" fmla="*/ 997528 w 4821382"/>
              <a:gd name="connsiteY1" fmla="*/ 434163 h 434163"/>
              <a:gd name="connsiteX2" fmla="*/ 1543628 w 4821382"/>
              <a:gd name="connsiteY2" fmla="*/ 54 h 434163"/>
              <a:gd name="connsiteX3" fmla="*/ 2050473 w 4821382"/>
              <a:gd name="connsiteY3" fmla="*/ 392599 h 434163"/>
              <a:gd name="connsiteX4" fmla="*/ 4821382 w 4821382"/>
              <a:gd name="connsiteY4" fmla="*/ 392599 h 434163"/>
              <a:gd name="connsiteX0" fmla="*/ 0 w 4821382"/>
              <a:gd name="connsiteY0" fmla="*/ 434139 h 434139"/>
              <a:gd name="connsiteX1" fmla="*/ 997528 w 4821382"/>
              <a:gd name="connsiteY1" fmla="*/ 434139 h 434139"/>
              <a:gd name="connsiteX2" fmla="*/ 1543628 w 4821382"/>
              <a:gd name="connsiteY2" fmla="*/ 30 h 434139"/>
              <a:gd name="connsiteX3" fmla="*/ 2050473 w 4821382"/>
              <a:gd name="connsiteY3" fmla="*/ 392575 h 434139"/>
              <a:gd name="connsiteX4" fmla="*/ 4821382 w 4821382"/>
              <a:gd name="connsiteY4" fmla="*/ 392575 h 434139"/>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50 h 434150"/>
              <a:gd name="connsiteX1" fmla="*/ 997528 w 4821382"/>
              <a:gd name="connsiteY1" fmla="*/ 434150 h 434150"/>
              <a:gd name="connsiteX2" fmla="*/ 1543628 w 4821382"/>
              <a:gd name="connsiteY2" fmla="*/ 41 h 434150"/>
              <a:gd name="connsiteX3" fmla="*/ 2050473 w 4821382"/>
              <a:gd name="connsiteY3" fmla="*/ 392586 h 434150"/>
              <a:gd name="connsiteX4" fmla="*/ 4821382 w 4821382"/>
              <a:gd name="connsiteY4" fmla="*/ 392586 h 434150"/>
              <a:gd name="connsiteX0" fmla="*/ 0 w 4821382"/>
              <a:gd name="connsiteY0" fmla="*/ 434148 h 434148"/>
              <a:gd name="connsiteX1" fmla="*/ 997528 w 4821382"/>
              <a:gd name="connsiteY1" fmla="*/ 434148 h 434148"/>
              <a:gd name="connsiteX2" fmla="*/ 1543628 w 4821382"/>
              <a:gd name="connsiteY2" fmla="*/ 39 h 434148"/>
              <a:gd name="connsiteX3" fmla="*/ 2050473 w 4821382"/>
              <a:gd name="connsiteY3" fmla="*/ 392584 h 434148"/>
              <a:gd name="connsiteX4" fmla="*/ 4821382 w 4821382"/>
              <a:gd name="connsiteY4" fmla="*/ 392584 h 434148"/>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34344 h 434344"/>
              <a:gd name="connsiteX1" fmla="*/ 997528 w 4821382"/>
              <a:gd name="connsiteY1" fmla="*/ 434344 h 434344"/>
              <a:gd name="connsiteX2" fmla="*/ 1543628 w 4821382"/>
              <a:gd name="connsiteY2" fmla="*/ 235 h 434344"/>
              <a:gd name="connsiteX3" fmla="*/ 2050473 w 4821382"/>
              <a:gd name="connsiteY3" fmla="*/ 392780 h 434344"/>
              <a:gd name="connsiteX4" fmla="*/ 4821382 w 4821382"/>
              <a:gd name="connsiteY4" fmla="*/ 392780 h 434344"/>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46840 h 446840"/>
              <a:gd name="connsiteX1" fmla="*/ 997528 w 4821382"/>
              <a:gd name="connsiteY1" fmla="*/ 446840 h 446840"/>
              <a:gd name="connsiteX2" fmla="*/ 1543628 w 4821382"/>
              <a:gd name="connsiteY2" fmla="*/ 31 h 446840"/>
              <a:gd name="connsiteX3" fmla="*/ 2050473 w 4821382"/>
              <a:gd name="connsiteY3" fmla="*/ 405276 h 446840"/>
              <a:gd name="connsiteX4" fmla="*/ 4821382 w 4821382"/>
              <a:gd name="connsiteY4" fmla="*/ 405276 h 44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1382" h="446840">
                <a:moveTo>
                  <a:pt x="0" y="446840"/>
                </a:moveTo>
                <a:lnTo>
                  <a:pt x="997528" y="446840"/>
                </a:lnTo>
                <a:cubicBezTo>
                  <a:pt x="1020619" y="277122"/>
                  <a:pt x="1211118" y="-3433"/>
                  <a:pt x="1543628" y="31"/>
                </a:cubicBezTo>
                <a:cubicBezTo>
                  <a:pt x="1876138" y="3495"/>
                  <a:pt x="2057400" y="267885"/>
                  <a:pt x="2050473" y="405276"/>
                </a:cubicBezTo>
                <a:lnTo>
                  <a:pt x="4821382" y="405276"/>
                </a:lnTo>
              </a:path>
            </a:pathLst>
          </a:custGeom>
          <a:noFill/>
          <a:ln w="98425" cap="rnd">
            <a:solidFill>
              <a:schemeClr val="accent5"/>
            </a:solidFill>
            <a:round/>
            <a:headEnd w="lg"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482DE8E-51C3-434C-B66C-5ECD0872D7B4}"/>
              </a:ext>
            </a:extLst>
          </p:cNvPr>
          <p:cNvCxnSpPr/>
          <p:nvPr/>
        </p:nvCxnSpPr>
        <p:spPr>
          <a:xfrm>
            <a:off x="6263" y="3394625"/>
            <a:ext cx="12185738" cy="0"/>
          </a:xfrm>
          <a:prstGeom prst="line">
            <a:avLst/>
          </a:prstGeom>
          <a:ln w="9525"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9DB0C2B-A03F-4CFC-8E27-964D5633FB41}"/>
              </a:ext>
            </a:extLst>
          </p:cNvPr>
          <p:cNvCxnSpPr/>
          <p:nvPr/>
        </p:nvCxnSpPr>
        <p:spPr>
          <a:xfrm>
            <a:off x="1" y="5234513"/>
            <a:ext cx="12185738" cy="0"/>
          </a:xfrm>
          <a:prstGeom prst="line">
            <a:avLst/>
          </a:prstGeom>
          <a:ln w="9525"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87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75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childTnLst>
                                </p:cTn>
                              </p:par>
                            </p:childTnLst>
                          </p:cTn>
                        </p:par>
                        <p:par>
                          <p:cTn id="14" fill="hold">
                            <p:stCondLst>
                              <p:cond delay="750"/>
                            </p:stCondLst>
                            <p:childTnLst>
                              <p:par>
                                <p:cTn id="15" presetID="16" presetClass="entr" presetSubtype="37"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arn(outVertical)">
                                      <p:cBhvr>
                                        <p:cTn id="17" dur="75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750"/>
                                        <p:tgtEl>
                                          <p:spTgt spid="37"/>
                                        </p:tgtEl>
                                      </p:cBhvr>
                                    </p:animEffect>
                                  </p:childTnLst>
                                </p:cTn>
                              </p:par>
                            </p:childTnLst>
                          </p:cTn>
                        </p:par>
                        <p:par>
                          <p:cTn id="23" fill="hold">
                            <p:stCondLst>
                              <p:cond delay="750"/>
                            </p:stCondLst>
                            <p:childTnLst>
                              <p:par>
                                <p:cTn id="24" presetID="10" presetClass="entr" presetSubtype="0" fill="hold" grpId="0"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750"/>
                                        <p:tgtEl>
                                          <p:spTgt spid="67"/>
                                        </p:tgtEl>
                                      </p:cBhvr>
                                    </p:animEffect>
                                  </p:childTnLst>
                                </p:cTn>
                              </p:par>
                            </p:childTnLst>
                          </p:cTn>
                        </p:par>
                        <p:par>
                          <p:cTn id="27" fill="hold">
                            <p:stCondLst>
                              <p:cond delay="1500"/>
                            </p:stCondLst>
                            <p:childTnLst>
                              <p:par>
                                <p:cTn id="28" presetID="16" presetClass="entr" presetSubtype="37"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arn(outVertical)">
                                      <p:cBhvr>
                                        <p:cTn id="30" dur="75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750"/>
                                        <p:tgtEl>
                                          <p:spTgt spid="38"/>
                                        </p:tgtEl>
                                      </p:cBhvr>
                                    </p:animEffect>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4" grpId="0"/>
      <p:bldP spid="67" grpId="0"/>
      <p:bldP spid="13" grpId="0"/>
      <p:bldP spid="15" grpId="0" animBg="1"/>
      <p:bldP spid="37"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2E7810-E602-403C-A91A-1E6DDB966432}"/>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Methods Used by Attackers to Evade Detection</a:t>
            </a:r>
          </a:p>
        </p:txBody>
      </p:sp>
      <p:sp>
        <p:nvSpPr>
          <p:cNvPr id="73" name="Content Placeholder 1">
            <a:extLst>
              <a:ext uri="{FF2B5EF4-FFF2-40B4-BE49-F238E27FC236}">
                <a16:creationId xmlns:a16="http://schemas.microsoft.com/office/drawing/2014/main" id="{04B2B4D2-BF2B-40A1-B275-3A7862BCA69A}"/>
              </a:ext>
            </a:extLst>
          </p:cNvPr>
          <p:cNvSpPr txBox="1">
            <a:spLocks/>
          </p:cNvSpPr>
          <p:nvPr/>
        </p:nvSpPr>
        <p:spPr>
          <a:xfrm>
            <a:off x="2053111" y="5779757"/>
            <a:ext cx="1577974" cy="514186"/>
          </a:xfrm>
          <a:prstGeom prst="rect">
            <a:avLst/>
          </a:prstGeom>
        </p:spPr>
        <p:txBody>
          <a:bodyPr vert="horz" lIns="0" tIns="45720" rIns="91440" bIns="45720" rtlCol="0" anchor="ctr">
            <a:noAutofit/>
          </a:bodyPr>
          <a:lstStyle>
            <a:lvl1pPr marL="228600" indent="-228600" algn="l" defTabSz="914400" rtl="0" eaLnBrk="1" latinLnBrk="0" hangingPunct="1">
              <a:lnSpc>
                <a:spcPct val="95000"/>
              </a:lnSpc>
              <a:spcBef>
                <a:spcPts val="1200"/>
              </a:spcBef>
              <a:buFont typeface="Wingdings" panose="05000000000000000000" pitchFamily="2" charset="2"/>
              <a:buChar char="§"/>
              <a:defRPr sz="2800" kern="1200">
                <a:solidFill>
                  <a:schemeClr val="bg2"/>
                </a:solidFill>
                <a:latin typeface="+mj-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2400" kern="1200">
                <a:solidFill>
                  <a:schemeClr val="bg2"/>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2000" kern="1200">
                <a:solidFill>
                  <a:schemeClr val="bg2"/>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Whitelisting</a:t>
            </a:r>
          </a:p>
        </p:txBody>
      </p:sp>
      <p:grpSp>
        <p:nvGrpSpPr>
          <p:cNvPr id="8" name="Group 7">
            <a:extLst>
              <a:ext uri="{FF2B5EF4-FFF2-40B4-BE49-F238E27FC236}">
                <a16:creationId xmlns:a16="http://schemas.microsoft.com/office/drawing/2014/main" id="{5FAD0678-D277-4AD1-AA3C-1356B1843338}"/>
              </a:ext>
            </a:extLst>
          </p:cNvPr>
          <p:cNvGrpSpPr/>
          <p:nvPr/>
        </p:nvGrpSpPr>
        <p:grpSpPr>
          <a:xfrm>
            <a:off x="1107044" y="5457373"/>
            <a:ext cx="846446" cy="846446"/>
            <a:chOff x="1855190" y="5196115"/>
            <a:chExt cx="1030514" cy="1030514"/>
          </a:xfrm>
        </p:grpSpPr>
        <p:sp>
          <p:nvSpPr>
            <p:cNvPr id="33" name="Oval 32">
              <a:extLst>
                <a:ext uri="{FF2B5EF4-FFF2-40B4-BE49-F238E27FC236}">
                  <a16:creationId xmlns:a16="http://schemas.microsoft.com/office/drawing/2014/main" id="{D77AF14E-5DAE-4BD2-92EE-3340793BE6CE}"/>
                </a:ext>
              </a:extLst>
            </p:cNvPr>
            <p:cNvSpPr/>
            <p:nvPr/>
          </p:nvSpPr>
          <p:spPr>
            <a:xfrm>
              <a:off x="1855190" y="5196115"/>
              <a:ext cx="1030514" cy="103051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0" name="Picture 2" descr="Related image">
              <a:extLst>
                <a:ext uri="{FF2B5EF4-FFF2-40B4-BE49-F238E27FC236}">
                  <a16:creationId xmlns:a16="http://schemas.microsoft.com/office/drawing/2014/main" id="{1F98E25A-031A-4D3B-B304-89E2BF420B7F}"/>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40847" y="5281772"/>
              <a:ext cx="859200" cy="859200"/>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Content Placeholder 1">
            <a:extLst>
              <a:ext uri="{FF2B5EF4-FFF2-40B4-BE49-F238E27FC236}">
                <a16:creationId xmlns:a16="http://schemas.microsoft.com/office/drawing/2014/main" id="{FFC3A4F1-C878-4BB1-97E5-B541C2238871}"/>
              </a:ext>
            </a:extLst>
          </p:cNvPr>
          <p:cNvSpPr txBox="1">
            <a:spLocks/>
          </p:cNvSpPr>
          <p:nvPr/>
        </p:nvSpPr>
        <p:spPr>
          <a:xfrm>
            <a:off x="2053111" y="4132279"/>
            <a:ext cx="1981201" cy="514186"/>
          </a:xfrm>
          <a:prstGeom prst="rect">
            <a:avLst/>
          </a:prstGeom>
        </p:spPr>
        <p:txBody>
          <a:bodyPr vert="horz" lIns="0" tIns="45720" rIns="91440" bIns="45720" rtlCol="0" anchor="ctr">
            <a:noAutofit/>
          </a:bodyPr>
          <a:lstStyle>
            <a:lvl1pPr marL="228600" indent="-228600" algn="l" defTabSz="914400" rtl="0" eaLnBrk="1" latinLnBrk="0" hangingPunct="1">
              <a:lnSpc>
                <a:spcPct val="95000"/>
              </a:lnSpc>
              <a:spcBef>
                <a:spcPts val="1200"/>
              </a:spcBef>
              <a:buFont typeface="Wingdings" panose="05000000000000000000" pitchFamily="2" charset="2"/>
              <a:buChar char="§"/>
              <a:defRPr sz="2800" kern="1200">
                <a:solidFill>
                  <a:schemeClr val="bg2"/>
                </a:solidFill>
                <a:latin typeface="+mj-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2400" kern="1200">
                <a:solidFill>
                  <a:schemeClr val="bg2"/>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2000" kern="1200">
                <a:solidFill>
                  <a:schemeClr val="bg2"/>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Static Analysis</a:t>
            </a:r>
          </a:p>
        </p:txBody>
      </p:sp>
      <p:grpSp>
        <p:nvGrpSpPr>
          <p:cNvPr id="11" name="Group 10">
            <a:extLst>
              <a:ext uri="{FF2B5EF4-FFF2-40B4-BE49-F238E27FC236}">
                <a16:creationId xmlns:a16="http://schemas.microsoft.com/office/drawing/2014/main" id="{F7BC4F90-7FD7-40B2-9864-D2E974B8B1BF}"/>
              </a:ext>
            </a:extLst>
          </p:cNvPr>
          <p:cNvGrpSpPr/>
          <p:nvPr/>
        </p:nvGrpSpPr>
        <p:grpSpPr>
          <a:xfrm>
            <a:off x="1107044" y="3848100"/>
            <a:ext cx="846446" cy="846446"/>
            <a:chOff x="1855190" y="3425372"/>
            <a:chExt cx="1030514" cy="1030514"/>
          </a:xfrm>
        </p:grpSpPr>
        <p:sp>
          <p:nvSpPr>
            <p:cNvPr id="32" name="Oval 31">
              <a:extLst>
                <a:ext uri="{FF2B5EF4-FFF2-40B4-BE49-F238E27FC236}">
                  <a16:creationId xmlns:a16="http://schemas.microsoft.com/office/drawing/2014/main" id="{0287E7ED-098A-4C32-AA3F-2B66D1D8F84F}"/>
                </a:ext>
              </a:extLst>
            </p:cNvPr>
            <p:cNvSpPr/>
            <p:nvPr/>
          </p:nvSpPr>
          <p:spPr>
            <a:xfrm>
              <a:off x="1855190" y="3425372"/>
              <a:ext cx="1030514" cy="103051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60" name="Group 4">
              <a:extLst>
                <a:ext uri="{FF2B5EF4-FFF2-40B4-BE49-F238E27FC236}">
                  <a16:creationId xmlns:a16="http://schemas.microsoft.com/office/drawing/2014/main" id="{DFB058B4-4D14-4757-B092-E1EE75240568}"/>
                </a:ext>
              </a:extLst>
            </p:cNvPr>
            <p:cNvGrpSpPr>
              <a:grpSpLocks noChangeAspect="1"/>
            </p:cNvGrpSpPr>
            <p:nvPr/>
          </p:nvGrpSpPr>
          <p:grpSpPr bwMode="auto">
            <a:xfrm>
              <a:off x="2033641" y="3627673"/>
              <a:ext cx="673613" cy="682484"/>
              <a:chOff x="1816" y="1081"/>
              <a:chExt cx="2126" cy="2154"/>
            </a:xfrm>
            <a:solidFill>
              <a:schemeClr val="bg1"/>
            </a:solidFill>
          </p:grpSpPr>
          <p:sp>
            <p:nvSpPr>
              <p:cNvPr id="61" name="Freeform 5">
                <a:extLst>
                  <a:ext uri="{FF2B5EF4-FFF2-40B4-BE49-F238E27FC236}">
                    <a16:creationId xmlns:a16="http://schemas.microsoft.com/office/drawing/2014/main" id="{D44A3182-BE51-4FF9-9DA8-BAB312F99E29}"/>
                  </a:ext>
                </a:extLst>
              </p:cNvPr>
              <p:cNvSpPr>
                <a:spLocks noEditPoints="1"/>
              </p:cNvSpPr>
              <p:nvPr/>
            </p:nvSpPr>
            <p:spPr bwMode="auto">
              <a:xfrm>
                <a:off x="1816" y="1081"/>
                <a:ext cx="2126" cy="2154"/>
              </a:xfrm>
              <a:custGeom>
                <a:avLst/>
                <a:gdLst>
                  <a:gd name="T0" fmla="*/ 884 w 994"/>
                  <a:gd name="T1" fmla="*/ 47 h 1008"/>
                  <a:gd name="T2" fmla="*/ 497 w 994"/>
                  <a:gd name="T3" fmla="*/ 0 h 1008"/>
                  <a:gd name="T4" fmla="*/ 110 w 994"/>
                  <a:gd name="T5" fmla="*/ 47 h 1008"/>
                  <a:gd name="T6" fmla="*/ 103 w 994"/>
                  <a:gd name="T7" fmla="*/ 619 h 1008"/>
                  <a:gd name="T8" fmla="*/ 497 w 994"/>
                  <a:gd name="T9" fmla="*/ 1008 h 1008"/>
                  <a:gd name="T10" fmla="*/ 891 w 994"/>
                  <a:gd name="T11" fmla="*/ 619 h 1008"/>
                  <a:gd name="T12" fmla="*/ 884 w 994"/>
                  <a:gd name="T13" fmla="*/ 47 h 1008"/>
                  <a:gd name="T14" fmla="*/ 839 w 994"/>
                  <a:gd name="T15" fmla="*/ 593 h 1008"/>
                  <a:gd name="T16" fmla="*/ 497 w 994"/>
                  <a:gd name="T17" fmla="*/ 940 h 1008"/>
                  <a:gd name="T18" fmla="*/ 155 w 994"/>
                  <a:gd name="T19" fmla="*/ 593 h 1008"/>
                  <a:gd name="T20" fmla="*/ 138 w 994"/>
                  <a:gd name="T21" fmla="*/ 117 h 1008"/>
                  <a:gd name="T22" fmla="*/ 285 w 994"/>
                  <a:gd name="T23" fmla="*/ 136 h 1008"/>
                  <a:gd name="T24" fmla="*/ 497 w 994"/>
                  <a:gd name="T25" fmla="*/ 75 h 1008"/>
                  <a:gd name="T26" fmla="*/ 709 w 994"/>
                  <a:gd name="T27" fmla="*/ 136 h 1008"/>
                  <a:gd name="T28" fmla="*/ 856 w 994"/>
                  <a:gd name="T29" fmla="*/ 117 h 1008"/>
                  <a:gd name="T30" fmla="*/ 839 w 994"/>
                  <a:gd name="T31" fmla="*/ 59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4" h="1008">
                    <a:moveTo>
                      <a:pt x="884" y="47"/>
                    </a:moveTo>
                    <a:cubicBezTo>
                      <a:pt x="884" y="47"/>
                      <a:pt x="639" y="142"/>
                      <a:pt x="497" y="0"/>
                    </a:cubicBezTo>
                    <a:cubicBezTo>
                      <a:pt x="355" y="142"/>
                      <a:pt x="110" y="47"/>
                      <a:pt x="110" y="47"/>
                    </a:cubicBezTo>
                    <a:cubicBezTo>
                      <a:pt x="10" y="215"/>
                      <a:pt x="0" y="411"/>
                      <a:pt x="103" y="619"/>
                    </a:cubicBezTo>
                    <a:cubicBezTo>
                      <a:pt x="217" y="851"/>
                      <a:pt x="497" y="1008"/>
                      <a:pt x="497" y="1008"/>
                    </a:cubicBezTo>
                    <a:cubicBezTo>
                      <a:pt x="497" y="1008"/>
                      <a:pt x="777" y="851"/>
                      <a:pt x="891" y="619"/>
                    </a:cubicBezTo>
                    <a:cubicBezTo>
                      <a:pt x="994" y="411"/>
                      <a:pt x="984" y="215"/>
                      <a:pt x="884" y="47"/>
                    </a:cubicBezTo>
                    <a:close/>
                    <a:moveTo>
                      <a:pt x="839" y="593"/>
                    </a:moveTo>
                    <a:cubicBezTo>
                      <a:pt x="755" y="765"/>
                      <a:pt x="568" y="895"/>
                      <a:pt x="497" y="940"/>
                    </a:cubicBezTo>
                    <a:cubicBezTo>
                      <a:pt x="426" y="895"/>
                      <a:pt x="239" y="764"/>
                      <a:pt x="155" y="593"/>
                    </a:cubicBezTo>
                    <a:cubicBezTo>
                      <a:pt x="71" y="424"/>
                      <a:pt x="66" y="264"/>
                      <a:pt x="138" y="117"/>
                    </a:cubicBezTo>
                    <a:cubicBezTo>
                      <a:pt x="174" y="126"/>
                      <a:pt x="227" y="136"/>
                      <a:pt x="285" y="136"/>
                    </a:cubicBezTo>
                    <a:cubicBezTo>
                      <a:pt x="367" y="136"/>
                      <a:pt x="440" y="115"/>
                      <a:pt x="497" y="75"/>
                    </a:cubicBezTo>
                    <a:cubicBezTo>
                      <a:pt x="555" y="115"/>
                      <a:pt x="627" y="136"/>
                      <a:pt x="709" y="136"/>
                    </a:cubicBezTo>
                    <a:cubicBezTo>
                      <a:pt x="767" y="136"/>
                      <a:pt x="820" y="126"/>
                      <a:pt x="856" y="117"/>
                    </a:cubicBezTo>
                    <a:cubicBezTo>
                      <a:pt x="928" y="264"/>
                      <a:pt x="923" y="424"/>
                      <a:pt x="839" y="5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B2B2B"/>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2" name="Freeform 6">
                <a:extLst>
                  <a:ext uri="{FF2B5EF4-FFF2-40B4-BE49-F238E27FC236}">
                    <a16:creationId xmlns:a16="http://schemas.microsoft.com/office/drawing/2014/main" id="{6422ADBD-0E92-4246-BAD4-460E80567108}"/>
                  </a:ext>
                </a:extLst>
              </p:cNvPr>
              <p:cNvSpPr>
                <a:spLocks/>
              </p:cNvSpPr>
              <p:nvPr/>
            </p:nvSpPr>
            <p:spPr bwMode="auto">
              <a:xfrm>
                <a:off x="2044" y="1339"/>
                <a:ext cx="1669" cy="1652"/>
              </a:xfrm>
              <a:custGeom>
                <a:avLst/>
                <a:gdLst>
                  <a:gd name="T0" fmla="*/ 727 w 780"/>
                  <a:gd name="T1" fmla="*/ 40 h 773"/>
                  <a:gd name="T2" fmla="*/ 602 w 780"/>
                  <a:gd name="T3" fmla="*/ 54 h 773"/>
                  <a:gd name="T4" fmla="*/ 390 w 780"/>
                  <a:gd name="T5" fmla="*/ 0 h 773"/>
                  <a:gd name="T6" fmla="*/ 178 w 780"/>
                  <a:gd name="T7" fmla="*/ 54 h 773"/>
                  <a:gd name="T8" fmla="*/ 53 w 780"/>
                  <a:gd name="T9" fmla="*/ 40 h 773"/>
                  <a:gd name="T10" fmla="*/ 82 w 780"/>
                  <a:gd name="T11" fmla="*/ 455 h 773"/>
                  <a:gd name="T12" fmla="*/ 390 w 780"/>
                  <a:gd name="T13" fmla="*/ 773 h 773"/>
                  <a:gd name="T14" fmla="*/ 698 w 780"/>
                  <a:gd name="T15" fmla="*/ 455 h 773"/>
                  <a:gd name="T16" fmla="*/ 727 w 780"/>
                  <a:gd name="T17" fmla="*/ 4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0" h="773">
                    <a:moveTo>
                      <a:pt x="727" y="40"/>
                    </a:moveTo>
                    <a:cubicBezTo>
                      <a:pt x="693" y="48"/>
                      <a:pt x="649" y="54"/>
                      <a:pt x="602" y="54"/>
                    </a:cubicBezTo>
                    <a:cubicBezTo>
                      <a:pt x="523" y="54"/>
                      <a:pt x="450" y="35"/>
                      <a:pt x="390" y="0"/>
                    </a:cubicBezTo>
                    <a:cubicBezTo>
                      <a:pt x="330" y="35"/>
                      <a:pt x="257" y="54"/>
                      <a:pt x="178" y="54"/>
                    </a:cubicBezTo>
                    <a:cubicBezTo>
                      <a:pt x="131" y="54"/>
                      <a:pt x="87" y="48"/>
                      <a:pt x="53" y="40"/>
                    </a:cubicBezTo>
                    <a:cubicBezTo>
                      <a:pt x="0" y="169"/>
                      <a:pt x="10" y="308"/>
                      <a:pt x="82" y="455"/>
                    </a:cubicBezTo>
                    <a:cubicBezTo>
                      <a:pt x="155" y="602"/>
                      <a:pt x="309" y="719"/>
                      <a:pt x="390" y="773"/>
                    </a:cubicBezTo>
                    <a:cubicBezTo>
                      <a:pt x="471" y="719"/>
                      <a:pt x="625" y="603"/>
                      <a:pt x="698" y="455"/>
                    </a:cubicBezTo>
                    <a:cubicBezTo>
                      <a:pt x="770" y="308"/>
                      <a:pt x="780" y="169"/>
                      <a:pt x="727"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B2B2B"/>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grpSp>
      <p:sp>
        <p:nvSpPr>
          <p:cNvPr id="10" name="Content Placeholder 1">
            <a:extLst>
              <a:ext uri="{FF2B5EF4-FFF2-40B4-BE49-F238E27FC236}">
                <a16:creationId xmlns:a16="http://schemas.microsoft.com/office/drawing/2014/main" id="{2E299B3B-2EB0-4B20-925E-55A123516E92}"/>
              </a:ext>
            </a:extLst>
          </p:cNvPr>
          <p:cNvSpPr txBox="1">
            <a:spLocks/>
          </p:cNvSpPr>
          <p:nvPr/>
        </p:nvSpPr>
        <p:spPr>
          <a:xfrm>
            <a:off x="2053111" y="2398619"/>
            <a:ext cx="2147454" cy="546080"/>
          </a:xfrm>
          <a:prstGeom prst="rect">
            <a:avLst/>
          </a:prstGeom>
        </p:spPr>
        <p:txBody>
          <a:bodyPr vert="horz" lIns="0" tIns="45720" rIns="91440" bIns="45720" rtlCol="0" anchor="ctr">
            <a:noAutofit/>
          </a:bodyPr>
          <a:lstStyle>
            <a:lvl1pPr marL="228600" indent="-228600" algn="l" defTabSz="914400" rtl="0" eaLnBrk="1" latinLnBrk="0" hangingPunct="1">
              <a:lnSpc>
                <a:spcPct val="95000"/>
              </a:lnSpc>
              <a:spcBef>
                <a:spcPts val="1200"/>
              </a:spcBef>
              <a:buFont typeface="Wingdings" panose="05000000000000000000" pitchFamily="2" charset="2"/>
              <a:buChar char="§"/>
              <a:defRPr sz="2800" kern="1200">
                <a:solidFill>
                  <a:schemeClr val="bg2"/>
                </a:solidFill>
                <a:latin typeface="+mj-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2400" kern="1200">
                <a:solidFill>
                  <a:schemeClr val="bg2"/>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2000" kern="1200">
                <a:solidFill>
                  <a:schemeClr val="bg2"/>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Behavior Analysis</a:t>
            </a:r>
          </a:p>
        </p:txBody>
      </p:sp>
      <p:grpSp>
        <p:nvGrpSpPr>
          <p:cNvPr id="12" name="Group 11">
            <a:extLst>
              <a:ext uri="{FF2B5EF4-FFF2-40B4-BE49-F238E27FC236}">
                <a16:creationId xmlns:a16="http://schemas.microsoft.com/office/drawing/2014/main" id="{86C67566-7AEE-4A44-A82E-E2207FC9A9D9}"/>
              </a:ext>
            </a:extLst>
          </p:cNvPr>
          <p:cNvGrpSpPr/>
          <p:nvPr/>
        </p:nvGrpSpPr>
        <p:grpSpPr>
          <a:xfrm>
            <a:off x="1107044" y="2135579"/>
            <a:ext cx="846446" cy="846446"/>
            <a:chOff x="1855190" y="1872343"/>
            <a:chExt cx="1030514" cy="1030514"/>
          </a:xfrm>
        </p:grpSpPr>
        <p:sp>
          <p:nvSpPr>
            <p:cNvPr id="5" name="Oval 4">
              <a:extLst>
                <a:ext uri="{FF2B5EF4-FFF2-40B4-BE49-F238E27FC236}">
                  <a16:creationId xmlns:a16="http://schemas.microsoft.com/office/drawing/2014/main" id="{EDA7CD31-7A1E-40FC-9346-5602FBFDDC56}"/>
                </a:ext>
              </a:extLst>
            </p:cNvPr>
            <p:cNvSpPr/>
            <p:nvPr/>
          </p:nvSpPr>
          <p:spPr>
            <a:xfrm>
              <a:off x="1855190" y="1872343"/>
              <a:ext cx="1030514" cy="103051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9" name="Graphic 28" descr="Research">
              <a:extLst>
                <a:ext uri="{FF2B5EF4-FFF2-40B4-BE49-F238E27FC236}">
                  <a16:creationId xmlns:a16="http://schemas.microsoft.com/office/drawing/2014/main" id="{42C36F59-6CDD-42DA-8CF4-5149B32CBA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8939" y="2036045"/>
              <a:ext cx="685800" cy="685800"/>
            </a:xfrm>
            <a:prstGeom prst="rect">
              <a:avLst/>
            </a:prstGeom>
          </p:spPr>
        </p:pic>
      </p:grpSp>
      <p:sp>
        <p:nvSpPr>
          <p:cNvPr id="15" name="Freeform: Shape 14">
            <a:extLst>
              <a:ext uri="{FF2B5EF4-FFF2-40B4-BE49-F238E27FC236}">
                <a16:creationId xmlns:a16="http://schemas.microsoft.com/office/drawing/2014/main" id="{4FE962F2-C791-413E-BA79-1DCDE1A4DCC0}"/>
              </a:ext>
            </a:extLst>
          </p:cNvPr>
          <p:cNvSpPr/>
          <p:nvPr/>
        </p:nvSpPr>
        <p:spPr>
          <a:xfrm>
            <a:off x="-13855" y="2019270"/>
            <a:ext cx="4821382" cy="446840"/>
          </a:xfrm>
          <a:custGeom>
            <a:avLst/>
            <a:gdLst>
              <a:gd name="connsiteX0" fmla="*/ 0 w 4821382"/>
              <a:gd name="connsiteY0" fmla="*/ 484909 h 484909"/>
              <a:gd name="connsiteX1" fmla="*/ 997528 w 4821382"/>
              <a:gd name="connsiteY1" fmla="*/ 484909 h 484909"/>
              <a:gd name="connsiteX2" fmla="*/ 1510146 w 4821382"/>
              <a:gd name="connsiteY2" fmla="*/ 0 h 484909"/>
              <a:gd name="connsiteX3" fmla="*/ 2050473 w 4821382"/>
              <a:gd name="connsiteY3" fmla="*/ 443345 h 484909"/>
              <a:gd name="connsiteX4" fmla="*/ 4821382 w 4821382"/>
              <a:gd name="connsiteY4" fmla="*/ 443345 h 484909"/>
              <a:gd name="connsiteX0" fmla="*/ 0 w 4821382"/>
              <a:gd name="connsiteY0" fmla="*/ 484909 h 484909"/>
              <a:gd name="connsiteX1" fmla="*/ 997528 w 4821382"/>
              <a:gd name="connsiteY1" fmla="*/ 484909 h 484909"/>
              <a:gd name="connsiteX2" fmla="*/ 1510146 w 4821382"/>
              <a:gd name="connsiteY2" fmla="*/ 0 h 484909"/>
              <a:gd name="connsiteX3" fmla="*/ 1731819 w 4821382"/>
              <a:gd name="connsiteY3" fmla="*/ 180109 h 484909"/>
              <a:gd name="connsiteX4" fmla="*/ 2050473 w 4821382"/>
              <a:gd name="connsiteY4" fmla="*/ 443345 h 484909"/>
              <a:gd name="connsiteX5" fmla="*/ 4821382 w 4821382"/>
              <a:gd name="connsiteY5" fmla="*/ 443345 h 484909"/>
              <a:gd name="connsiteX0" fmla="*/ 0 w 4821382"/>
              <a:gd name="connsiteY0" fmla="*/ 494836 h 494836"/>
              <a:gd name="connsiteX1" fmla="*/ 997528 w 4821382"/>
              <a:gd name="connsiteY1" fmla="*/ 494836 h 494836"/>
              <a:gd name="connsiteX2" fmla="*/ 1510146 w 4821382"/>
              <a:gd name="connsiteY2" fmla="*/ 9927 h 494836"/>
              <a:gd name="connsiteX3" fmla="*/ 1731819 w 4821382"/>
              <a:gd name="connsiteY3" fmla="*/ 190036 h 494836"/>
              <a:gd name="connsiteX4" fmla="*/ 2050473 w 4821382"/>
              <a:gd name="connsiteY4" fmla="*/ 453272 h 494836"/>
              <a:gd name="connsiteX5" fmla="*/ 4821382 w 4821382"/>
              <a:gd name="connsiteY5" fmla="*/ 453272 h 494836"/>
              <a:gd name="connsiteX0" fmla="*/ 0 w 4821382"/>
              <a:gd name="connsiteY0" fmla="*/ 485431 h 485431"/>
              <a:gd name="connsiteX1" fmla="*/ 997528 w 4821382"/>
              <a:gd name="connsiteY1" fmla="*/ 485431 h 485431"/>
              <a:gd name="connsiteX2" fmla="*/ 1510146 w 4821382"/>
              <a:gd name="connsiteY2" fmla="*/ 522 h 485431"/>
              <a:gd name="connsiteX3" fmla="*/ 1731819 w 4821382"/>
              <a:gd name="connsiteY3" fmla="*/ 180631 h 485431"/>
              <a:gd name="connsiteX4" fmla="*/ 2050473 w 4821382"/>
              <a:gd name="connsiteY4" fmla="*/ 443867 h 485431"/>
              <a:gd name="connsiteX5" fmla="*/ 4821382 w 4821382"/>
              <a:gd name="connsiteY5" fmla="*/ 443867 h 485431"/>
              <a:gd name="connsiteX0" fmla="*/ 0 w 4821382"/>
              <a:gd name="connsiteY0" fmla="*/ 485004 h 485004"/>
              <a:gd name="connsiteX1" fmla="*/ 997528 w 4821382"/>
              <a:gd name="connsiteY1" fmla="*/ 485004 h 485004"/>
              <a:gd name="connsiteX2" fmla="*/ 1510146 w 4821382"/>
              <a:gd name="connsiteY2" fmla="*/ 95 h 485004"/>
              <a:gd name="connsiteX3" fmla="*/ 2050473 w 4821382"/>
              <a:gd name="connsiteY3" fmla="*/ 443440 h 485004"/>
              <a:gd name="connsiteX4" fmla="*/ 4821382 w 4821382"/>
              <a:gd name="connsiteY4" fmla="*/ 443440 h 485004"/>
              <a:gd name="connsiteX0" fmla="*/ 0 w 4821382"/>
              <a:gd name="connsiteY0" fmla="*/ 487009 h 487009"/>
              <a:gd name="connsiteX1" fmla="*/ 997528 w 4821382"/>
              <a:gd name="connsiteY1" fmla="*/ 487009 h 487009"/>
              <a:gd name="connsiteX2" fmla="*/ 1510146 w 4821382"/>
              <a:gd name="connsiteY2" fmla="*/ 2100 h 487009"/>
              <a:gd name="connsiteX3" fmla="*/ 2050473 w 4821382"/>
              <a:gd name="connsiteY3" fmla="*/ 445445 h 487009"/>
              <a:gd name="connsiteX4" fmla="*/ 4821382 w 4821382"/>
              <a:gd name="connsiteY4" fmla="*/ 445445 h 487009"/>
              <a:gd name="connsiteX0" fmla="*/ 0 w 4821382"/>
              <a:gd name="connsiteY0" fmla="*/ 487009 h 487009"/>
              <a:gd name="connsiteX1" fmla="*/ 997528 w 4821382"/>
              <a:gd name="connsiteY1" fmla="*/ 487009 h 487009"/>
              <a:gd name="connsiteX2" fmla="*/ 1607128 w 4821382"/>
              <a:gd name="connsiteY2" fmla="*/ 2100 h 487009"/>
              <a:gd name="connsiteX3" fmla="*/ 2050473 w 4821382"/>
              <a:gd name="connsiteY3" fmla="*/ 445445 h 487009"/>
              <a:gd name="connsiteX4" fmla="*/ 4821382 w 4821382"/>
              <a:gd name="connsiteY4" fmla="*/ 445445 h 487009"/>
              <a:gd name="connsiteX0" fmla="*/ 0 w 4821382"/>
              <a:gd name="connsiteY0" fmla="*/ 485370 h 485370"/>
              <a:gd name="connsiteX1" fmla="*/ 997528 w 4821382"/>
              <a:gd name="connsiteY1" fmla="*/ 485370 h 485370"/>
              <a:gd name="connsiteX2" fmla="*/ 1607128 w 4821382"/>
              <a:gd name="connsiteY2" fmla="*/ 461 h 485370"/>
              <a:gd name="connsiteX3" fmla="*/ 2050473 w 4821382"/>
              <a:gd name="connsiteY3" fmla="*/ 443806 h 485370"/>
              <a:gd name="connsiteX4" fmla="*/ 4821382 w 4821382"/>
              <a:gd name="connsiteY4" fmla="*/ 443806 h 485370"/>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34893 h 434893"/>
              <a:gd name="connsiteX1" fmla="*/ 997528 w 4821382"/>
              <a:gd name="connsiteY1" fmla="*/ 434893 h 434893"/>
              <a:gd name="connsiteX2" fmla="*/ 1499178 w 4821382"/>
              <a:gd name="connsiteY2" fmla="*/ 784 h 434893"/>
              <a:gd name="connsiteX3" fmla="*/ 2050473 w 4821382"/>
              <a:gd name="connsiteY3" fmla="*/ 393329 h 434893"/>
              <a:gd name="connsiteX4" fmla="*/ 4821382 w 4821382"/>
              <a:gd name="connsiteY4" fmla="*/ 393329 h 434893"/>
              <a:gd name="connsiteX0" fmla="*/ 0 w 4821382"/>
              <a:gd name="connsiteY0" fmla="*/ 434163 h 434163"/>
              <a:gd name="connsiteX1" fmla="*/ 997528 w 4821382"/>
              <a:gd name="connsiteY1" fmla="*/ 434163 h 434163"/>
              <a:gd name="connsiteX2" fmla="*/ 1499178 w 4821382"/>
              <a:gd name="connsiteY2" fmla="*/ 54 h 434163"/>
              <a:gd name="connsiteX3" fmla="*/ 2050473 w 4821382"/>
              <a:gd name="connsiteY3" fmla="*/ 392599 h 434163"/>
              <a:gd name="connsiteX4" fmla="*/ 4821382 w 4821382"/>
              <a:gd name="connsiteY4" fmla="*/ 392599 h 434163"/>
              <a:gd name="connsiteX0" fmla="*/ 0 w 4821382"/>
              <a:gd name="connsiteY0" fmla="*/ 434163 h 434163"/>
              <a:gd name="connsiteX1" fmla="*/ 997528 w 4821382"/>
              <a:gd name="connsiteY1" fmla="*/ 434163 h 434163"/>
              <a:gd name="connsiteX2" fmla="*/ 1543628 w 4821382"/>
              <a:gd name="connsiteY2" fmla="*/ 54 h 434163"/>
              <a:gd name="connsiteX3" fmla="*/ 2050473 w 4821382"/>
              <a:gd name="connsiteY3" fmla="*/ 392599 h 434163"/>
              <a:gd name="connsiteX4" fmla="*/ 4821382 w 4821382"/>
              <a:gd name="connsiteY4" fmla="*/ 392599 h 434163"/>
              <a:gd name="connsiteX0" fmla="*/ 0 w 4821382"/>
              <a:gd name="connsiteY0" fmla="*/ 434139 h 434139"/>
              <a:gd name="connsiteX1" fmla="*/ 997528 w 4821382"/>
              <a:gd name="connsiteY1" fmla="*/ 434139 h 434139"/>
              <a:gd name="connsiteX2" fmla="*/ 1543628 w 4821382"/>
              <a:gd name="connsiteY2" fmla="*/ 30 h 434139"/>
              <a:gd name="connsiteX3" fmla="*/ 2050473 w 4821382"/>
              <a:gd name="connsiteY3" fmla="*/ 392575 h 434139"/>
              <a:gd name="connsiteX4" fmla="*/ 4821382 w 4821382"/>
              <a:gd name="connsiteY4" fmla="*/ 392575 h 434139"/>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50 h 434150"/>
              <a:gd name="connsiteX1" fmla="*/ 997528 w 4821382"/>
              <a:gd name="connsiteY1" fmla="*/ 434150 h 434150"/>
              <a:gd name="connsiteX2" fmla="*/ 1543628 w 4821382"/>
              <a:gd name="connsiteY2" fmla="*/ 41 h 434150"/>
              <a:gd name="connsiteX3" fmla="*/ 2050473 w 4821382"/>
              <a:gd name="connsiteY3" fmla="*/ 392586 h 434150"/>
              <a:gd name="connsiteX4" fmla="*/ 4821382 w 4821382"/>
              <a:gd name="connsiteY4" fmla="*/ 392586 h 434150"/>
              <a:gd name="connsiteX0" fmla="*/ 0 w 4821382"/>
              <a:gd name="connsiteY0" fmla="*/ 434148 h 434148"/>
              <a:gd name="connsiteX1" fmla="*/ 997528 w 4821382"/>
              <a:gd name="connsiteY1" fmla="*/ 434148 h 434148"/>
              <a:gd name="connsiteX2" fmla="*/ 1543628 w 4821382"/>
              <a:gd name="connsiteY2" fmla="*/ 39 h 434148"/>
              <a:gd name="connsiteX3" fmla="*/ 2050473 w 4821382"/>
              <a:gd name="connsiteY3" fmla="*/ 392584 h 434148"/>
              <a:gd name="connsiteX4" fmla="*/ 4821382 w 4821382"/>
              <a:gd name="connsiteY4" fmla="*/ 392584 h 434148"/>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34344 h 434344"/>
              <a:gd name="connsiteX1" fmla="*/ 997528 w 4821382"/>
              <a:gd name="connsiteY1" fmla="*/ 434344 h 434344"/>
              <a:gd name="connsiteX2" fmla="*/ 1543628 w 4821382"/>
              <a:gd name="connsiteY2" fmla="*/ 235 h 434344"/>
              <a:gd name="connsiteX3" fmla="*/ 2050473 w 4821382"/>
              <a:gd name="connsiteY3" fmla="*/ 392780 h 434344"/>
              <a:gd name="connsiteX4" fmla="*/ 4821382 w 4821382"/>
              <a:gd name="connsiteY4" fmla="*/ 392780 h 434344"/>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46840 h 446840"/>
              <a:gd name="connsiteX1" fmla="*/ 997528 w 4821382"/>
              <a:gd name="connsiteY1" fmla="*/ 446840 h 446840"/>
              <a:gd name="connsiteX2" fmla="*/ 1543628 w 4821382"/>
              <a:gd name="connsiteY2" fmla="*/ 31 h 446840"/>
              <a:gd name="connsiteX3" fmla="*/ 2050473 w 4821382"/>
              <a:gd name="connsiteY3" fmla="*/ 405276 h 446840"/>
              <a:gd name="connsiteX4" fmla="*/ 4821382 w 4821382"/>
              <a:gd name="connsiteY4" fmla="*/ 405276 h 44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1382" h="446840">
                <a:moveTo>
                  <a:pt x="0" y="446840"/>
                </a:moveTo>
                <a:lnTo>
                  <a:pt x="997528" y="446840"/>
                </a:lnTo>
                <a:cubicBezTo>
                  <a:pt x="1020619" y="277122"/>
                  <a:pt x="1211118" y="-3433"/>
                  <a:pt x="1543628" y="31"/>
                </a:cubicBezTo>
                <a:cubicBezTo>
                  <a:pt x="1876138" y="3495"/>
                  <a:pt x="2057400" y="267885"/>
                  <a:pt x="2050473" y="405276"/>
                </a:cubicBezTo>
                <a:lnTo>
                  <a:pt x="4821382" y="405276"/>
                </a:lnTo>
              </a:path>
            </a:pathLst>
          </a:custGeom>
          <a:noFill/>
          <a:ln w="98425" cap="rnd">
            <a:solidFill>
              <a:schemeClr val="accent5"/>
            </a:solidFill>
            <a:round/>
            <a:headEnd w="lg"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77F2A0-D667-44EE-B359-0CBD0C37F4AF}"/>
              </a:ext>
            </a:extLst>
          </p:cNvPr>
          <p:cNvSpPr/>
          <p:nvPr/>
        </p:nvSpPr>
        <p:spPr>
          <a:xfrm>
            <a:off x="-13855" y="3704741"/>
            <a:ext cx="4821382" cy="446840"/>
          </a:xfrm>
          <a:custGeom>
            <a:avLst/>
            <a:gdLst>
              <a:gd name="connsiteX0" fmla="*/ 0 w 4821382"/>
              <a:gd name="connsiteY0" fmla="*/ 484909 h 484909"/>
              <a:gd name="connsiteX1" fmla="*/ 997528 w 4821382"/>
              <a:gd name="connsiteY1" fmla="*/ 484909 h 484909"/>
              <a:gd name="connsiteX2" fmla="*/ 1510146 w 4821382"/>
              <a:gd name="connsiteY2" fmla="*/ 0 h 484909"/>
              <a:gd name="connsiteX3" fmla="*/ 2050473 w 4821382"/>
              <a:gd name="connsiteY3" fmla="*/ 443345 h 484909"/>
              <a:gd name="connsiteX4" fmla="*/ 4821382 w 4821382"/>
              <a:gd name="connsiteY4" fmla="*/ 443345 h 484909"/>
              <a:gd name="connsiteX0" fmla="*/ 0 w 4821382"/>
              <a:gd name="connsiteY0" fmla="*/ 484909 h 484909"/>
              <a:gd name="connsiteX1" fmla="*/ 997528 w 4821382"/>
              <a:gd name="connsiteY1" fmla="*/ 484909 h 484909"/>
              <a:gd name="connsiteX2" fmla="*/ 1510146 w 4821382"/>
              <a:gd name="connsiteY2" fmla="*/ 0 h 484909"/>
              <a:gd name="connsiteX3" fmla="*/ 1731819 w 4821382"/>
              <a:gd name="connsiteY3" fmla="*/ 180109 h 484909"/>
              <a:gd name="connsiteX4" fmla="*/ 2050473 w 4821382"/>
              <a:gd name="connsiteY4" fmla="*/ 443345 h 484909"/>
              <a:gd name="connsiteX5" fmla="*/ 4821382 w 4821382"/>
              <a:gd name="connsiteY5" fmla="*/ 443345 h 484909"/>
              <a:gd name="connsiteX0" fmla="*/ 0 w 4821382"/>
              <a:gd name="connsiteY0" fmla="*/ 494836 h 494836"/>
              <a:gd name="connsiteX1" fmla="*/ 997528 w 4821382"/>
              <a:gd name="connsiteY1" fmla="*/ 494836 h 494836"/>
              <a:gd name="connsiteX2" fmla="*/ 1510146 w 4821382"/>
              <a:gd name="connsiteY2" fmla="*/ 9927 h 494836"/>
              <a:gd name="connsiteX3" fmla="*/ 1731819 w 4821382"/>
              <a:gd name="connsiteY3" fmla="*/ 190036 h 494836"/>
              <a:gd name="connsiteX4" fmla="*/ 2050473 w 4821382"/>
              <a:gd name="connsiteY4" fmla="*/ 453272 h 494836"/>
              <a:gd name="connsiteX5" fmla="*/ 4821382 w 4821382"/>
              <a:gd name="connsiteY5" fmla="*/ 453272 h 494836"/>
              <a:gd name="connsiteX0" fmla="*/ 0 w 4821382"/>
              <a:gd name="connsiteY0" fmla="*/ 485431 h 485431"/>
              <a:gd name="connsiteX1" fmla="*/ 997528 w 4821382"/>
              <a:gd name="connsiteY1" fmla="*/ 485431 h 485431"/>
              <a:gd name="connsiteX2" fmla="*/ 1510146 w 4821382"/>
              <a:gd name="connsiteY2" fmla="*/ 522 h 485431"/>
              <a:gd name="connsiteX3" fmla="*/ 1731819 w 4821382"/>
              <a:gd name="connsiteY3" fmla="*/ 180631 h 485431"/>
              <a:gd name="connsiteX4" fmla="*/ 2050473 w 4821382"/>
              <a:gd name="connsiteY4" fmla="*/ 443867 h 485431"/>
              <a:gd name="connsiteX5" fmla="*/ 4821382 w 4821382"/>
              <a:gd name="connsiteY5" fmla="*/ 443867 h 485431"/>
              <a:gd name="connsiteX0" fmla="*/ 0 w 4821382"/>
              <a:gd name="connsiteY0" fmla="*/ 485004 h 485004"/>
              <a:gd name="connsiteX1" fmla="*/ 997528 w 4821382"/>
              <a:gd name="connsiteY1" fmla="*/ 485004 h 485004"/>
              <a:gd name="connsiteX2" fmla="*/ 1510146 w 4821382"/>
              <a:gd name="connsiteY2" fmla="*/ 95 h 485004"/>
              <a:gd name="connsiteX3" fmla="*/ 2050473 w 4821382"/>
              <a:gd name="connsiteY3" fmla="*/ 443440 h 485004"/>
              <a:gd name="connsiteX4" fmla="*/ 4821382 w 4821382"/>
              <a:gd name="connsiteY4" fmla="*/ 443440 h 485004"/>
              <a:gd name="connsiteX0" fmla="*/ 0 w 4821382"/>
              <a:gd name="connsiteY0" fmla="*/ 487009 h 487009"/>
              <a:gd name="connsiteX1" fmla="*/ 997528 w 4821382"/>
              <a:gd name="connsiteY1" fmla="*/ 487009 h 487009"/>
              <a:gd name="connsiteX2" fmla="*/ 1510146 w 4821382"/>
              <a:gd name="connsiteY2" fmla="*/ 2100 h 487009"/>
              <a:gd name="connsiteX3" fmla="*/ 2050473 w 4821382"/>
              <a:gd name="connsiteY3" fmla="*/ 445445 h 487009"/>
              <a:gd name="connsiteX4" fmla="*/ 4821382 w 4821382"/>
              <a:gd name="connsiteY4" fmla="*/ 445445 h 487009"/>
              <a:gd name="connsiteX0" fmla="*/ 0 w 4821382"/>
              <a:gd name="connsiteY0" fmla="*/ 487009 h 487009"/>
              <a:gd name="connsiteX1" fmla="*/ 997528 w 4821382"/>
              <a:gd name="connsiteY1" fmla="*/ 487009 h 487009"/>
              <a:gd name="connsiteX2" fmla="*/ 1607128 w 4821382"/>
              <a:gd name="connsiteY2" fmla="*/ 2100 h 487009"/>
              <a:gd name="connsiteX3" fmla="*/ 2050473 w 4821382"/>
              <a:gd name="connsiteY3" fmla="*/ 445445 h 487009"/>
              <a:gd name="connsiteX4" fmla="*/ 4821382 w 4821382"/>
              <a:gd name="connsiteY4" fmla="*/ 445445 h 487009"/>
              <a:gd name="connsiteX0" fmla="*/ 0 w 4821382"/>
              <a:gd name="connsiteY0" fmla="*/ 485370 h 485370"/>
              <a:gd name="connsiteX1" fmla="*/ 997528 w 4821382"/>
              <a:gd name="connsiteY1" fmla="*/ 485370 h 485370"/>
              <a:gd name="connsiteX2" fmla="*/ 1607128 w 4821382"/>
              <a:gd name="connsiteY2" fmla="*/ 461 h 485370"/>
              <a:gd name="connsiteX3" fmla="*/ 2050473 w 4821382"/>
              <a:gd name="connsiteY3" fmla="*/ 443806 h 485370"/>
              <a:gd name="connsiteX4" fmla="*/ 4821382 w 4821382"/>
              <a:gd name="connsiteY4" fmla="*/ 443806 h 485370"/>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34893 h 434893"/>
              <a:gd name="connsiteX1" fmla="*/ 997528 w 4821382"/>
              <a:gd name="connsiteY1" fmla="*/ 434893 h 434893"/>
              <a:gd name="connsiteX2" fmla="*/ 1499178 w 4821382"/>
              <a:gd name="connsiteY2" fmla="*/ 784 h 434893"/>
              <a:gd name="connsiteX3" fmla="*/ 2050473 w 4821382"/>
              <a:gd name="connsiteY3" fmla="*/ 393329 h 434893"/>
              <a:gd name="connsiteX4" fmla="*/ 4821382 w 4821382"/>
              <a:gd name="connsiteY4" fmla="*/ 393329 h 434893"/>
              <a:gd name="connsiteX0" fmla="*/ 0 w 4821382"/>
              <a:gd name="connsiteY0" fmla="*/ 434163 h 434163"/>
              <a:gd name="connsiteX1" fmla="*/ 997528 w 4821382"/>
              <a:gd name="connsiteY1" fmla="*/ 434163 h 434163"/>
              <a:gd name="connsiteX2" fmla="*/ 1499178 w 4821382"/>
              <a:gd name="connsiteY2" fmla="*/ 54 h 434163"/>
              <a:gd name="connsiteX3" fmla="*/ 2050473 w 4821382"/>
              <a:gd name="connsiteY3" fmla="*/ 392599 h 434163"/>
              <a:gd name="connsiteX4" fmla="*/ 4821382 w 4821382"/>
              <a:gd name="connsiteY4" fmla="*/ 392599 h 434163"/>
              <a:gd name="connsiteX0" fmla="*/ 0 w 4821382"/>
              <a:gd name="connsiteY0" fmla="*/ 434163 h 434163"/>
              <a:gd name="connsiteX1" fmla="*/ 997528 w 4821382"/>
              <a:gd name="connsiteY1" fmla="*/ 434163 h 434163"/>
              <a:gd name="connsiteX2" fmla="*/ 1543628 w 4821382"/>
              <a:gd name="connsiteY2" fmla="*/ 54 h 434163"/>
              <a:gd name="connsiteX3" fmla="*/ 2050473 w 4821382"/>
              <a:gd name="connsiteY3" fmla="*/ 392599 h 434163"/>
              <a:gd name="connsiteX4" fmla="*/ 4821382 w 4821382"/>
              <a:gd name="connsiteY4" fmla="*/ 392599 h 434163"/>
              <a:gd name="connsiteX0" fmla="*/ 0 w 4821382"/>
              <a:gd name="connsiteY0" fmla="*/ 434139 h 434139"/>
              <a:gd name="connsiteX1" fmla="*/ 997528 w 4821382"/>
              <a:gd name="connsiteY1" fmla="*/ 434139 h 434139"/>
              <a:gd name="connsiteX2" fmla="*/ 1543628 w 4821382"/>
              <a:gd name="connsiteY2" fmla="*/ 30 h 434139"/>
              <a:gd name="connsiteX3" fmla="*/ 2050473 w 4821382"/>
              <a:gd name="connsiteY3" fmla="*/ 392575 h 434139"/>
              <a:gd name="connsiteX4" fmla="*/ 4821382 w 4821382"/>
              <a:gd name="connsiteY4" fmla="*/ 392575 h 434139"/>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50 h 434150"/>
              <a:gd name="connsiteX1" fmla="*/ 997528 w 4821382"/>
              <a:gd name="connsiteY1" fmla="*/ 434150 h 434150"/>
              <a:gd name="connsiteX2" fmla="*/ 1543628 w 4821382"/>
              <a:gd name="connsiteY2" fmla="*/ 41 h 434150"/>
              <a:gd name="connsiteX3" fmla="*/ 2050473 w 4821382"/>
              <a:gd name="connsiteY3" fmla="*/ 392586 h 434150"/>
              <a:gd name="connsiteX4" fmla="*/ 4821382 w 4821382"/>
              <a:gd name="connsiteY4" fmla="*/ 392586 h 434150"/>
              <a:gd name="connsiteX0" fmla="*/ 0 w 4821382"/>
              <a:gd name="connsiteY0" fmla="*/ 434148 h 434148"/>
              <a:gd name="connsiteX1" fmla="*/ 997528 w 4821382"/>
              <a:gd name="connsiteY1" fmla="*/ 434148 h 434148"/>
              <a:gd name="connsiteX2" fmla="*/ 1543628 w 4821382"/>
              <a:gd name="connsiteY2" fmla="*/ 39 h 434148"/>
              <a:gd name="connsiteX3" fmla="*/ 2050473 w 4821382"/>
              <a:gd name="connsiteY3" fmla="*/ 392584 h 434148"/>
              <a:gd name="connsiteX4" fmla="*/ 4821382 w 4821382"/>
              <a:gd name="connsiteY4" fmla="*/ 392584 h 434148"/>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34344 h 434344"/>
              <a:gd name="connsiteX1" fmla="*/ 997528 w 4821382"/>
              <a:gd name="connsiteY1" fmla="*/ 434344 h 434344"/>
              <a:gd name="connsiteX2" fmla="*/ 1543628 w 4821382"/>
              <a:gd name="connsiteY2" fmla="*/ 235 h 434344"/>
              <a:gd name="connsiteX3" fmla="*/ 2050473 w 4821382"/>
              <a:gd name="connsiteY3" fmla="*/ 392780 h 434344"/>
              <a:gd name="connsiteX4" fmla="*/ 4821382 w 4821382"/>
              <a:gd name="connsiteY4" fmla="*/ 392780 h 434344"/>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46840 h 446840"/>
              <a:gd name="connsiteX1" fmla="*/ 997528 w 4821382"/>
              <a:gd name="connsiteY1" fmla="*/ 446840 h 446840"/>
              <a:gd name="connsiteX2" fmla="*/ 1543628 w 4821382"/>
              <a:gd name="connsiteY2" fmla="*/ 31 h 446840"/>
              <a:gd name="connsiteX3" fmla="*/ 2050473 w 4821382"/>
              <a:gd name="connsiteY3" fmla="*/ 405276 h 446840"/>
              <a:gd name="connsiteX4" fmla="*/ 4821382 w 4821382"/>
              <a:gd name="connsiteY4" fmla="*/ 405276 h 44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1382" h="446840">
                <a:moveTo>
                  <a:pt x="0" y="446840"/>
                </a:moveTo>
                <a:lnTo>
                  <a:pt x="997528" y="446840"/>
                </a:lnTo>
                <a:cubicBezTo>
                  <a:pt x="1020619" y="277122"/>
                  <a:pt x="1211118" y="-3433"/>
                  <a:pt x="1543628" y="31"/>
                </a:cubicBezTo>
                <a:cubicBezTo>
                  <a:pt x="1876138" y="3495"/>
                  <a:pt x="2057400" y="267885"/>
                  <a:pt x="2050473" y="405276"/>
                </a:cubicBezTo>
                <a:lnTo>
                  <a:pt x="4821382" y="405276"/>
                </a:lnTo>
              </a:path>
            </a:pathLst>
          </a:custGeom>
          <a:noFill/>
          <a:ln w="98425" cap="rnd">
            <a:solidFill>
              <a:schemeClr val="accent5"/>
            </a:solidFill>
            <a:round/>
            <a:headEnd w="lg"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7140866-E8FF-4856-A260-3F0DB1458716}"/>
              </a:ext>
            </a:extLst>
          </p:cNvPr>
          <p:cNvSpPr/>
          <p:nvPr/>
        </p:nvSpPr>
        <p:spPr>
          <a:xfrm>
            <a:off x="-13855" y="5328528"/>
            <a:ext cx="4821382" cy="446840"/>
          </a:xfrm>
          <a:custGeom>
            <a:avLst/>
            <a:gdLst>
              <a:gd name="connsiteX0" fmla="*/ 0 w 4821382"/>
              <a:gd name="connsiteY0" fmla="*/ 484909 h 484909"/>
              <a:gd name="connsiteX1" fmla="*/ 997528 w 4821382"/>
              <a:gd name="connsiteY1" fmla="*/ 484909 h 484909"/>
              <a:gd name="connsiteX2" fmla="*/ 1510146 w 4821382"/>
              <a:gd name="connsiteY2" fmla="*/ 0 h 484909"/>
              <a:gd name="connsiteX3" fmla="*/ 2050473 w 4821382"/>
              <a:gd name="connsiteY3" fmla="*/ 443345 h 484909"/>
              <a:gd name="connsiteX4" fmla="*/ 4821382 w 4821382"/>
              <a:gd name="connsiteY4" fmla="*/ 443345 h 484909"/>
              <a:gd name="connsiteX0" fmla="*/ 0 w 4821382"/>
              <a:gd name="connsiteY0" fmla="*/ 484909 h 484909"/>
              <a:gd name="connsiteX1" fmla="*/ 997528 w 4821382"/>
              <a:gd name="connsiteY1" fmla="*/ 484909 h 484909"/>
              <a:gd name="connsiteX2" fmla="*/ 1510146 w 4821382"/>
              <a:gd name="connsiteY2" fmla="*/ 0 h 484909"/>
              <a:gd name="connsiteX3" fmla="*/ 1731819 w 4821382"/>
              <a:gd name="connsiteY3" fmla="*/ 180109 h 484909"/>
              <a:gd name="connsiteX4" fmla="*/ 2050473 w 4821382"/>
              <a:gd name="connsiteY4" fmla="*/ 443345 h 484909"/>
              <a:gd name="connsiteX5" fmla="*/ 4821382 w 4821382"/>
              <a:gd name="connsiteY5" fmla="*/ 443345 h 484909"/>
              <a:gd name="connsiteX0" fmla="*/ 0 w 4821382"/>
              <a:gd name="connsiteY0" fmla="*/ 494836 h 494836"/>
              <a:gd name="connsiteX1" fmla="*/ 997528 w 4821382"/>
              <a:gd name="connsiteY1" fmla="*/ 494836 h 494836"/>
              <a:gd name="connsiteX2" fmla="*/ 1510146 w 4821382"/>
              <a:gd name="connsiteY2" fmla="*/ 9927 h 494836"/>
              <a:gd name="connsiteX3" fmla="*/ 1731819 w 4821382"/>
              <a:gd name="connsiteY3" fmla="*/ 190036 h 494836"/>
              <a:gd name="connsiteX4" fmla="*/ 2050473 w 4821382"/>
              <a:gd name="connsiteY4" fmla="*/ 453272 h 494836"/>
              <a:gd name="connsiteX5" fmla="*/ 4821382 w 4821382"/>
              <a:gd name="connsiteY5" fmla="*/ 453272 h 494836"/>
              <a:gd name="connsiteX0" fmla="*/ 0 w 4821382"/>
              <a:gd name="connsiteY0" fmla="*/ 485431 h 485431"/>
              <a:gd name="connsiteX1" fmla="*/ 997528 w 4821382"/>
              <a:gd name="connsiteY1" fmla="*/ 485431 h 485431"/>
              <a:gd name="connsiteX2" fmla="*/ 1510146 w 4821382"/>
              <a:gd name="connsiteY2" fmla="*/ 522 h 485431"/>
              <a:gd name="connsiteX3" fmla="*/ 1731819 w 4821382"/>
              <a:gd name="connsiteY3" fmla="*/ 180631 h 485431"/>
              <a:gd name="connsiteX4" fmla="*/ 2050473 w 4821382"/>
              <a:gd name="connsiteY4" fmla="*/ 443867 h 485431"/>
              <a:gd name="connsiteX5" fmla="*/ 4821382 w 4821382"/>
              <a:gd name="connsiteY5" fmla="*/ 443867 h 485431"/>
              <a:gd name="connsiteX0" fmla="*/ 0 w 4821382"/>
              <a:gd name="connsiteY0" fmla="*/ 485004 h 485004"/>
              <a:gd name="connsiteX1" fmla="*/ 997528 w 4821382"/>
              <a:gd name="connsiteY1" fmla="*/ 485004 h 485004"/>
              <a:gd name="connsiteX2" fmla="*/ 1510146 w 4821382"/>
              <a:gd name="connsiteY2" fmla="*/ 95 h 485004"/>
              <a:gd name="connsiteX3" fmla="*/ 2050473 w 4821382"/>
              <a:gd name="connsiteY3" fmla="*/ 443440 h 485004"/>
              <a:gd name="connsiteX4" fmla="*/ 4821382 w 4821382"/>
              <a:gd name="connsiteY4" fmla="*/ 443440 h 485004"/>
              <a:gd name="connsiteX0" fmla="*/ 0 w 4821382"/>
              <a:gd name="connsiteY0" fmla="*/ 487009 h 487009"/>
              <a:gd name="connsiteX1" fmla="*/ 997528 w 4821382"/>
              <a:gd name="connsiteY1" fmla="*/ 487009 h 487009"/>
              <a:gd name="connsiteX2" fmla="*/ 1510146 w 4821382"/>
              <a:gd name="connsiteY2" fmla="*/ 2100 h 487009"/>
              <a:gd name="connsiteX3" fmla="*/ 2050473 w 4821382"/>
              <a:gd name="connsiteY3" fmla="*/ 445445 h 487009"/>
              <a:gd name="connsiteX4" fmla="*/ 4821382 w 4821382"/>
              <a:gd name="connsiteY4" fmla="*/ 445445 h 487009"/>
              <a:gd name="connsiteX0" fmla="*/ 0 w 4821382"/>
              <a:gd name="connsiteY0" fmla="*/ 487009 h 487009"/>
              <a:gd name="connsiteX1" fmla="*/ 997528 w 4821382"/>
              <a:gd name="connsiteY1" fmla="*/ 487009 h 487009"/>
              <a:gd name="connsiteX2" fmla="*/ 1607128 w 4821382"/>
              <a:gd name="connsiteY2" fmla="*/ 2100 h 487009"/>
              <a:gd name="connsiteX3" fmla="*/ 2050473 w 4821382"/>
              <a:gd name="connsiteY3" fmla="*/ 445445 h 487009"/>
              <a:gd name="connsiteX4" fmla="*/ 4821382 w 4821382"/>
              <a:gd name="connsiteY4" fmla="*/ 445445 h 487009"/>
              <a:gd name="connsiteX0" fmla="*/ 0 w 4821382"/>
              <a:gd name="connsiteY0" fmla="*/ 485370 h 485370"/>
              <a:gd name="connsiteX1" fmla="*/ 997528 w 4821382"/>
              <a:gd name="connsiteY1" fmla="*/ 485370 h 485370"/>
              <a:gd name="connsiteX2" fmla="*/ 1607128 w 4821382"/>
              <a:gd name="connsiteY2" fmla="*/ 461 h 485370"/>
              <a:gd name="connsiteX3" fmla="*/ 2050473 w 4821382"/>
              <a:gd name="connsiteY3" fmla="*/ 443806 h 485370"/>
              <a:gd name="connsiteX4" fmla="*/ 4821382 w 4821382"/>
              <a:gd name="connsiteY4" fmla="*/ 443806 h 485370"/>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85552 h 485552"/>
              <a:gd name="connsiteX1" fmla="*/ 997528 w 4821382"/>
              <a:gd name="connsiteY1" fmla="*/ 485552 h 485552"/>
              <a:gd name="connsiteX2" fmla="*/ 1607128 w 4821382"/>
              <a:gd name="connsiteY2" fmla="*/ 643 h 485552"/>
              <a:gd name="connsiteX3" fmla="*/ 2050473 w 4821382"/>
              <a:gd name="connsiteY3" fmla="*/ 443988 h 485552"/>
              <a:gd name="connsiteX4" fmla="*/ 4821382 w 4821382"/>
              <a:gd name="connsiteY4" fmla="*/ 443988 h 485552"/>
              <a:gd name="connsiteX0" fmla="*/ 0 w 4821382"/>
              <a:gd name="connsiteY0" fmla="*/ 434893 h 434893"/>
              <a:gd name="connsiteX1" fmla="*/ 997528 w 4821382"/>
              <a:gd name="connsiteY1" fmla="*/ 434893 h 434893"/>
              <a:gd name="connsiteX2" fmla="*/ 1499178 w 4821382"/>
              <a:gd name="connsiteY2" fmla="*/ 784 h 434893"/>
              <a:gd name="connsiteX3" fmla="*/ 2050473 w 4821382"/>
              <a:gd name="connsiteY3" fmla="*/ 393329 h 434893"/>
              <a:gd name="connsiteX4" fmla="*/ 4821382 w 4821382"/>
              <a:gd name="connsiteY4" fmla="*/ 393329 h 434893"/>
              <a:gd name="connsiteX0" fmla="*/ 0 w 4821382"/>
              <a:gd name="connsiteY0" fmla="*/ 434163 h 434163"/>
              <a:gd name="connsiteX1" fmla="*/ 997528 w 4821382"/>
              <a:gd name="connsiteY1" fmla="*/ 434163 h 434163"/>
              <a:gd name="connsiteX2" fmla="*/ 1499178 w 4821382"/>
              <a:gd name="connsiteY2" fmla="*/ 54 h 434163"/>
              <a:gd name="connsiteX3" fmla="*/ 2050473 w 4821382"/>
              <a:gd name="connsiteY3" fmla="*/ 392599 h 434163"/>
              <a:gd name="connsiteX4" fmla="*/ 4821382 w 4821382"/>
              <a:gd name="connsiteY4" fmla="*/ 392599 h 434163"/>
              <a:gd name="connsiteX0" fmla="*/ 0 w 4821382"/>
              <a:gd name="connsiteY0" fmla="*/ 434163 h 434163"/>
              <a:gd name="connsiteX1" fmla="*/ 997528 w 4821382"/>
              <a:gd name="connsiteY1" fmla="*/ 434163 h 434163"/>
              <a:gd name="connsiteX2" fmla="*/ 1543628 w 4821382"/>
              <a:gd name="connsiteY2" fmla="*/ 54 h 434163"/>
              <a:gd name="connsiteX3" fmla="*/ 2050473 w 4821382"/>
              <a:gd name="connsiteY3" fmla="*/ 392599 h 434163"/>
              <a:gd name="connsiteX4" fmla="*/ 4821382 w 4821382"/>
              <a:gd name="connsiteY4" fmla="*/ 392599 h 434163"/>
              <a:gd name="connsiteX0" fmla="*/ 0 w 4821382"/>
              <a:gd name="connsiteY0" fmla="*/ 434139 h 434139"/>
              <a:gd name="connsiteX1" fmla="*/ 997528 w 4821382"/>
              <a:gd name="connsiteY1" fmla="*/ 434139 h 434139"/>
              <a:gd name="connsiteX2" fmla="*/ 1543628 w 4821382"/>
              <a:gd name="connsiteY2" fmla="*/ 30 h 434139"/>
              <a:gd name="connsiteX3" fmla="*/ 2050473 w 4821382"/>
              <a:gd name="connsiteY3" fmla="*/ 392575 h 434139"/>
              <a:gd name="connsiteX4" fmla="*/ 4821382 w 4821382"/>
              <a:gd name="connsiteY4" fmla="*/ 392575 h 434139"/>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62 h 434162"/>
              <a:gd name="connsiteX1" fmla="*/ 997528 w 4821382"/>
              <a:gd name="connsiteY1" fmla="*/ 434162 h 434162"/>
              <a:gd name="connsiteX2" fmla="*/ 1543628 w 4821382"/>
              <a:gd name="connsiteY2" fmla="*/ 53 h 434162"/>
              <a:gd name="connsiteX3" fmla="*/ 2050473 w 4821382"/>
              <a:gd name="connsiteY3" fmla="*/ 392598 h 434162"/>
              <a:gd name="connsiteX4" fmla="*/ 4821382 w 4821382"/>
              <a:gd name="connsiteY4" fmla="*/ 392598 h 434162"/>
              <a:gd name="connsiteX0" fmla="*/ 0 w 4821382"/>
              <a:gd name="connsiteY0" fmla="*/ 434150 h 434150"/>
              <a:gd name="connsiteX1" fmla="*/ 997528 w 4821382"/>
              <a:gd name="connsiteY1" fmla="*/ 434150 h 434150"/>
              <a:gd name="connsiteX2" fmla="*/ 1543628 w 4821382"/>
              <a:gd name="connsiteY2" fmla="*/ 41 h 434150"/>
              <a:gd name="connsiteX3" fmla="*/ 2050473 w 4821382"/>
              <a:gd name="connsiteY3" fmla="*/ 392586 h 434150"/>
              <a:gd name="connsiteX4" fmla="*/ 4821382 w 4821382"/>
              <a:gd name="connsiteY4" fmla="*/ 392586 h 434150"/>
              <a:gd name="connsiteX0" fmla="*/ 0 w 4821382"/>
              <a:gd name="connsiteY0" fmla="*/ 434148 h 434148"/>
              <a:gd name="connsiteX1" fmla="*/ 997528 w 4821382"/>
              <a:gd name="connsiteY1" fmla="*/ 434148 h 434148"/>
              <a:gd name="connsiteX2" fmla="*/ 1543628 w 4821382"/>
              <a:gd name="connsiteY2" fmla="*/ 39 h 434148"/>
              <a:gd name="connsiteX3" fmla="*/ 2050473 w 4821382"/>
              <a:gd name="connsiteY3" fmla="*/ 392584 h 434148"/>
              <a:gd name="connsiteX4" fmla="*/ 4821382 w 4821382"/>
              <a:gd name="connsiteY4" fmla="*/ 392584 h 434148"/>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34344 h 434344"/>
              <a:gd name="connsiteX1" fmla="*/ 997528 w 4821382"/>
              <a:gd name="connsiteY1" fmla="*/ 434344 h 434344"/>
              <a:gd name="connsiteX2" fmla="*/ 1543628 w 4821382"/>
              <a:gd name="connsiteY2" fmla="*/ 235 h 434344"/>
              <a:gd name="connsiteX3" fmla="*/ 2050473 w 4821382"/>
              <a:gd name="connsiteY3" fmla="*/ 392780 h 434344"/>
              <a:gd name="connsiteX4" fmla="*/ 4821382 w 4821382"/>
              <a:gd name="connsiteY4" fmla="*/ 392780 h 434344"/>
              <a:gd name="connsiteX0" fmla="*/ 0 w 4821382"/>
              <a:gd name="connsiteY0" fmla="*/ 434143 h 434143"/>
              <a:gd name="connsiteX1" fmla="*/ 997528 w 4821382"/>
              <a:gd name="connsiteY1" fmla="*/ 434143 h 434143"/>
              <a:gd name="connsiteX2" fmla="*/ 1543628 w 4821382"/>
              <a:gd name="connsiteY2" fmla="*/ 34 h 434143"/>
              <a:gd name="connsiteX3" fmla="*/ 2050473 w 4821382"/>
              <a:gd name="connsiteY3" fmla="*/ 392579 h 434143"/>
              <a:gd name="connsiteX4" fmla="*/ 4821382 w 4821382"/>
              <a:gd name="connsiteY4" fmla="*/ 392579 h 434143"/>
              <a:gd name="connsiteX0" fmla="*/ 0 w 4821382"/>
              <a:gd name="connsiteY0" fmla="*/ 446840 h 446840"/>
              <a:gd name="connsiteX1" fmla="*/ 997528 w 4821382"/>
              <a:gd name="connsiteY1" fmla="*/ 446840 h 446840"/>
              <a:gd name="connsiteX2" fmla="*/ 1543628 w 4821382"/>
              <a:gd name="connsiteY2" fmla="*/ 31 h 446840"/>
              <a:gd name="connsiteX3" fmla="*/ 2050473 w 4821382"/>
              <a:gd name="connsiteY3" fmla="*/ 405276 h 446840"/>
              <a:gd name="connsiteX4" fmla="*/ 4821382 w 4821382"/>
              <a:gd name="connsiteY4" fmla="*/ 405276 h 44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1382" h="446840">
                <a:moveTo>
                  <a:pt x="0" y="446840"/>
                </a:moveTo>
                <a:lnTo>
                  <a:pt x="997528" y="446840"/>
                </a:lnTo>
                <a:cubicBezTo>
                  <a:pt x="1020619" y="277122"/>
                  <a:pt x="1211118" y="-3433"/>
                  <a:pt x="1543628" y="31"/>
                </a:cubicBezTo>
                <a:cubicBezTo>
                  <a:pt x="1876138" y="3495"/>
                  <a:pt x="2057400" y="267885"/>
                  <a:pt x="2050473" y="405276"/>
                </a:cubicBezTo>
                <a:lnTo>
                  <a:pt x="4821382" y="405276"/>
                </a:lnTo>
              </a:path>
            </a:pathLst>
          </a:custGeom>
          <a:noFill/>
          <a:ln w="98425" cap="rnd">
            <a:solidFill>
              <a:schemeClr val="accent5"/>
            </a:solidFill>
            <a:round/>
            <a:headEnd w="lg"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3C6598E-8D67-4C02-847E-2FFCC1FCC221}"/>
              </a:ext>
            </a:extLst>
          </p:cNvPr>
          <p:cNvGrpSpPr/>
          <p:nvPr/>
        </p:nvGrpSpPr>
        <p:grpSpPr>
          <a:xfrm>
            <a:off x="1" y="3394625"/>
            <a:ext cx="4789713" cy="1839888"/>
            <a:chOff x="1" y="3394625"/>
            <a:chExt cx="12192000" cy="1839888"/>
          </a:xfrm>
        </p:grpSpPr>
        <p:cxnSp>
          <p:nvCxnSpPr>
            <p:cNvPr id="41" name="Straight Connector 40">
              <a:extLst>
                <a:ext uri="{FF2B5EF4-FFF2-40B4-BE49-F238E27FC236}">
                  <a16:creationId xmlns:a16="http://schemas.microsoft.com/office/drawing/2014/main" id="{3482DE8E-51C3-434C-B66C-5ECD0872D7B4}"/>
                </a:ext>
              </a:extLst>
            </p:cNvPr>
            <p:cNvCxnSpPr/>
            <p:nvPr/>
          </p:nvCxnSpPr>
          <p:spPr>
            <a:xfrm>
              <a:off x="6263" y="3394625"/>
              <a:ext cx="12185738" cy="0"/>
            </a:xfrm>
            <a:prstGeom prst="line">
              <a:avLst/>
            </a:prstGeom>
            <a:ln w="9525"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9DB0C2B-A03F-4CFC-8E27-964D5633FB41}"/>
                </a:ext>
              </a:extLst>
            </p:cNvPr>
            <p:cNvCxnSpPr/>
            <p:nvPr/>
          </p:nvCxnSpPr>
          <p:spPr>
            <a:xfrm>
              <a:off x="1" y="5234513"/>
              <a:ext cx="12185738" cy="0"/>
            </a:xfrm>
            <a:prstGeom prst="line">
              <a:avLst/>
            </a:prstGeom>
            <a:ln w="9525"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BD0B3C6B-C96F-473E-B0B2-9EC4032901F4}"/>
              </a:ext>
            </a:extLst>
          </p:cNvPr>
          <p:cNvSpPr/>
          <p:nvPr/>
        </p:nvSpPr>
        <p:spPr>
          <a:xfrm>
            <a:off x="5994399" y="3967778"/>
            <a:ext cx="5500915" cy="954107"/>
          </a:xfrm>
          <a:prstGeom prst="rect">
            <a:avLst/>
          </a:prstGeom>
        </p:spPr>
        <p:txBody>
          <a:bodyPr wrap="square">
            <a:spAutoFit/>
          </a:bodyPr>
          <a:lstStyle/>
          <a:p>
            <a:r>
              <a:rPr lang="en-US" sz="2800" dirty="0"/>
              <a:t>Exploits are Designed to </a:t>
            </a:r>
            <a:br>
              <a:rPr lang="en-US" sz="2800" dirty="0"/>
            </a:br>
            <a:r>
              <a:rPr lang="en-US" sz="2800" b="1" dirty="0">
                <a:solidFill>
                  <a:schemeClr val="accent5"/>
                </a:solidFill>
              </a:rPr>
              <a:t>Bypass All Three of These</a:t>
            </a:r>
          </a:p>
        </p:txBody>
      </p:sp>
      <p:sp>
        <p:nvSpPr>
          <p:cNvPr id="59" name="Freeform: Shape 58">
            <a:extLst>
              <a:ext uri="{FF2B5EF4-FFF2-40B4-BE49-F238E27FC236}">
                <a16:creationId xmlns:a16="http://schemas.microsoft.com/office/drawing/2014/main" id="{4F3F2264-8B24-46D5-B0D7-F650701526FB}"/>
              </a:ext>
            </a:extLst>
          </p:cNvPr>
          <p:cNvSpPr/>
          <p:nvPr/>
        </p:nvSpPr>
        <p:spPr>
          <a:xfrm flipH="1">
            <a:off x="5515428" y="2017487"/>
            <a:ext cx="261257" cy="4122056"/>
          </a:xfrm>
          <a:custGeom>
            <a:avLst/>
            <a:gdLst>
              <a:gd name="connsiteX0" fmla="*/ 986971 w 986971"/>
              <a:gd name="connsiteY0" fmla="*/ 0 h 3802742"/>
              <a:gd name="connsiteX1" fmla="*/ 0 w 986971"/>
              <a:gd name="connsiteY1" fmla="*/ 0 h 3802742"/>
              <a:gd name="connsiteX2" fmla="*/ 0 w 986971"/>
              <a:gd name="connsiteY2" fmla="*/ 3802742 h 3802742"/>
              <a:gd name="connsiteX3" fmla="*/ 986971 w 986971"/>
              <a:gd name="connsiteY3" fmla="*/ 3802742 h 3802742"/>
            </a:gdLst>
            <a:ahLst/>
            <a:cxnLst>
              <a:cxn ang="0">
                <a:pos x="connsiteX0" y="connsiteY0"/>
              </a:cxn>
              <a:cxn ang="0">
                <a:pos x="connsiteX1" y="connsiteY1"/>
              </a:cxn>
              <a:cxn ang="0">
                <a:pos x="connsiteX2" y="connsiteY2"/>
              </a:cxn>
              <a:cxn ang="0">
                <a:pos x="connsiteX3" y="connsiteY3"/>
              </a:cxn>
            </a:cxnLst>
            <a:rect l="l" t="t" r="r" b="b"/>
            <a:pathLst>
              <a:path w="986971" h="3802742">
                <a:moveTo>
                  <a:pt x="986971" y="0"/>
                </a:moveTo>
                <a:lnTo>
                  <a:pt x="0" y="0"/>
                </a:lnTo>
                <a:lnTo>
                  <a:pt x="0" y="3802742"/>
                </a:lnTo>
                <a:lnTo>
                  <a:pt x="986971" y="3802742"/>
                </a:ln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 name="Rectangle 2047">
            <a:extLst>
              <a:ext uri="{FF2B5EF4-FFF2-40B4-BE49-F238E27FC236}">
                <a16:creationId xmlns:a16="http://schemas.microsoft.com/office/drawing/2014/main" id="{F3F5554F-C062-41DD-9F5A-B3B6A761FA38}"/>
              </a:ext>
            </a:extLst>
          </p:cNvPr>
          <p:cNvSpPr/>
          <p:nvPr/>
        </p:nvSpPr>
        <p:spPr>
          <a:xfrm>
            <a:off x="5370286" y="2452914"/>
            <a:ext cx="580571" cy="1553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4">
            <a:extLst>
              <a:ext uri="{FF2B5EF4-FFF2-40B4-BE49-F238E27FC236}">
                <a16:creationId xmlns:a16="http://schemas.microsoft.com/office/drawing/2014/main" id="{03557B01-83F2-4C6E-8CA2-0E36BB4FD070}"/>
              </a:ext>
            </a:extLst>
          </p:cNvPr>
          <p:cNvGrpSpPr>
            <a:grpSpLocks noChangeAspect="1"/>
          </p:cNvGrpSpPr>
          <p:nvPr/>
        </p:nvGrpSpPr>
        <p:grpSpPr bwMode="auto">
          <a:xfrm>
            <a:off x="5335832" y="2682875"/>
            <a:ext cx="1674572" cy="1161593"/>
            <a:chOff x="3160" y="1690"/>
            <a:chExt cx="1358" cy="942"/>
          </a:xfrm>
          <a:solidFill>
            <a:schemeClr val="accent5"/>
          </a:solidFill>
        </p:grpSpPr>
        <p:sp>
          <p:nvSpPr>
            <p:cNvPr id="27" name="Freeform 5">
              <a:extLst>
                <a:ext uri="{FF2B5EF4-FFF2-40B4-BE49-F238E27FC236}">
                  <a16:creationId xmlns:a16="http://schemas.microsoft.com/office/drawing/2014/main" id="{D7515A20-E862-46F7-95AD-2D327D759BC8}"/>
                </a:ext>
              </a:extLst>
            </p:cNvPr>
            <p:cNvSpPr>
              <a:spLocks/>
            </p:cNvSpPr>
            <p:nvPr/>
          </p:nvSpPr>
          <p:spPr bwMode="auto">
            <a:xfrm>
              <a:off x="3471" y="1694"/>
              <a:ext cx="83" cy="120"/>
            </a:xfrm>
            <a:custGeom>
              <a:avLst/>
              <a:gdLst>
                <a:gd name="T0" fmla="*/ 39 w 39"/>
                <a:gd name="T1" fmla="*/ 47 h 56"/>
                <a:gd name="T2" fmla="*/ 39 w 39"/>
                <a:gd name="T3" fmla="*/ 0 h 56"/>
                <a:gd name="T4" fmla="*/ 23 w 39"/>
                <a:gd name="T5" fmla="*/ 0 h 56"/>
                <a:gd name="T6" fmla="*/ 0 w 39"/>
                <a:gd name="T7" fmla="*/ 10 h 56"/>
                <a:gd name="T8" fmla="*/ 4 w 39"/>
                <a:gd name="T9" fmla="*/ 25 h 56"/>
                <a:gd name="T10" fmla="*/ 20 w 39"/>
                <a:gd name="T11" fmla="*/ 17 h 56"/>
                <a:gd name="T12" fmla="*/ 20 w 39"/>
                <a:gd name="T13" fmla="*/ 17 h 56"/>
                <a:gd name="T14" fmla="*/ 20 w 39"/>
                <a:gd name="T15" fmla="*/ 56 h 56"/>
                <a:gd name="T16" fmla="*/ 39 w 39"/>
                <a:gd name="T17"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47"/>
                  </a:moveTo>
                  <a:cubicBezTo>
                    <a:pt x="39" y="0"/>
                    <a:pt x="39" y="0"/>
                    <a:pt x="39" y="0"/>
                  </a:cubicBezTo>
                  <a:cubicBezTo>
                    <a:pt x="23" y="0"/>
                    <a:pt x="23" y="0"/>
                    <a:pt x="23" y="0"/>
                  </a:cubicBezTo>
                  <a:cubicBezTo>
                    <a:pt x="0" y="10"/>
                    <a:pt x="0" y="10"/>
                    <a:pt x="0" y="10"/>
                  </a:cubicBezTo>
                  <a:cubicBezTo>
                    <a:pt x="4" y="25"/>
                    <a:pt x="4" y="25"/>
                    <a:pt x="4" y="25"/>
                  </a:cubicBezTo>
                  <a:cubicBezTo>
                    <a:pt x="20" y="17"/>
                    <a:pt x="20" y="17"/>
                    <a:pt x="20" y="17"/>
                  </a:cubicBezTo>
                  <a:cubicBezTo>
                    <a:pt x="20" y="17"/>
                    <a:pt x="20" y="17"/>
                    <a:pt x="20" y="17"/>
                  </a:cubicBezTo>
                  <a:cubicBezTo>
                    <a:pt x="20" y="56"/>
                    <a:pt x="20" y="56"/>
                    <a:pt x="20" y="56"/>
                  </a:cubicBezTo>
                  <a:cubicBezTo>
                    <a:pt x="26" y="52"/>
                    <a:pt x="32" y="49"/>
                    <a:pt x="3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119AC3E1-2FC4-4695-A265-A78C602C8368}"/>
                </a:ext>
              </a:extLst>
            </p:cNvPr>
            <p:cNvSpPr>
              <a:spLocks/>
            </p:cNvSpPr>
            <p:nvPr/>
          </p:nvSpPr>
          <p:spPr bwMode="auto">
            <a:xfrm>
              <a:off x="3612" y="1690"/>
              <a:ext cx="135" cy="88"/>
            </a:xfrm>
            <a:custGeom>
              <a:avLst/>
              <a:gdLst>
                <a:gd name="T0" fmla="*/ 31 w 63"/>
                <a:gd name="T1" fmla="*/ 15 h 41"/>
                <a:gd name="T2" fmla="*/ 43 w 63"/>
                <a:gd name="T3" fmla="*/ 38 h 41"/>
                <a:gd name="T4" fmla="*/ 63 w 63"/>
                <a:gd name="T5" fmla="*/ 41 h 41"/>
                <a:gd name="T6" fmla="*/ 32 w 63"/>
                <a:gd name="T7" fmla="*/ 0 h 41"/>
                <a:gd name="T8" fmla="*/ 0 w 63"/>
                <a:gd name="T9" fmla="*/ 41 h 41"/>
                <a:gd name="T10" fmla="*/ 19 w 63"/>
                <a:gd name="T11" fmla="*/ 38 h 41"/>
                <a:gd name="T12" fmla="*/ 31 w 63"/>
                <a:gd name="T13" fmla="*/ 15 h 41"/>
              </a:gdLst>
              <a:ahLst/>
              <a:cxnLst>
                <a:cxn ang="0">
                  <a:pos x="T0" y="T1"/>
                </a:cxn>
                <a:cxn ang="0">
                  <a:pos x="T2" y="T3"/>
                </a:cxn>
                <a:cxn ang="0">
                  <a:pos x="T4" y="T5"/>
                </a:cxn>
                <a:cxn ang="0">
                  <a:pos x="T6" y="T7"/>
                </a:cxn>
                <a:cxn ang="0">
                  <a:pos x="T8" y="T9"/>
                </a:cxn>
                <a:cxn ang="0">
                  <a:pos x="T10" y="T11"/>
                </a:cxn>
                <a:cxn ang="0">
                  <a:pos x="T12" y="T13"/>
                </a:cxn>
              </a:cxnLst>
              <a:rect l="0" t="0" r="r" b="b"/>
              <a:pathLst>
                <a:path w="63" h="41">
                  <a:moveTo>
                    <a:pt x="31" y="15"/>
                  </a:moveTo>
                  <a:cubicBezTo>
                    <a:pt x="38" y="15"/>
                    <a:pt x="42" y="23"/>
                    <a:pt x="43" y="38"/>
                  </a:cubicBezTo>
                  <a:cubicBezTo>
                    <a:pt x="50" y="39"/>
                    <a:pt x="56" y="40"/>
                    <a:pt x="63" y="41"/>
                  </a:cubicBezTo>
                  <a:cubicBezTo>
                    <a:pt x="62" y="19"/>
                    <a:pt x="53" y="0"/>
                    <a:pt x="32" y="0"/>
                  </a:cubicBezTo>
                  <a:cubicBezTo>
                    <a:pt x="11" y="0"/>
                    <a:pt x="0" y="18"/>
                    <a:pt x="0" y="41"/>
                  </a:cubicBezTo>
                  <a:cubicBezTo>
                    <a:pt x="6" y="40"/>
                    <a:pt x="13" y="39"/>
                    <a:pt x="19" y="38"/>
                  </a:cubicBezTo>
                  <a:cubicBezTo>
                    <a:pt x="20" y="23"/>
                    <a:pt x="25" y="15"/>
                    <a:pt x="3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81BC3466-7E40-415B-B31A-3C8553A67732}"/>
                </a:ext>
              </a:extLst>
            </p:cNvPr>
            <p:cNvSpPr>
              <a:spLocks/>
            </p:cNvSpPr>
            <p:nvPr/>
          </p:nvSpPr>
          <p:spPr bwMode="auto">
            <a:xfrm>
              <a:off x="3779" y="1694"/>
              <a:ext cx="84" cy="129"/>
            </a:xfrm>
            <a:custGeom>
              <a:avLst/>
              <a:gdLst>
                <a:gd name="T0" fmla="*/ 39 w 39"/>
                <a:gd name="T1" fmla="*/ 60 h 60"/>
                <a:gd name="T2" fmla="*/ 39 w 39"/>
                <a:gd name="T3" fmla="*/ 0 h 60"/>
                <a:gd name="T4" fmla="*/ 23 w 39"/>
                <a:gd name="T5" fmla="*/ 0 h 60"/>
                <a:gd name="T6" fmla="*/ 0 w 39"/>
                <a:gd name="T7" fmla="*/ 10 h 60"/>
                <a:gd name="T8" fmla="*/ 4 w 39"/>
                <a:gd name="T9" fmla="*/ 25 h 60"/>
                <a:gd name="T10" fmla="*/ 20 w 39"/>
                <a:gd name="T11" fmla="*/ 17 h 60"/>
                <a:gd name="T12" fmla="*/ 20 w 39"/>
                <a:gd name="T13" fmla="*/ 17 h 60"/>
                <a:gd name="T14" fmla="*/ 20 w 39"/>
                <a:gd name="T15" fmla="*/ 50 h 60"/>
                <a:gd name="T16" fmla="*/ 39 w 39"/>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60">
                  <a:moveTo>
                    <a:pt x="39" y="60"/>
                  </a:moveTo>
                  <a:cubicBezTo>
                    <a:pt x="39" y="0"/>
                    <a:pt x="39" y="0"/>
                    <a:pt x="39" y="0"/>
                  </a:cubicBezTo>
                  <a:cubicBezTo>
                    <a:pt x="23" y="0"/>
                    <a:pt x="23" y="0"/>
                    <a:pt x="23" y="0"/>
                  </a:cubicBezTo>
                  <a:cubicBezTo>
                    <a:pt x="0" y="10"/>
                    <a:pt x="0" y="10"/>
                    <a:pt x="0" y="10"/>
                  </a:cubicBezTo>
                  <a:cubicBezTo>
                    <a:pt x="4" y="25"/>
                    <a:pt x="4" y="25"/>
                    <a:pt x="4" y="25"/>
                  </a:cubicBezTo>
                  <a:cubicBezTo>
                    <a:pt x="20" y="17"/>
                    <a:pt x="20" y="17"/>
                    <a:pt x="20" y="17"/>
                  </a:cubicBezTo>
                  <a:cubicBezTo>
                    <a:pt x="20" y="17"/>
                    <a:pt x="20" y="17"/>
                    <a:pt x="20" y="17"/>
                  </a:cubicBezTo>
                  <a:cubicBezTo>
                    <a:pt x="20" y="50"/>
                    <a:pt x="20" y="50"/>
                    <a:pt x="20" y="50"/>
                  </a:cubicBezTo>
                  <a:cubicBezTo>
                    <a:pt x="26" y="53"/>
                    <a:pt x="33" y="57"/>
                    <a:pt x="3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E3B7531C-9C23-4E3B-9C09-9AE0767B724D}"/>
                </a:ext>
              </a:extLst>
            </p:cNvPr>
            <p:cNvSpPr>
              <a:spLocks/>
            </p:cNvSpPr>
            <p:nvPr/>
          </p:nvSpPr>
          <p:spPr bwMode="auto">
            <a:xfrm>
              <a:off x="3933" y="1694"/>
              <a:ext cx="84" cy="180"/>
            </a:xfrm>
            <a:custGeom>
              <a:avLst/>
              <a:gdLst>
                <a:gd name="T0" fmla="*/ 84 w 84"/>
                <a:gd name="T1" fmla="*/ 180 h 180"/>
                <a:gd name="T2" fmla="*/ 84 w 84"/>
                <a:gd name="T3" fmla="*/ 0 h 180"/>
                <a:gd name="T4" fmla="*/ 49 w 84"/>
                <a:gd name="T5" fmla="*/ 0 h 180"/>
                <a:gd name="T6" fmla="*/ 0 w 84"/>
                <a:gd name="T7" fmla="*/ 22 h 180"/>
                <a:gd name="T8" fmla="*/ 9 w 84"/>
                <a:gd name="T9" fmla="*/ 54 h 180"/>
                <a:gd name="T10" fmla="*/ 43 w 84"/>
                <a:gd name="T11" fmla="*/ 37 h 180"/>
                <a:gd name="T12" fmla="*/ 43 w 84"/>
                <a:gd name="T13" fmla="*/ 37 h 180"/>
                <a:gd name="T14" fmla="*/ 43 w 84"/>
                <a:gd name="T15" fmla="*/ 180 h 180"/>
                <a:gd name="T16" fmla="*/ 84 w 84"/>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80">
                  <a:moveTo>
                    <a:pt x="84" y="180"/>
                  </a:moveTo>
                  <a:lnTo>
                    <a:pt x="84" y="0"/>
                  </a:lnTo>
                  <a:lnTo>
                    <a:pt x="49" y="0"/>
                  </a:lnTo>
                  <a:lnTo>
                    <a:pt x="0" y="22"/>
                  </a:lnTo>
                  <a:lnTo>
                    <a:pt x="9" y="54"/>
                  </a:lnTo>
                  <a:lnTo>
                    <a:pt x="43" y="37"/>
                  </a:lnTo>
                  <a:lnTo>
                    <a:pt x="43" y="37"/>
                  </a:lnTo>
                  <a:lnTo>
                    <a:pt x="43" y="180"/>
                  </a:lnTo>
                  <a:lnTo>
                    <a:pt x="84"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a:extLst>
                <a:ext uri="{FF2B5EF4-FFF2-40B4-BE49-F238E27FC236}">
                  <a16:creationId xmlns:a16="http://schemas.microsoft.com/office/drawing/2014/main" id="{E4AF83A5-0547-4EF3-A410-47058FD12C7B}"/>
                </a:ext>
              </a:extLst>
            </p:cNvPr>
            <p:cNvSpPr>
              <a:spLocks/>
            </p:cNvSpPr>
            <p:nvPr/>
          </p:nvSpPr>
          <p:spPr bwMode="auto">
            <a:xfrm>
              <a:off x="4087" y="1694"/>
              <a:ext cx="84" cy="180"/>
            </a:xfrm>
            <a:custGeom>
              <a:avLst/>
              <a:gdLst>
                <a:gd name="T0" fmla="*/ 0 w 84"/>
                <a:gd name="T1" fmla="*/ 22 h 180"/>
                <a:gd name="T2" fmla="*/ 9 w 84"/>
                <a:gd name="T3" fmla="*/ 54 h 180"/>
                <a:gd name="T4" fmla="*/ 43 w 84"/>
                <a:gd name="T5" fmla="*/ 37 h 180"/>
                <a:gd name="T6" fmla="*/ 43 w 84"/>
                <a:gd name="T7" fmla="*/ 37 h 180"/>
                <a:gd name="T8" fmla="*/ 43 w 84"/>
                <a:gd name="T9" fmla="*/ 180 h 180"/>
                <a:gd name="T10" fmla="*/ 84 w 84"/>
                <a:gd name="T11" fmla="*/ 180 h 180"/>
                <a:gd name="T12" fmla="*/ 84 w 84"/>
                <a:gd name="T13" fmla="*/ 0 h 180"/>
                <a:gd name="T14" fmla="*/ 50 w 84"/>
                <a:gd name="T15" fmla="*/ 0 h 180"/>
                <a:gd name="T16" fmla="*/ 0 w 84"/>
                <a:gd name="T17" fmla="*/ 2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80">
                  <a:moveTo>
                    <a:pt x="0" y="22"/>
                  </a:moveTo>
                  <a:lnTo>
                    <a:pt x="9" y="54"/>
                  </a:lnTo>
                  <a:lnTo>
                    <a:pt x="43" y="37"/>
                  </a:lnTo>
                  <a:lnTo>
                    <a:pt x="43" y="37"/>
                  </a:lnTo>
                  <a:lnTo>
                    <a:pt x="43" y="180"/>
                  </a:lnTo>
                  <a:lnTo>
                    <a:pt x="84" y="180"/>
                  </a:lnTo>
                  <a:lnTo>
                    <a:pt x="84" y="0"/>
                  </a:lnTo>
                  <a:lnTo>
                    <a:pt x="50"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a:extLst>
                <a:ext uri="{FF2B5EF4-FFF2-40B4-BE49-F238E27FC236}">
                  <a16:creationId xmlns:a16="http://schemas.microsoft.com/office/drawing/2014/main" id="{A2E2C89F-D0E8-46C7-93BE-16845D37F7F4}"/>
                </a:ext>
              </a:extLst>
            </p:cNvPr>
            <p:cNvSpPr>
              <a:spLocks noEditPoints="1"/>
            </p:cNvSpPr>
            <p:nvPr/>
          </p:nvSpPr>
          <p:spPr bwMode="auto">
            <a:xfrm>
              <a:off x="4227" y="1690"/>
              <a:ext cx="137" cy="187"/>
            </a:xfrm>
            <a:custGeom>
              <a:avLst/>
              <a:gdLst>
                <a:gd name="T0" fmla="*/ 33 w 64"/>
                <a:gd name="T1" fmla="*/ 0 h 87"/>
                <a:gd name="T2" fmla="*/ 0 w 64"/>
                <a:gd name="T3" fmla="*/ 44 h 87"/>
                <a:gd name="T4" fmla="*/ 32 w 64"/>
                <a:gd name="T5" fmla="*/ 87 h 87"/>
                <a:gd name="T6" fmla="*/ 64 w 64"/>
                <a:gd name="T7" fmla="*/ 43 h 87"/>
                <a:gd name="T8" fmla="*/ 33 w 64"/>
                <a:gd name="T9" fmla="*/ 0 h 87"/>
                <a:gd name="T10" fmla="*/ 32 w 64"/>
                <a:gd name="T11" fmla="*/ 72 h 87"/>
                <a:gd name="T12" fmla="*/ 20 w 64"/>
                <a:gd name="T13" fmla="*/ 44 h 87"/>
                <a:gd name="T14" fmla="*/ 32 w 64"/>
                <a:gd name="T15" fmla="*/ 15 h 87"/>
                <a:gd name="T16" fmla="*/ 44 w 64"/>
                <a:gd name="T17" fmla="*/ 44 h 87"/>
                <a:gd name="T18" fmla="*/ 32 w 64"/>
                <a:gd name="T19" fmla="*/ 7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7">
                  <a:moveTo>
                    <a:pt x="33" y="0"/>
                  </a:moveTo>
                  <a:cubicBezTo>
                    <a:pt x="11" y="0"/>
                    <a:pt x="0" y="19"/>
                    <a:pt x="0" y="44"/>
                  </a:cubicBezTo>
                  <a:cubicBezTo>
                    <a:pt x="1" y="68"/>
                    <a:pt x="10" y="87"/>
                    <a:pt x="32" y="87"/>
                  </a:cubicBezTo>
                  <a:cubicBezTo>
                    <a:pt x="53" y="87"/>
                    <a:pt x="64" y="69"/>
                    <a:pt x="64" y="43"/>
                  </a:cubicBezTo>
                  <a:cubicBezTo>
                    <a:pt x="64" y="20"/>
                    <a:pt x="55" y="0"/>
                    <a:pt x="33" y="0"/>
                  </a:cubicBezTo>
                  <a:close/>
                  <a:moveTo>
                    <a:pt x="32" y="72"/>
                  </a:moveTo>
                  <a:cubicBezTo>
                    <a:pt x="25" y="72"/>
                    <a:pt x="20" y="63"/>
                    <a:pt x="20" y="44"/>
                  </a:cubicBezTo>
                  <a:cubicBezTo>
                    <a:pt x="20" y="24"/>
                    <a:pt x="25" y="15"/>
                    <a:pt x="32" y="15"/>
                  </a:cubicBezTo>
                  <a:cubicBezTo>
                    <a:pt x="40" y="15"/>
                    <a:pt x="44" y="25"/>
                    <a:pt x="44" y="44"/>
                  </a:cubicBezTo>
                  <a:cubicBezTo>
                    <a:pt x="44" y="63"/>
                    <a:pt x="40" y="72"/>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a:extLst>
                <a:ext uri="{FF2B5EF4-FFF2-40B4-BE49-F238E27FC236}">
                  <a16:creationId xmlns:a16="http://schemas.microsoft.com/office/drawing/2014/main" id="{F6B1F1D3-7896-476D-B38C-91CF7D45EC4C}"/>
                </a:ext>
              </a:extLst>
            </p:cNvPr>
            <p:cNvSpPr>
              <a:spLocks noEditPoints="1"/>
            </p:cNvSpPr>
            <p:nvPr/>
          </p:nvSpPr>
          <p:spPr bwMode="auto">
            <a:xfrm>
              <a:off x="4381" y="1690"/>
              <a:ext cx="137" cy="187"/>
            </a:xfrm>
            <a:custGeom>
              <a:avLst/>
              <a:gdLst>
                <a:gd name="T0" fmla="*/ 33 w 64"/>
                <a:gd name="T1" fmla="*/ 0 h 87"/>
                <a:gd name="T2" fmla="*/ 0 w 64"/>
                <a:gd name="T3" fmla="*/ 44 h 87"/>
                <a:gd name="T4" fmla="*/ 32 w 64"/>
                <a:gd name="T5" fmla="*/ 87 h 87"/>
                <a:gd name="T6" fmla="*/ 64 w 64"/>
                <a:gd name="T7" fmla="*/ 43 h 87"/>
                <a:gd name="T8" fmla="*/ 33 w 64"/>
                <a:gd name="T9" fmla="*/ 0 h 87"/>
                <a:gd name="T10" fmla="*/ 32 w 64"/>
                <a:gd name="T11" fmla="*/ 72 h 87"/>
                <a:gd name="T12" fmla="*/ 20 w 64"/>
                <a:gd name="T13" fmla="*/ 44 h 87"/>
                <a:gd name="T14" fmla="*/ 32 w 64"/>
                <a:gd name="T15" fmla="*/ 15 h 87"/>
                <a:gd name="T16" fmla="*/ 44 w 64"/>
                <a:gd name="T17" fmla="*/ 44 h 87"/>
                <a:gd name="T18" fmla="*/ 32 w 64"/>
                <a:gd name="T19" fmla="*/ 7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7">
                  <a:moveTo>
                    <a:pt x="33" y="0"/>
                  </a:moveTo>
                  <a:cubicBezTo>
                    <a:pt x="11" y="0"/>
                    <a:pt x="0" y="19"/>
                    <a:pt x="0" y="44"/>
                  </a:cubicBezTo>
                  <a:cubicBezTo>
                    <a:pt x="1" y="68"/>
                    <a:pt x="10" y="87"/>
                    <a:pt x="32" y="87"/>
                  </a:cubicBezTo>
                  <a:cubicBezTo>
                    <a:pt x="53" y="87"/>
                    <a:pt x="64" y="69"/>
                    <a:pt x="64" y="43"/>
                  </a:cubicBezTo>
                  <a:cubicBezTo>
                    <a:pt x="64" y="20"/>
                    <a:pt x="55" y="0"/>
                    <a:pt x="33" y="0"/>
                  </a:cubicBezTo>
                  <a:close/>
                  <a:moveTo>
                    <a:pt x="32" y="72"/>
                  </a:moveTo>
                  <a:cubicBezTo>
                    <a:pt x="25" y="72"/>
                    <a:pt x="20" y="63"/>
                    <a:pt x="20" y="44"/>
                  </a:cubicBezTo>
                  <a:cubicBezTo>
                    <a:pt x="20" y="24"/>
                    <a:pt x="25" y="15"/>
                    <a:pt x="32" y="15"/>
                  </a:cubicBezTo>
                  <a:cubicBezTo>
                    <a:pt x="40" y="15"/>
                    <a:pt x="44" y="25"/>
                    <a:pt x="44" y="44"/>
                  </a:cubicBezTo>
                  <a:cubicBezTo>
                    <a:pt x="44" y="63"/>
                    <a:pt x="40" y="72"/>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3061CA04-0E20-49C0-ABF1-B8DA665CF2CC}"/>
                </a:ext>
              </a:extLst>
            </p:cNvPr>
            <p:cNvSpPr>
              <a:spLocks/>
            </p:cNvSpPr>
            <p:nvPr/>
          </p:nvSpPr>
          <p:spPr bwMode="auto">
            <a:xfrm>
              <a:off x="3721" y="1969"/>
              <a:ext cx="116" cy="294"/>
            </a:xfrm>
            <a:custGeom>
              <a:avLst/>
              <a:gdLst>
                <a:gd name="T0" fmla="*/ 51 w 54"/>
                <a:gd name="T1" fmla="*/ 22 h 137"/>
                <a:gd name="T2" fmla="*/ 54 w 54"/>
                <a:gd name="T3" fmla="*/ 23 h 137"/>
                <a:gd name="T4" fmla="*/ 39 w 54"/>
                <a:gd name="T5" fmla="*/ 0 h 137"/>
                <a:gd name="T6" fmla="*/ 0 w 54"/>
                <a:gd name="T7" fmla="*/ 69 h 137"/>
                <a:gd name="T8" fmla="*/ 38 w 54"/>
                <a:gd name="T9" fmla="*/ 137 h 137"/>
                <a:gd name="T10" fmla="*/ 54 w 54"/>
                <a:gd name="T11" fmla="*/ 114 h 137"/>
                <a:gd name="T12" fmla="*/ 52 w 54"/>
                <a:gd name="T13" fmla="*/ 114 h 137"/>
                <a:gd name="T14" fmla="*/ 32 w 54"/>
                <a:gd name="T15" fmla="*/ 69 h 137"/>
                <a:gd name="T16" fmla="*/ 51 w 54"/>
                <a:gd name="T17" fmla="*/ 2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7">
                  <a:moveTo>
                    <a:pt x="51" y="22"/>
                  </a:moveTo>
                  <a:cubicBezTo>
                    <a:pt x="52" y="22"/>
                    <a:pt x="53" y="23"/>
                    <a:pt x="54" y="23"/>
                  </a:cubicBezTo>
                  <a:cubicBezTo>
                    <a:pt x="50" y="15"/>
                    <a:pt x="45" y="7"/>
                    <a:pt x="39" y="0"/>
                  </a:cubicBezTo>
                  <a:cubicBezTo>
                    <a:pt x="13" y="7"/>
                    <a:pt x="0" y="35"/>
                    <a:pt x="0" y="69"/>
                  </a:cubicBezTo>
                  <a:cubicBezTo>
                    <a:pt x="0" y="102"/>
                    <a:pt x="12" y="130"/>
                    <a:pt x="38" y="137"/>
                  </a:cubicBezTo>
                  <a:cubicBezTo>
                    <a:pt x="45" y="130"/>
                    <a:pt x="50" y="122"/>
                    <a:pt x="54" y="114"/>
                  </a:cubicBezTo>
                  <a:cubicBezTo>
                    <a:pt x="53" y="114"/>
                    <a:pt x="53" y="114"/>
                    <a:pt x="52" y="114"/>
                  </a:cubicBezTo>
                  <a:cubicBezTo>
                    <a:pt x="39" y="114"/>
                    <a:pt x="32" y="100"/>
                    <a:pt x="32" y="69"/>
                  </a:cubicBezTo>
                  <a:cubicBezTo>
                    <a:pt x="32" y="37"/>
                    <a:pt x="40" y="22"/>
                    <a:pt x="5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5372EE47-CE40-48F8-93D1-72A2C9E2E8B8}"/>
                </a:ext>
              </a:extLst>
            </p:cNvPr>
            <p:cNvSpPr>
              <a:spLocks/>
            </p:cNvSpPr>
            <p:nvPr/>
          </p:nvSpPr>
          <p:spPr bwMode="auto">
            <a:xfrm>
              <a:off x="4015" y="2029"/>
              <a:ext cx="40" cy="176"/>
            </a:xfrm>
            <a:custGeom>
              <a:avLst/>
              <a:gdLst>
                <a:gd name="T0" fmla="*/ 0 w 19"/>
                <a:gd name="T1" fmla="*/ 0 h 82"/>
                <a:gd name="T2" fmla="*/ 0 w 19"/>
                <a:gd name="T3" fmla="*/ 82 h 82"/>
                <a:gd name="T4" fmla="*/ 19 w 19"/>
                <a:gd name="T5" fmla="*/ 41 h 82"/>
                <a:gd name="T6" fmla="*/ 0 w 19"/>
                <a:gd name="T7" fmla="*/ 0 h 82"/>
              </a:gdLst>
              <a:ahLst/>
              <a:cxnLst>
                <a:cxn ang="0">
                  <a:pos x="T0" y="T1"/>
                </a:cxn>
                <a:cxn ang="0">
                  <a:pos x="T2" y="T3"/>
                </a:cxn>
                <a:cxn ang="0">
                  <a:pos x="T4" y="T5"/>
                </a:cxn>
                <a:cxn ang="0">
                  <a:pos x="T6" y="T7"/>
                </a:cxn>
              </a:cxnLst>
              <a:rect l="0" t="0" r="r" b="b"/>
              <a:pathLst>
                <a:path w="19" h="82">
                  <a:moveTo>
                    <a:pt x="0" y="0"/>
                  </a:moveTo>
                  <a:cubicBezTo>
                    <a:pt x="7" y="27"/>
                    <a:pt x="7" y="55"/>
                    <a:pt x="0" y="82"/>
                  </a:cubicBezTo>
                  <a:cubicBezTo>
                    <a:pt x="13" y="77"/>
                    <a:pt x="19" y="61"/>
                    <a:pt x="19" y="41"/>
                  </a:cubicBezTo>
                  <a:cubicBezTo>
                    <a:pt x="19" y="23"/>
                    <a:pt x="13"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4">
              <a:extLst>
                <a:ext uri="{FF2B5EF4-FFF2-40B4-BE49-F238E27FC236}">
                  <a16:creationId xmlns:a16="http://schemas.microsoft.com/office/drawing/2014/main" id="{748E8E80-48FC-4C17-9AB4-0542E721C674}"/>
                </a:ext>
              </a:extLst>
            </p:cNvPr>
            <p:cNvSpPr>
              <a:spLocks/>
            </p:cNvSpPr>
            <p:nvPr/>
          </p:nvSpPr>
          <p:spPr bwMode="auto">
            <a:xfrm>
              <a:off x="4087" y="2027"/>
              <a:ext cx="84" cy="180"/>
            </a:xfrm>
            <a:custGeom>
              <a:avLst/>
              <a:gdLst>
                <a:gd name="T0" fmla="*/ 0 w 84"/>
                <a:gd name="T1" fmla="*/ 23 h 180"/>
                <a:gd name="T2" fmla="*/ 9 w 84"/>
                <a:gd name="T3" fmla="*/ 54 h 180"/>
                <a:gd name="T4" fmla="*/ 43 w 84"/>
                <a:gd name="T5" fmla="*/ 39 h 180"/>
                <a:gd name="T6" fmla="*/ 43 w 84"/>
                <a:gd name="T7" fmla="*/ 39 h 180"/>
                <a:gd name="T8" fmla="*/ 43 w 84"/>
                <a:gd name="T9" fmla="*/ 180 h 180"/>
                <a:gd name="T10" fmla="*/ 84 w 84"/>
                <a:gd name="T11" fmla="*/ 180 h 180"/>
                <a:gd name="T12" fmla="*/ 84 w 84"/>
                <a:gd name="T13" fmla="*/ 0 h 180"/>
                <a:gd name="T14" fmla="*/ 50 w 84"/>
                <a:gd name="T15" fmla="*/ 0 h 180"/>
                <a:gd name="T16" fmla="*/ 0 w 84"/>
                <a:gd name="T17" fmla="*/ 2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80">
                  <a:moveTo>
                    <a:pt x="0" y="23"/>
                  </a:moveTo>
                  <a:lnTo>
                    <a:pt x="9" y="54"/>
                  </a:lnTo>
                  <a:lnTo>
                    <a:pt x="43" y="39"/>
                  </a:lnTo>
                  <a:lnTo>
                    <a:pt x="43" y="39"/>
                  </a:lnTo>
                  <a:lnTo>
                    <a:pt x="43" y="180"/>
                  </a:lnTo>
                  <a:lnTo>
                    <a:pt x="84" y="180"/>
                  </a:lnTo>
                  <a:lnTo>
                    <a:pt x="84" y="0"/>
                  </a:lnTo>
                  <a:lnTo>
                    <a:pt x="50"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
              <a:extLst>
                <a:ext uri="{FF2B5EF4-FFF2-40B4-BE49-F238E27FC236}">
                  <a16:creationId xmlns:a16="http://schemas.microsoft.com/office/drawing/2014/main" id="{20491129-FE63-4782-97E0-52F0CF359D3F}"/>
                </a:ext>
              </a:extLst>
            </p:cNvPr>
            <p:cNvSpPr>
              <a:spLocks noEditPoints="1"/>
            </p:cNvSpPr>
            <p:nvPr/>
          </p:nvSpPr>
          <p:spPr bwMode="auto">
            <a:xfrm>
              <a:off x="4227" y="2025"/>
              <a:ext cx="137" cy="186"/>
            </a:xfrm>
            <a:custGeom>
              <a:avLst/>
              <a:gdLst>
                <a:gd name="T0" fmla="*/ 33 w 64"/>
                <a:gd name="T1" fmla="*/ 0 h 87"/>
                <a:gd name="T2" fmla="*/ 0 w 64"/>
                <a:gd name="T3" fmla="*/ 44 h 87"/>
                <a:gd name="T4" fmla="*/ 32 w 64"/>
                <a:gd name="T5" fmla="*/ 87 h 87"/>
                <a:gd name="T6" fmla="*/ 64 w 64"/>
                <a:gd name="T7" fmla="*/ 43 h 87"/>
                <a:gd name="T8" fmla="*/ 33 w 64"/>
                <a:gd name="T9" fmla="*/ 0 h 87"/>
                <a:gd name="T10" fmla="*/ 32 w 64"/>
                <a:gd name="T11" fmla="*/ 72 h 87"/>
                <a:gd name="T12" fmla="*/ 20 w 64"/>
                <a:gd name="T13" fmla="*/ 44 h 87"/>
                <a:gd name="T14" fmla="*/ 32 w 64"/>
                <a:gd name="T15" fmla="*/ 15 h 87"/>
                <a:gd name="T16" fmla="*/ 44 w 64"/>
                <a:gd name="T17" fmla="*/ 43 h 87"/>
                <a:gd name="T18" fmla="*/ 32 w 64"/>
                <a:gd name="T19" fmla="*/ 7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7">
                  <a:moveTo>
                    <a:pt x="33" y="0"/>
                  </a:moveTo>
                  <a:cubicBezTo>
                    <a:pt x="11" y="0"/>
                    <a:pt x="0" y="19"/>
                    <a:pt x="0" y="44"/>
                  </a:cubicBezTo>
                  <a:cubicBezTo>
                    <a:pt x="1" y="67"/>
                    <a:pt x="10" y="87"/>
                    <a:pt x="32" y="87"/>
                  </a:cubicBezTo>
                  <a:cubicBezTo>
                    <a:pt x="53" y="87"/>
                    <a:pt x="64" y="69"/>
                    <a:pt x="64" y="43"/>
                  </a:cubicBezTo>
                  <a:cubicBezTo>
                    <a:pt x="64" y="20"/>
                    <a:pt x="55" y="0"/>
                    <a:pt x="33" y="0"/>
                  </a:cubicBezTo>
                  <a:close/>
                  <a:moveTo>
                    <a:pt x="32" y="72"/>
                  </a:moveTo>
                  <a:cubicBezTo>
                    <a:pt x="25" y="72"/>
                    <a:pt x="20" y="63"/>
                    <a:pt x="20" y="44"/>
                  </a:cubicBezTo>
                  <a:cubicBezTo>
                    <a:pt x="20" y="24"/>
                    <a:pt x="25" y="15"/>
                    <a:pt x="32" y="15"/>
                  </a:cubicBezTo>
                  <a:cubicBezTo>
                    <a:pt x="40" y="15"/>
                    <a:pt x="44" y="25"/>
                    <a:pt x="44" y="43"/>
                  </a:cubicBezTo>
                  <a:cubicBezTo>
                    <a:pt x="44" y="62"/>
                    <a:pt x="40" y="72"/>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8D223C4-2B94-4A1E-B951-09C837C41CBB}"/>
                </a:ext>
              </a:extLst>
            </p:cNvPr>
            <p:cNvSpPr>
              <a:spLocks/>
            </p:cNvSpPr>
            <p:nvPr/>
          </p:nvSpPr>
          <p:spPr bwMode="auto">
            <a:xfrm>
              <a:off x="4396" y="2027"/>
              <a:ext cx="83" cy="180"/>
            </a:xfrm>
            <a:custGeom>
              <a:avLst/>
              <a:gdLst>
                <a:gd name="T0" fmla="*/ 83 w 83"/>
                <a:gd name="T1" fmla="*/ 180 h 180"/>
                <a:gd name="T2" fmla="*/ 83 w 83"/>
                <a:gd name="T3" fmla="*/ 0 h 180"/>
                <a:gd name="T4" fmla="*/ 49 w 83"/>
                <a:gd name="T5" fmla="*/ 0 h 180"/>
                <a:gd name="T6" fmla="*/ 0 w 83"/>
                <a:gd name="T7" fmla="*/ 23 h 180"/>
                <a:gd name="T8" fmla="*/ 6 w 83"/>
                <a:gd name="T9" fmla="*/ 54 h 180"/>
                <a:gd name="T10" fmla="*/ 43 w 83"/>
                <a:gd name="T11" fmla="*/ 39 h 180"/>
                <a:gd name="T12" fmla="*/ 43 w 83"/>
                <a:gd name="T13" fmla="*/ 39 h 180"/>
                <a:gd name="T14" fmla="*/ 43 w 83"/>
                <a:gd name="T15" fmla="*/ 180 h 180"/>
                <a:gd name="T16" fmla="*/ 83 w 83"/>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80">
                  <a:moveTo>
                    <a:pt x="83" y="180"/>
                  </a:moveTo>
                  <a:lnTo>
                    <a:pt x="83" y="0"/>
                  </a:lnTo>
                  <a:lnTo>
                    <a:pt x="49" y="0"/>
                  </a:lnTo>
                  <a:lnTo>
                    <a:pt x="0" y="23"/>
                  </a:lnTo>
                  <a:lnTo>
                    <a:pt x="6" y="54"/>
                  </a:lnTo>
                  <a:lnTo>
                    <a:pt x="43" y="39"/>
                  </a:lnTo>
                  <a:lnTo>
                    <a:pt x="43" y="39"/>
                  </a:lnTo>
                  <a:lnTo>
                    <a:pt x="43" y="180"/>
                  </a:lnTo>
                  <a:lnTo>
                    <a:pt x="83"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7">
              <a:extLst>
                <a:ext uri="{FF2B5EF4-FFF2-40B4-BE49-F238E27FC236}">
                  <a16:creationId xmlns:a16="http://schemas.microsoft.com/office/drawing/2014/main" id="{4C10D4BB-5B50-4045-9AF8-9324A82B3670}"/>
                </a:ext>
              </a:extLst>
            </p:cNvPr>
            <p:cNvSpPr>
              <a:spLocks/>
            </p:cNvSpPr>
            <p:nvPr/>
          </p:nvSpPr>
          <p:spPr bwMode="auto">
            <a:xfrm>
              <a:off x="3513" y="2422"/>
              <a:ext cx="41" cy="120"/>
            </a:xfrm>
            <a:custGeom>
              <a:avLst/>
              <a:gdLst>
                <a:gd name="T0" fmla="*/ 0 w 19"/>
                <a:gd name="T1" fmla="*/ 56 h 56"/>
                <a:gd name="T2" fmla="*/ 19 w 19"/>
                <a:gd name="T3" fmla="*/ 56 h 56"/>
                <a:gd name="T4" fmla="*/ 19 w 19"/>
                <a:gd name="T5" fmla="*/ 9 h 56"/>
                <a:gd name="T6" fmla="*/ 0 w 19"/>
                <a:gd name="T7" fmla="*/ 0 h 56"/>
                <a:gd name="T8" fmla="*/ 0 w 19"/>
                <a:gd name="T9" fmla="*/ 56 h 56"/>
              </a:gdLst>
              <a:ahLst/>
              <a:cxnLst>
                <a:cxn ang="0">
                  <a:pos x="T0" y="T1"/>
                </a:cxn>
                <a:cxn ang="0">
                  <a:pos x="T2" y="T3"/>
                </a:cxn>
                <a:cxn ang="0">
                  <a:pos x="T4" y="T5"/>
                </a:cxn>
                <a:cxn ang="0">
                  <a:pos x="T6" y="T7"/>
                </a:cxn>
                <a:cxn ang="0">
                  <a:pos x="T8" y="T9"/>
                </a:cxn>
              </a:cxnLst>
              <a:rect l="0" t="0" r="r" b="b"/>
              <a:pathLst>
                <a:path w="19" h="56">
                  <a:moveTo>
                    <a:pt x="0" y="56"/>
                  </a:moveTo>
                  <a:cubicBezTo>
                    <a:pt x="19" y="56"/>
                    <a:pt x="19" y="56"/>
                    <a:pt x="19" y="56"/>
                  </a:cubicBezTo>
                  <a:cubicBezTo>
                    <a:pt x="19" y="9"/>
                    <a:pt x="19" y="9"/>
                    <a:pt x="19" y="9"/>
                  </a:cubicBezTo>
                  <a:cubicBezTo>
                    <a:pt x="12" y="6"/>
                    <a:pt x="6" y="3"/>
                    <a:pt x="0" y="0"/>
                  </a:cubicBez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8">
              <a:extLst>
                <a:ext uri="{FF2B5EF4-FFF2-40B4-BE49-F238E27FC236}">
                  <a16:creationId xmlns:a16="http://schemas.microsoft.com/office/drawing/2014/main" id="{65F25B7E-375F-4BC2-B2A9-416EC7822112}"/>
                </a:ext>
              </a:extLst>
            </p:cNvPr>
            <p:cNvSpPr>
              <a:spLocks/>
            </p:cNvSpPr>
            <p:nvPr/>
          </p:nvSpPr>
          <p:spPr bwMode="auto">
            <a:xfrm>
              <a:off x="3668" y="2463"/>
              <a:ext cx="40" cy="79"/>
            </a:xfrm>
            <a:custGeom>
              <a:avLst/>
              <a:gdLst>
                <a:gd name="T0" fmla="*/ 0 w 19"/>
                <a:gd name="T1" fmla="*/ 1 h 37"/>
                <a:gd name="T2" fmla="*/ 0 w 19"/>
                <a:gd name="T3" fmla="*/ 37 h 37"/>
                <a:gd name="T4" fmla="*/ 19 w 19"/>
                <a:gd name="T5" fmla="*/ 37 h 37"/>
                <a:gd name="T6" fmla="*/ 19 w 19"/>
                <a:gd name="T7" fmla="*/ 0 h 37"/>
                <a:gd name="T8" fmla="*/ 0 w 19"/>
                <a:gd name="T9" fmla="*/ 1 h 37"/>
              </a:gdLst>
              <a:ahLst/>
              <a:cxnLst>
                <a:cxn ang="0">
                  <a:pos x="T0" y="T1"/>
                </a:cxn>
                <a:cxn ang="0">
                  <a:pos x="T2" y="T3"/>
                </a:cxn>
                <a:cxn ang="0">
                  <a:pos x="T4" y="T5"/>
                </a:cxn>
                <a:cxn ang="0">
                  <a:pos x="T6" y="T7"/>
                </a:cxn>
                <a:cxn ang="0">
                  <a:pos x="T8" y="T9"/>
                </a:cxn>
              </a:cxnLst>
              <a:rect l="0" t="0" r="r" b="b"/>
              <a:pathLst>
                <a:path w="19" h="37">
                  <a:moveTo>
                    <a:pt x="0" y="1"/>
                  </a:moveTo>
                  <a:cubicBezTo>
                    <a:pt x="0" y="37"/>
                    <a:pt x="0" y="37"/>
                    <a:pt x="0" y="37"/>
                  </a:cubicBezTo>
                  <a:cubicBezTo>
                    <a:pt x="19" y="37"/>
                    <a:pt x="19" y="37"/>
                    <a:pt x="19" y="37"/>
                  </a:cubicBezTo>
                  <a:cubicBezTo>
                    <a:pt x="19" y="0"/>
                    <a:pt x="19" y="0"/>
                    <a:pt x="19" y="0"/>
                  </a:cubicBezTo>
                  <a:cubicBezTo>
                    <a:pt x="13" y="1"/>
                    <a:pt x="6"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
              <a:extLst>
                <a:ext uri="{FF2B5EF4-FFF2-40B4-BE49-F238E27FC236}">
                  <a16:creationId xmlns:a16="http://schemas.microsoft.com/office/drawing/2014/main" id="{9830D626-0290-4861-8056-3F7D693F5A92}"/>
                </a:ext>
              </a:extLst>
            </p:cNvPr>
            <p:cNvSpPr>
              <a:spLocks/>
            </p:cNvSpPr>
            <p:nvPr/>
          </p:nvSpPr>
          <p:spPr bwMode="auto">
            <a:xfrm>
              <a:off x="3822" y="2411"/>
              <a:ext cx="41" cy="131"/>
            </a:xfrm>
            <a:custGeom>
              <a:avLst/>
              <a:gdLst>
                <a:gd name="T0" fmla="*/ 0 w 19"/>
                <a:gd name="T1" fmla="*/ 61 h 61"/>
                <a:gd name="T2" fmla="*/ 19 w 19"/>
                <a:gd name="T3" fmla="*/ 61 h 61"/>
                <a:gd name="T4" fmla="*/ 19 w 19"/>
                <a:gd name="T5" fmla="*/ 0 h 61"/>
                <a:gd name="T6" fmla="*/ 0 w 19"/>
                <a:gd name="T7" fmla="*/ 11 h 61"/>
                <a:gd name="T8" fmla="*/ 0 w 19"/>
                <a:gd name="T9" fmla="*/ 61 h 61"/>
              </a:gdLst>
              <a:ahLst/>
              <a:cxnLst>
                <a:cxn ang="0">
                  <a:pos x="T0" y="T1"/>
                </a:cxn>
                <a:cxn ang="0">
                  <a:pos x="T2" y="T3"/>
                </a:cxn>
                <a:cxn ang="0">
                  <a:pos x="T4" y="T5"/>
                </a:cxn>
                <a:cxn ang="0">
                  <a:pos x="T6" y="T7"/>
                </a:cxn>
                <a:cxn ang="0">
                  <a:pos x="T8" y="T9"/>
                </a:cxn>
              </a:cxnLst>
              <a:rect l="0" t="0" r="r" b="b"/>
              <a:pathLst>
                <a:path w="19" h="61">
                  <a:moveTo>
                    <a:pt x="0" y="61"/>
                  </a:moveTo>
                  <a:cubicBezTo>
                    <a:pt x="19" y="61"/>
                    <a:pt x="19" y="61"/>
                    <a:pt x="19" y="61"/>
                  </a:cubicBezTo>
                  <a:cubicBezTo>
                    <a:pt x="19" y="0"/>
                    <a:pt x="19" y="0"/>
                    <a:pt x="19" y="0"/>
                  </a:cubicBezTo>
                  <a:cubicBezTo>
                    <a:pt x="13" y="4"/>
                    <a:pt x="6" y="8"/>
                    <a:pt x="0" y="11"/>
                  </a:cubicBez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
              <a:extLst>
                <a:ext uri="{FF2B5EF4-FFF2-40B4-BE49-F238E27FC236}">
                  <a16:creationId xmlns:a16="http://schemas.microsoft.com/office/drawing/2014/main" id="{20812C58-0B6C-4D61-8E66-B5C00A59509D}"/>
                </a:ext>
              </a:extLst>
            </p:cNvPr>
            <p:cNvSpPr>
              <a:spLocks noEditPoints="1"/>
            </p:cNvSpPr>
            <p:nvPr/>
          </p:nvSpPr>
          <p:spPr bwMode="auto">
            <a:xfrm>
              <a:off x="3918" y="2360"/>
              <a:ext cx="137" cy="186"/>
            </a:xfrm>
            <a:custGeom>
              <a:avLst/>
              <a:gdLst>
                <a:gd name="T0" fmla="*/ 33 w 64"/>
                <a:gd name="T1" fmla="*/ 0 h 87"/>
                <a:gd name="T2" fmla="*/ 0 w 64"/>
                <a:gd name="T3" fmla="*/ 43 h 87"/>
                <a:gd name="T4" fmla="*/ 32 w 64"/>
                <a:gd name="T5" fmla="*/ 87 h 87"/>
                <a:gd name="T6" fmla="*/ 64 w 64"/>
                <a:gd name="T7" fmla="*/ 43 h 87"/>
                <a:gd name="T8" fmla="*/ 33 w 64"/>
                <a:gd name="T9" fmla="*/ 0 h 87"/>
                <a:gd name="T10" fmla="*/ 32 w 64"/>
                <a:gd name="T11" fmla="*/ 72 h 87"/>
                <a:gd name="T12" fmla="*/ 20 w 64"/>
                <a:gd name="T13" fmla="*/ 43 h 87"/>
                <a:gd name="T14" fmla="*/ 32 w 64"/>
                <a:gd name="T15" fmla="*/ 14 h 87"/>
                <a:gd name="T16" fmla="*/ 44 w 64"/>
                <a:gd name="T17" fmla="*/ 43 h 87"/>
                <a:gd name="T18" fmla="*/ 32 w 64"/>
                <a:gd name="T19" fmla="*/ 7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7">
                  <a:moveTo>
                    <a:pt x="33" y="0"/>
                  </a:moveTo>
                  <a:cubicBezTo>
                    <a:pt x="11" y="0"/>
                    <a:pt x="0" y="19"/>
                    <a:pt x="0" y="43"/>
                  </a:cubicBezTo>
                  <a:cubicBezTo>
                    <a:pt x="1" y="67"/>
                    <a:pt x="10" y="87"/>
                    <a:pt x="32" y="87"/>
                  </a:cubicBezTo>
                  <a:cubicBezTo>
                    <a:pt x="53" y="87"/>
                    <a:pt x="64" y="69"/>
                    <a:pt x="64" y="43"/>
                  </a:cubicBezTo>
                  <a:cubicBezTo>
                    <a:pt x="64" y="20"/>
                    <a:pt x="55" y="0"/>
                    <a:pt x="33" y="0"/>
                  </a:cubicBezTo>
                  <a:close/>
                  <a:moveTo>
                    <a:pt x="32" y="72"/>
                  </a:moveTo>
                  <a:cubicBezTo>
                    <a:pt x="25" y="72"/>
                    <a:pt x="20" y="62"/>
                    <a:pt x="20" y="43"/>
                  </a:cubicBezTo>
                  <a:cubicBezTo>
                    <a:pt x="20" y="24"/>
                    <a:pt x="25" y="14"/>
                    <a:pt x="32" y="14"/>
                  </a:cubicBezTo>
                  <a:cubicBezTo>
                    <a:pt x="40" y="14"/>
                    <a:pt x="44" y="24"/>
                    <a:pt x="44" y="43"/>
                  </a:cubicBezTo>
                  <a:cubicBezTo>
                    <a:pt x="44" y="62"/>
                    <a:pt x="40" y="72"/>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1">
              <a:extLst>
                <a:ext uri="{FF2B5EF4-FFF2-40B4-BE49-F238E27FC236}">
                  <a16:creationId xmlns:a16="http://schemas.microsoft.com/office/drawing/2014/main" id="{0CC027F6-F4CB-4D29-B5FC-9F7AE9639EB8}"/>
                </a:ext>
              </a:extLst>
            </p:cNvPr>
            <p:cNvSpPr>
              <a:spLocks/>
            </p:cNvSpPr>
            <p:nvPr/>
          </p:nvSpPr>
          <p:spPr bwMode="auto">
            <a:xfrm>
              <a:off x="4087" y="2362"/>
              <a:ext cx="84" cy="180"/>
            </a:xfrm>
            <a:custGeom>
              <a:avLst/>
              <a:gdLst>
                <a:gd name="T0" fmla="*/ 0 w 84"/>
                <a:gd name="T1" fmla="*/ 21 h 180"/>
                <a:gd name="T2" fmla="*/ 9 w 84"/>
                <a:gd name="T3" fmla="*/ 53 h 180"/>
                <a:gd name="T4" fmla="*/ 43 w 84"/>
                <a:gd name="T5" fmla="*/ 36 h 180"/>
                <a:gd name="T6" fmla="*/ 43 w 84"/>
                <a:gd name="T7" fmla="*/ 36 h 180"/>
                <a:gd name="T8" fmla="*/ 43 w 84"/>
                <a:gd name="T9" fmla="*/ 180 h 180"/>
                <a:gd name="T10" fmla="*/ 84 w 84"/>
                <a:gd name="T11" fmla="*/ 180 h 180"/>
                <a:gd name="T12" fmla="*/ 84 w 84"/>
                <a:gd name="T13" fmla="*/ 0 h 180"/>
                <a:gd name="T14" fmla="*/ 50 w 84"/>
                <a:gd name="T15" fmla="*/ 0 h 180"/>
                <a:gd name="T16" fmla="*/ 0 w 84"/>
                <a:gd name="T17"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80">
                  <a:moveTo>
                    <a:pt x="0" y="21"/>
                  </a:moveTo>
                  <a:lnTo>
                    <a:pt x="9" y="53"/>
                  </a:lnTo>
                  <a:lnTo>
                    <a:pt x="43" y="36"/>
                  </a:lnTo>
                  <a:lnTo>
                    <a:pt x="43" y="36"/>
                  </a:lnTo>
                  <a:lnTo>
                    <a:pt x="43" y="180"/>
                  </a:lnTo>
                  <a:lnTo>
                    <a:pt x="84" y="180"/>
                  </a:lnTo>
                  <a:lnTo>
                    <a:pt x="84" y="0"/>
                  </a:lnTo>
                  <a:lnTo>
                    <a:pt x="50"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2502A73E-8345-4DB7-8926-95AE0288A8A4}"/>
                </a:ext>
              </a:extLst>
            </p:cNvPr>
            <p:cNvSpPr>
              <a:spLocks/>
            </p:cNvSpPr>
            <p:nvPr/>
          </p:nvSpPr>
          <p:spPr bwMode="auto">
            <a:xfrm>
              <a:off x="4242" y="2362"/>
              <a:ext cx="83" cy="180"/>
            </a:xfrm>
            <a:custGeom>
              <a:avLst/>
              <a:gdLst>
                <a:gd name="T0" fmla="*/ 0 w 83"/>
                <a:gd name="T1" fmla="*/ 21 h 180"/>
                <a:gd name="T2" fmla="*/ 6 w 83"/>
                <a:gd name="T3" fmla="*/ 53 h 180"/>
                <a:gd name="T4" fmla="*/ 42 w 83"/>
                <a:gd name="T5" fmla="*/ 36 h 180"/>
                <a:gd name="T6" fmla="*/ 42 w 83"/>
                <a:gd name="T7" fmla="*/ 36 h 180"/>
                <a:gd name="T8" fmla="*/ 42 w 83"/>
                <a:gd name="T9" fmla="*/ 180 h 180"/>
                <a:gd name="T10" fmla="*/ 83 w 83"/>
                <a:gd name="T11" fmla="*/ 180 h 180"/>
                <a:gd name="T12" fmla="*/ 83 w 83"/>
                <a:gd name="T13" fmla="*/ 0 h 180"/>
                <a:gd name="T14" fmla="*/ 49 w 83"/>
                <a:gd name="T15" fmla="*/ 0 h 180"/>
                <a:gd name="T16" fmla="*/ 0 w 83"/>
                <a:gd name="T17"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80">
                  <a:moveTo>
                    <a:pt x="0" y="21"/>
                  </a:moveTo>
                  <a:lnTo>
                    <a:pt x="6" y="53"/>
                  </a:lnTo>
                  <a:lnTo>
                    <a:pt x="42" y="36"/>
                  </a:lnTo>
                  <a:lnTo>
                    <a:pt x="42" y="36"/>
                  </a:lnTo>
                  <a:lnTo>
                    <a:pt x="42" y="180"/>
                  </a:lnTo>
                  <a:lnTo>
                    <a:pt x="83" y="180"/>
                  </a:lnTo>
                  <a:lnTo>
                    <a:pt x="83" y="0"/>
                  </a:lnTo>
                  <a:lnTo>
                    <a:pt x="49"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3">
              <a:extLst>
                <a:ext uri="{FF2B5EF4-FFF2-40B4-BE49-F238E27FC236}">
                  <a16:creationId xmlns:a16="http://schemas.microsoft.com/office/drawing/2014/main" id="{E300401B-A78D-432D-BADE-C868662CABA4}"/>
                </a:ext>
              </a:extLst>
            </p:cNvPr>
            <p:cNvSpPr>
              <a:spLocks noEditPoints="1"/>
            </p:cNvSpPr>
            <p:nvPr/>
          </p:nvSpPr>
          <p:spPr bwMode="auto">
            <a:xfrm>
              <a:off x="4381" y="2360"/>
              <a:ext cx="137" cy="186"/>
            </a:xfrm>
            <a:custGeom>
              <a:avLst/>
              <a:gdLst>
                <a:gd name="T0" fmla="*/ 33 w 64"/>
                <a:gd name="T1" fmla="*/ 0 h 87"/>
                <a:gd name="T2" fmla="*/ 0 w 64"/>
                <a:gd name="T3" fmla="*/ 43 h 87"/>
                <a:gd name="T4" fmla="*/ 32 w 64"/>
                <a:gd name="T5" fmla="*/ 87 h 87"/>
                <a:gd name="T6" fmla="*/ 64 w 64"/>
                <a:gd name="T7" fmla="*/ 43 h 87"/>
                <a:gd name="T8" fmla="*/ 33 w 64"/>
                <a:gd name="T9" fmla="*/ 0 h 87"/>
                <a:gd name="T10" fmla="*/ 32 w 64"/>
                <a:gd name="T11" fmla="*/ 72 h 87"/>
                <a:gd name="T12" fmla="*/ 20 w 64"/>
                <a:gd name="T13" fmla="*/ 43 h 87"/>
                <a:gd name="T14" fmla="*/ 32 w 64"/>
                <a:gd name="T15" fmla="*/ 14 h 87"/>
                <a:gd name="T16" fmla="*/ 44 w 64"/>
                <a:gd name="T17" fmla="*/ 43 h 87"/>
                <a:gd name="T18" fmla="*/ 32 w 64"/>
                <a:gd name="T19" fmla="*/ 7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7">
                  <a:moveTo>
                    <a:pt x="33" y="0"/>
                  </a:moveTo>
                  <a:cubicBezTo>
                    <a:pt x="11" y="0"/>
                    <a:pt x="0" y="19"/>
                    <a:pt x="0" y="43"/>
                  </a:cubicBezTo>
                  <a:cubicBezTo>
                    <a:pt x="1" y="67"/>
                    <a:pt x="10" y="87"/>
                    <a:pt x="32" y="87"/>
                  </a:cubicBezTo>
                  <a:cubicBezTo>
                    <a:pt x="53" y="87"/>
                    <a:pt x="64" y="69"/>
                    <a:pt x="64" y="43"/>
                  </a:cubicBezTo>
                  <a:cubicBezTo>
                    <a:pt x="64" y="20"/>
                    <a:pt x="55" y="0"/>
                    <a:pt x="33" y="0"/>
                  </a:cubicBezTo>
                  <a:close/>
                  <a:moveTo>
                    <a:pt x="32" y="72"/>
                  </a:moveTo>
                  <a:cubicBezTo>
                    <a:pt x="25" y="72"/>
                    <a:pt x="20" y="62"/>
                    <a:pt x="20" y="43"/>
                  </a:cubicBezTo>
                  <a:cubicBezTo>
                    <a:pt x="20" y="24"/>
                    <a:pt x="25" y="14"/>
                    <a:pt x="32" y="14"/>
                  </a:cubicBezTo>
                  <a:cubicBezTo>
                    <a:pt x="40" y="14"/>
                    <a:pt x="44" y="24"/>
                    <a:pt x="44" y="43"/>
                  </a:cubicBezTo>
                  <a:cubicBezTo>
                    <a:pt x="44" y="62"/>
                    <a:pt x="40" y="72"/>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4">
              <a:extLst>
                <a:ext uri="{FF2B5EF4-FFF2-40B4-BE49-F238E27FC236}">
                  <a16:creationId xmlns:a16="http://schemas.microsoft.com/office/drawing/2014/main" id="{A444E9C9-BAE3-457A-A64B-9E534C769E95}"/>
                </a:ext>
              </a:extLst>
            </p:cNvPr>
            <p:cNvSpPr>
              <a:spLocks noEditPoints="1"/>
            </p:cNvSpPr>
            <p:nvPr/>
          </p:nvSpPr>
          <p:spPr bwMode="auto">
            <a:xfrm>
              <a:off x="3329" y="1774"/>
              <a:ext cx="688" cy="689"/>
            </a:xfrm>
            <a:custGeom>
              <a:avLst/>
              <a:gdLst>
                <a:gd name="T0" fmla="*/ 264 w 321"/>
                <a:gd name="T1" fmla="*/ 57 h 321"/>
                <a:gd name="T2" fmla="*/ 57 w 321"/>
                <a:gd name="T3" fmla="*/ 57 h 321"/>
                <a:gd name="T4" fmla="*/ 57 w 321"/>
                <a:gd name="T5" fmla="*/ 264 h 321"/>
                <a:gd name="T6" fmla="*/ 264 w 321"/>
                <a:gd name="T7" fmla="*/ 264 h 321"/>
                <a:gd name="T8" fmla="*/ 264 w 321"/>
                <a:gd name="T9" fmla="*/ 57 h 321"/>
                <a:gd name="T10" fmla="*/ 232 w 321"/>
                <a:gd name="T11" fmla="*/ 232 h 321"/>
                <a:gd name="T12" fmla="*/ 89 w 321"/>
                <a:gd name="T13" fmla="*/ 232 h 321"/>
                <a:gd name="T14" fmla="*/ 89 w 321"/>
                <a:gd name="T15" fmla="*/ 89 h 321"/>
                <a:gd name="T16" fmla="*/ 232 w 321"/>
                <a:gd name="T17" fmla="*/ 89 h 321"/>
                <a:gd name="T18" fmla="*/ 232 w 321"/>
                <a:gd name="T19" fmla="*/ 23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1">
                  <a:moveTo>
                    <a:pt x="264" y="57"/>
                  </a:moveTo>
                  <a:cubicBezTo>
                    <a:pt x="207" y="0"/>
                    <a:pt x="114" y="0"/>
                    <a:pt x="57" y="57"/>
                  </a:cubicBezTo>
                  <a:cubicBezTo>
                    <a:pt x="0" y="114"/>
                    <a:pt x="0" y="207"/>
                    <a:pt x="57" y="264"/>
                  </a:cubicBezTo>
                  <a:cubicBezTo>
                    <a:pt x="114" y="321"/>
                    <a:pt x="207" y="321"/>
                    <a:pt x="264" y="264"/>
                  </a:cubicBezTo>
                  <a:cubicBezTo>
                    <a:pt x="321" y="207"/>
                    <a:pt x="321" y="114"/>
                    <a:pt x="264" y="57"/>
                  </a:cubicBezTo>
                  <a:close/>
                  <a:moveTo>
                    <a:pt x="232" y="232"/>
                  </a:moveTo>
                  <a:cubicBezTo>
                    <a:pt x="193" y="271"/>
                    <a:pt x="129" y="271"/>
                    <a:pt x="89" y="232"/>
                  </a:cubicBezTo>
                  <a:cubicBezTo>
                    <a:pt x="50" y="192"/>
                    <a:pt x="50" y="129"/>
                    <a:pt x="89" y="89"/>
                  </a:cubicBezTo>
                  <a:cubicBezTo>
                    <a:pt x="129" y="50"/>
                    <a:pt x="193" y="50"/>
                    <a:pt x="232" y="89"/>
                  </a:cubicBezTo>
                  <a:cubicBezTo>
                    <a:pt x="271" y="129"/>
                    <a:pt x="271" y="192"/>
                    <a:pt x="232"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5">
              <a:extLst>
                <a:ext uri="{FF2B5EF4-FFF2-40B4-BE49-F238E27FC236}">
                  <a16:creationId xmlns:a16="http://schemas.microsoft.com/office/drawing/2014/main" id="{D7D6CD7C-AF36-4332-96CF-D7B7923BCACF}"/>
                </a:ext>
              </a:extLst>
            </p:cNvPr>
            <p:cNvSpPr>
              <a:spLocks/>
            </p:cNvSpPr>
            <p:nvPr/>
          </p:nvSpPr>
          <p:spPr bwMode="auto">
            <a:xfrm>
              <a:off x="3160" y="2321"/>
              <a:ext cx="311" cy="311"/>
            </a:xfrm>
            <a:custGeom>
              <a:avLst/>
              <a:gdLst>
                <a:gd name="T0" fmla="*/ 0 w 311"/>
                <a:gd name="T1" fmla="*/ 204 h 311"/>
                <a:gd name="T2" fmla="*/ 107 w 311"/>
                <a:gd name="T3" fmla="*/ 311 h 311"/>
                <a:gd name="T4" fmla="*/ 311 w 311"/>
                <a:gd name="T5" fmla="*/ 107 h 311"/>
                <a:gd name="T6" fmla="*/ 203 w 311"/>
                <a:gd name="T7" fmla="*/ 0 h 311"/>
                <a:gd name="T8" fmla="*/ 0 w 311"/>
                <a:gd name="T9" fmla="*/ 204 h 311"/>
              </a:gdLst>
              <a:ahLst/>
              <a:cxnLst>
                <a:cxn ang="0">
                  <a:pos x="T0" y="T1"/>
                </a:cxn>
                <a:cxn ang="0">
                  <a:pos x="T2" y="T3"/>
                </a:cxn>
                <a:cxn ang="0">
                  <a:pos x="T4" y="T5"/>
                </a:cxn>
                <a:cxn ang="0">
                  <a:pos x="T6" y="T7"/>
                </a:cxn>
                <a:cxn ang="0">
                  <a:pos x="T8" y="T9"/>
                </a:cxn>
              </a:cxnLst>
              <a:rect l="0" t="0" r="r" b="b"/>
              <a:pathLst>
                <a:path w="311" h="311">
                  <a:moveTo>
                    <a:pt x="0" y="204"/>
                  </a:moveTo>
                  <a:lnTo>
                    <a:pt x="107" y="311"/>
                  </a:lnTo>
                  <a:lnTo>
                    <a:pt x="311" y="107"/>
                  </a:lnTo>
                  <a:lnTo>
                    <a:pt x="203" y="0"/>
                  </a:lnTo>
                  <a:lnTo>
                    <a:pt x="0"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6">
              <a:extLst>
                <a:ext uri="{FF2B5EF4-FFF2-40B4-BE49-F238E27FC236}">
                  <a16:creationId xmlns:a16="http://schemas.microsoft.com/office/drawing/2014/main" id="{CA4C09F0-354B-4C06-9045-064F4D58C15B}"/>
                </a:ext>
              </a:extLst>
            </p:cNvPr>
            <p:cNvSpPr>
              <a:spLocks/>
            </p:cNvSpPr>
            <p:nvPr/>
          </p:nvSpPr>
          <p:spPr bwMode="auto">
            <a:xfrm>
              <a:off x="3533" y="1967"/>
              <a:ext cx="175" cy="101"/>
            </a:xfrm>
            <a:custGeom>
              <a:avLst/>
              <a:gdLst>
                <a:gd name="T0" fmla="*/ 9 w 82"/>
                <a:gd name="T1" fmla="*/ 25 h 47"/>
                <a:gd name="T2" fmla="*/ 64 w 82"/>
                <a:gd name="T3" fmla="*/ 46 h 47"/>
                <a:gd name="T4" fmla="*/ 68 w 82"/>
                <a:gd name="T5" fmla="*/ 47 h 47"/>
                <a:gd name="T6" fmla="*/ 80 w 82"/>
                <a:gd name="T7" fmla="*/ 39 h 47"/>
                <a:gd name="T8" fmla="*/ 73 w 82"/>
                <a:gd name="T9" fmla="*/ 23 h 47"/>
                <a:gd name="T10" fmla="*/ 18 w 82"/>
                <a:gd name="T11" fmla="*/ 2 h 47"/>
                <a:gd name="T12" fmla="*/ 2 w 82"/>
                <a:gd name="T13" fmla="*/ 9 h 47"/>
                <a:gd name="T14" fmla="*/ 9 w 82"/>
                <a:gd name="T15" fmla="*/ 25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47">
                  <a:moveTo>
                    <a:pt x="9" y="25"/>
                  </a:moveTo>
                  <a:cubicBezTo>
                    <a:pt x="64" y="46"/>
                    <a:pt x="64" y="46"/>
                    <a:pt x="64" y="46"/>
                  </a:cubicBezTo>
                  <a:cubicBezTo>
                    <a:pt x="65" y="46"/>
                    <a:pt x="67" y="47"/>
                    <a:pt x="68" y="47"/>
                  </a:cubicBezTo>
                  <a:cubicBezTo>
                    <a:pt x="73" y="47"/>
                    <a:pt x="78" y="44"/>
                    <a:pt x="80" y="39"/>
                  </a:cubicBezTo>
                  <a:cubicBezTo>
                    <a:pt x="82" y="32"/>
                    <a:pt x="79" y="25"/>
                    <a:pt x="73" y="23"/>
                  </a:cubicBezTo>
                  <a:cubicBezTo>
                    <a:pt x="18" y="2"/>
                    <a:pt x="18" y="2"/>
                    <a:pt x="18" y="2"/>
                  </a:cubicBezTo>
                  <a:cubicBezTo>
                    <a:pt x="12" y="0"/>
                    <a:pt x="5" y="3"/>
                    <a:pt x="2" y="9"/>
                  </a:cubicBezTo>
                  <a:cubicBezTo>
                    <a:pt x="0" y="16"/>
                    <a:pt x="3" y="23"/>
                    <a:pt x="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7">
              <a:extLst>
                <a:ext uri="{FF2B5EF4-FFF2-40B4-BE49-F238E27FC236}">
                  <a16:creationId xmlns:a16="http://schemas.microsoft.com/office/drawing/2014/main" id="{0A71A01B-3AFD-4ECB-BD93-AB0584843A98}"/>
                </a:ext>
              </a:extLst>
            </p:cNvPr>
            <p:cNvSpPr>
              <a:spLocks/>
            </p:cNvSpPr>
            <p:nvPr/>
          </p:nvSpPr>
          <p:spPr bwMode="auto">
            <a:xfrm>
              <a:off x="3533" y="2158"/>
              <a:ext cx="175" cy="101"/>
            </a:xfrm>
            <a:custGeom>
              <a:avLst/>
              <a:gdLst>
                <a:gd name="T0" fmla="*/ 64 w 82"/>
                <a:gd name="T1" fmla="*/ 2 h 47"/>
                <a:gd name="T2" fmla="*/ 9 w 82"/>
                <a:gd name="T3" fmla="*/ 23 h 47"/>
                <a:gd name="T4" fmla="*/ 2 w 82"/>
                <a:gd name="T5" fmla="*/ 39 h 47"/>
                <a:gd name="T6" fmla="*/ 14 w 82"/>
                <a:gd name="T7" fmla="*/ 47 h 47"/>
                <a:gd name="T8" fmla="*/ 18 w 82"/>
                <a:gd name="T9" fmla="*/ 46 h 47"/>
                <a:gd name="T10" fmla="*/ 73 w 82"/>
                <a:gd name="T11" fmla="*/ 25 h 47"/>
                <a:gd name="T12" fmla="*/ 80 w 82"/>
                <a:gd name="T13" fmla="*/ 9 h 47"/>
                <a:gd name="T14" fmla="*/ 64 w 82"/>
                <a:gd name="T15" fmla="*/ 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47">
                  <a:moveTo>
                    <a:pt x="64" y="2"/>
                  </a:moveTo>
                  <a:cubicBezTo>
                    <a:pt x="9" y="23"/>
                    <a:pt x="9" y="23"/>
                    <a:pt x="9" y="23"/>
                  </a:cubicBezTo>
                  <a:cubicBezTo>
                    <a:pt x="3" y="25"/>
                    <a:pt x="0" y="32"/>
                    <a:pt x="2" y="39"/>
                  </a:cubicBezTo>
                  <a:cubicBezTo>
                    <a:pt x="4" y="44"/>
                    <a:pt x="9" y="47"/>
                    <a:pt x="14" y="47"/>
                  </a:cubicBezTo>
                  <a:cubicBezTo>
                    <a:pt x="15" y="47"/>
                    <a:pt x="17" y="47"/>
                    <a:pt x="18" y="46"/>
                  </a:cubicBezTo>
                  <a:cubicBezTo>
                    <a:pt x="73" y="25"/>
                    <a:pt x="73" y="25"/>
                    <a:pt x="73" y="25"/>
                  </a:cubicBezTo>
                  <a:cubicBezTo>
                    <a:pt x="79" y="23"/>
                    <a:pt x="82" y="16"/>
                    <a:pt x="80" y="9"/>
                  </a:cubicBezTo>
                  <a:cubicBezTo>
                    <a:pt x="77" y="3"/>
                    <a:pt x="70" y="0"/>
                    <a:pt x="6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8">
              <a:extLst>
                <a:ext uri="{FF2B5EF4-FFF2-40B4-BE49-F238E27FC236}">
                  <a16:creationId xmlns:a16="http://schemas.microsoft.com/office/drawing/2014/main" id="{374F80F9-F27D-4E19-8A9D-41441DA027C1}"/>
                </a:ext>
              </a:extLst>
            </p:cNvPr>
            <p:cNvSpPr>
              <a:spLocks/>
            </p:cNvSpPr>
            <p:nvPr/>
          </p:nvSpPr>
          <p:spPr bwMode="auto">
            <a:xfrm>
              <a:off x="3537" y="2087"/>
              <a:ext cx="169" cy="54"/>
            </a:xfrm>
            <a:custGeom>
              <a:avLst/>
              <a:gdLst>
                <a:gd name="T0" fmla="*/ 66 w 79"/>
                <a:gd name="T1" fmla="*/ 0 h 25"/>
                <a:gd name="T2" fmla="*/ 12 w 79"/>
                <a:gd name="T3" fmla="*/ 0 h 25"/>
                <a:gd name="T4" fmla="*/ 0 w 79"/>
                <a:gd name="T5" fmla="*/ 13 h 25"/>
                <a:gd name="T6" fmla="*/ 12 w 79"/>
                <a:gd name="T7" fmla="*/ 25 h 25"/>
                <a:gd name="T8" fmla="*/ 66 w 79"/>
                <a:gd name="T9" fmla="*/ 25 h 25"/>
                <a:gd name="T10" fmla="*/ 79 w 79"/>
                <a:gd name="T11" fmla="*/ 13 h 25"/>
                <a:gd name="T12" fmla="*/ 66 w 7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79" h="25">
                  <a:moveTo>
                    <a:pt x="66" y="0"/>
                  </a:moveTo>
                  <a:cubicBezTo>
                    <a:pt x="12" y="0"/>
                    <a:pt x="12" y="0"/>
                    <a:pt x="12" y="0"/>
                  </a:cubicBezTo>
                  <a:cubicBezTo>
                    <a:pt x="5" y="0"/>
                    <a:pt x="0" y="6"/>
                    <a:pt x="0" y="13"/>
                  </a:cubicBezTo>
                  <a:cubicBezTo>
                    <a:pt x="0" y="19"/>
                    <a:pt x="5" y="25"/>
                    <a:pt x="12" y="25"/>
                  </a:cubicBezTo>
                  <a:cubicBezTo>
                    <a:pt x="66" y="25"/>
                    <a:pt x="66" y="25"/>
                    <a:pt x="66" y="25"/>
                  </a:cubicBezTo>
                  <a:cubicBezTo>
                    <a:pt x="73" y="25"/>
                    <a:pt x="79" y="19"/>
                    <a:pt x="79" y="13"/>
                  </a:cubicBezTo>
                  <a:cubicBezTo>
                    <a:pt x="79" y="6"/>
                    <a:pt x="73"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8" name="Content Placeholder 1">
            <a:extLst>
              <a:ext uri="{FF2B5EF4-FFF2-40B4-BE49-F238E27FC236}">
                <a16:creationId xmlns:a16="http://schemas.microsoft.com/office/drawing/2014/main" id="{944C3272-A104-4C14-915E-F86F3D2DC355}"/>
              </a:ext>
            </a:extLst>
          </p:cNvPr>
          <p:cNvSpPr txBox="1">
            <a:spLocks/>
          </p:cNvSpPr>
          <p:nvPr/>
        </p:nvSpPr>
        <p:spPr>
          <a:xfrm>
            <a:off x="778988" y="1318935"/>
            <a:ext cx="3619500" cy="541928"/>
          </a:xfrm>
          <a:prstGeom prst="rect">
            <a:avLst/>
          </a:prstGeom>
        </p:spPr>
        <p:txBody>
          <a:bodyPr vert="horz" lIns="0" tIns="45720" rIns="91440" bIns="45720" rtlCol="0" anchor="b">
            <a:noAutofit/>
          </a:bodyPr>
          <a:lstStyle>
            <a:lvl1pPr marL="228600" indent="-228600" algn="l" defTabSz="914400" rtl="0" eaLnBrk="1" latinLnBrk="0" hangingPunct="1">
              <a:lnSpc>
                <a:spcPct val="95000"/>
              </a:lnSpc>
              <a:spcBef>
                <a:spcPts val="1200"/>
              </a:spcBef>
              <a:buFont typeface="Wingdings" panose="05000000000000000000" pitchFamily="2" charset="2"/>
              <a:buChar char="§"/>
              <a:defRPr sz="2800" kern="1200">
                <a:solidFill>
                  <a:schemeClr val="bg2"/>
                </a:solidFill>
                <a:latin typeface="+mj-lt"/>
                <a:ea typeface="+mn-ea"/>
                <a:cs typeface="+mn-cs"/>
              </a:defRPr>
            </a:lvl1pPr>
            <a:lvl2pPr marL="685800" indent="-228600" algn="l" defTabSz="914400" rtl="0" eaLnBrk="1" latinLnBrk="0" hangingPunct="1">
              <a:lnSpc>
                <a:spcPct val="95000"/>
              </a:lnSpc>
              <a:spcBef>
                <a:spcPts val="800"/>
              </a:spcBef>
              <a:buFont typeface="Wingdings" panose="05000000000000000000" pitchFamily="2" charset="2"/>
              <a:buChar char="§"/>
              <a:defRPr sz="2400" kern="1200">
                <a:solidFill>
                  <a:schemeClr val="bg2"/>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5000"/>
              </a:lnSpc>
              <a:spcBef>
                <a:spcPts val="600"/>
              </a:spcBef>
              <a:buFont typeface="Wingdings" panose="05000000000000000000" pitchFamily="2" charset="2"/>
              <a:buChar char="§"/>
              <a:defRPr sz="2000" kern="1200">
                <a:solidFill>
                  <a:schemeClr val="bg2"/>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5000"/>
              </a:lnSpc>
              <a:spcBef>
                <a:spcPts val="600"/>
              </a:spcBef>
              <a:buFont typeface="Wingdings" panose="05000000000000000000" pitchFamily="2" charset="2"/>
              <a:buChar char="§"/>
              <a:defRPr sz="1800" kern="1200">
                <a:solidFill>
                  <a:schemeClr val="bg2"/>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2400" b="1" dirty="0">
                <a:solidFill>
                  <a:schemeClr val="accent3"/>
                </a:solidFill>
                <a:latin typeface="Tahoma" panose="020B0604030504040204" pitchFamily="34" charset="0"/>
                <a:ea typeface="Tahoma" panose="020B0604030504040204" pitchFamily="34" charset="0"/>
                <a:cs typeface="Tahoma" panose="020B0604030504040204" pitchFamily="34" charset="0"/>
              </a:rPr>
              <a:t>Security Technology</a:t>
            </a:r>
          </a:p>
        </p:txBody>
      </p:sp>
    </p:spTree>
    <p:extLst>
      <p:ext uri="{BB962C8B-B14F-4D97-AF65-F5344CB8AC3E}">
        <p14:creationId xmlns:p14="http://schemas.microsoft.com/office/powerpoint/2010/main" val="5827250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750"/>
                                        <p:tgtEl>
                                          <p:spTgt spid="25"/>
                                        </p:tgtEl>
                                      </p:cBhvr>
                                    </p:animEffect>
                                  </p:childTnLst>
                                </p:cTn>
                              </p:par>
                            </p:childTnLst>
                          </p:cTn>
                        </p:par>
                        <p:par>
                          <p:cTn id="11" fill="hold">
                            <p:stCondLst>
                              <p:cond delay="750"/>
                            </p:stCondLst>
                            <p:childTnLst>
                              <p:par>
                                <p:cTn id="12" presetID="47"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750"/>
                                        <p:tgtEl>
                                          <p:spTgt spid="6"/>
                                        </p:tgtEl>
                                      </p:cBhvr>
                                    </p:animEffect>
                                    <p:anim calcmode="lin" valueType="num">
                                      <p:cBhvr>
                                        <p:cTn id="15" dur="750" fill="hold"/>
                                        <p:tgtEl>
                                          <p:spTgt spid="6"/>
                                        </p:tgtEl>
                                        <p:attrNameLst>
                                          <p:attrName>ppt_x</p:attrName>
                                        </p:attrNameLst>
                                      </p:cBhvr>
                                      <p:tavLst>
                                        <p:tav tm="0">
                                          <p:val>
                                            <p:strVal val="#ppt_x"/>
                                          </p:val>
                                        </p:tav>
                                        <p:tav tm="100000">
                                          <p:val>
                                            <p:strVal val="#ppt_x"/>
                                          </p:val>
                                        </p:tav>
                                      </p:tavLst>
                                    </p:anim>
                                    <p:anim calcmode="lin" valueType="num">
                                      <p:cBhvr>
                                        <p:cTn id="16"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4982BA-5A04-4021-89C1-88A709371FDE}"/>
              </a:ext>
            </a:extLst>
          </p:cNvPr>
          <p:cNvSpPr>
            <a:spLocks noGrp="1"/>
          </p:cNvSpPr>
          <p:nvPr>
            <p:ph type="title"/>
          </p:nvPr>
        </p:nvSpPr>
        <p:spPr/>
        <p:txBody>
          <a:bodyPr/>
          <a:lstStyle/>
          <a:p>
            <a:r>
              <a:rPr lang="en-US" dirty="0"/>
              <a:t>Total Evasion Attack Chain</a:t>
            </a:r>
            <a:endParaRPr lang="he-IL" dirty="0"/>
          </a:p>
        </p:txBody>
      </p:sp>
      <p:grpSp>
        <p:nvGrpSpPr>
          <p:cNvPr id="17" name="Group 16">
            <a:extLst>
              <a:ext uri="{FF2B5EF4-FFF2-40B4-BE49-F238E27FC236}">
                <a16:creationId xmlns:a16="http://schemas.microsoft.com/office/drawing/2014/main" id="{2FA6AD38-3D51-4F3D-AA4A-992A34E1270A}"/>
              </a:ext>
            </a:extLst>
          </p:cNvPr>
          <p:cNvGrpSpPr/>
          <p:nvPr/>
        </p:nvGrpSpPr>
        <p:grpSpPr>
          <a:xfrm>
            <a:off x="904631" y="3085263"/>
            <a:ext cx="2297102" cy="2295630"/>
            <a:chOff x="904631" y="3085263"/>
            <a:chExt cx="2297102" cy="2295630"/>
          </a:xfrm>
          <a:effectLst>
            <a:outerShdw blurRad="63500" dist="38100" dir="2700000" algn="tl" rotWithShape="0">
              <a:prstClr val="black">
                <a:alpha val="25000"/>
              </a:prstClr>
            </a:outerShdw>
          </a:effectLst>
        </p:grpSpPr>
        <p:sp>
          <p:nvSpPr>
            <p:cNvPr id="15" name="Freeform 13">
              <a:extLst>
                <a:ext uri="{FF2B5EF4-FFF2-40B4-BE49-F238E27FC236}">
                  <a16:creationId xmlns:a16="http://schemas.microsoft.com/office/drawing/2014/main" id="{0A29C99D-0642-442F-88FA-957C0F74DFAC}"/>
                </a:ext>
              </a:extLst>
            </p:cNvPr>
            <p:cNvSpPr>
              <a:spLocks/>
            </p:cNvSpPr>
            <p:nvPr/>
          </p:nvSpPr>
          <p:spPr bwMode="auto">
            <a:xfrm>
              <a:off x="904631" y="3085263"/>
              <a:ext cx="2297102" cy="2295630"/>
            </a:xfrm>
            <a:custGeom>
              <a:avLst/>
              <a:gdLst>
                <a:gd name="T0" fmla="*/ 1257 w 1561"/>
                <a:gd name="T1" fmla="*/ 477 h 1560"/>
                <a:gd name="T2" fmla="*/ 1257 w 1561"/>
                <a:gd name="T3" fmla="*/ 303 h 1560"/>
                <a:gd name="T4" fmla="*/ 1083 w 1561"/>
                <a:gd name="T5" fmla="*/ 303 h 1560"/>
                <a:gd name="T6" fmla="*/ 780 w 1561"/>
                <a:gd name="T7" fmla="*/ 0 h 1560"/>
                <a:gd name="T8" fmla="*/ 0 w 1561"/>
                <a:gd name="T9" fmla="*/ 780 h 1560"/>
                <a:gd name="T10" fmla="*/ 780 w 1561"/>
                <a:gd name="T11" fmla="*/ 1560 h 1560"/>
                <a:gd name="T12" fmla="*/ 1561 w 1561"/>
                <a:gd name="T13" fmla="*/ 780 h 1560"/>
                <a:gd name="T14" fmla="*/ 1257 w 1561"/>
                <a:gd name="T15" fmla="*/ 477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1257" y="477"/>
                  </a:moveTo>
                  <a:lnTo>
                    <a:pt x="1257" y="303"/>
                  </a:lnTo>
                  <a:lnTo>
                    <a:pt x="1083" y="303"/>
                  </a:lnTo>
                  <a:lnTo>
                    <a:pt x="780" y="0"/>
                  </a:lnTo>
                  <a:lnTo>
                    <a:pt x="0" y="780"/>
                  </a:lnTo>
                  <a:lnTo>
                    <a:pt x="780" y="1560"/>
                  </a:lnTo>
                  <a:lnTo>
                    <a:pt x="1561" y="780"/>
                  </a:lnTo>
                  <a:lnTo>
                    <a:pt x="1257" y="47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832AF4D4-96C7-44CA-AE04-DC773C100808}"/>
                </a:ext>
              </a:extLst>
            </p:cNvPr>
            <p:cNvSpPr/>
            <p:nvPr/>
          </p:nvSpPr>
          <p:spPr>
            <a:xfrm>
              <a:off x="1195754" y="3924416"/>
              <a:ext cx="1733796" cy="590931"/>
            </a:xfrm>
            <a:prstGeom prst="rect">
              <a:avLst/>
            </a:prstGeom>
          </p:spPr>
          <p:txBody>
            <a:bodyPr wrap="square" anchor="ctr">
              <a:spAutoFit/>
            </a:bodyPr>
            <a:lstStyle/>
            <a:p>
              <a:pPr lvl="0" algn="ctr" defTabSz="533400">
                <a:lnSpc>
                  <a:spcPct val="90000"/>
                </a:lnSpc>
                <a:spcBef>
                  <a:spcPct val="0"/>
                </a:spcBef>
                <a:spcAft>
                  <a:spcPct val="35000"/>
                </a:spcAft>
              </a:pPr>
              <a:r>
                <a:rPr lang="en-US" dirty="0">
                  <a:solidFill>
                    <a:schemeClr val="bg1"/>
                  </a:solidFill>
                </a:rPr>
                <a:t>Social Engineering</a:t>
              </a:r>
            </a:p>
          </p:txBody>
        </p:sp>
      </p:grpSp>
      <p:grpSp>
        <p:nvGrpSpPr>
          <p:cNvPr id="18" name="Group 17">
            <a:extLst>
              <a:ext uri="{FF2B5EF4-FFF2-40B4-BE49-F238E27FC236}">
                <a16:creationId xmlns:a16="http://schemas.microsoft.com/office/drawing/2014/main" id="{A87CA4AA-0FE4-48AD-BD86-D4FE3A66B34E}"/>
              </a:ext>
            </a:extLst>
          </p:cNvPr>
          <p:cNvGrpSpPr/>
          <p:nvPr/>
        </p:nvGrpSpPr>
        <p:grpSpPr>
          <a:xfrm>
            <a:off x="2101008" y="1887415"/>
            <a:ext cx="2298573" cy="2295630"/>
            <a:chOff x="2101008" y="1887415"/>
            <a:chExt cx="2298573" cy="2295630"/>
          </a:xfrm>
          <a:effectLst>
            <a:outerShdw blurRad="63500" dist="38100" dir="2700000" algn="tl" rotWithShape="0">
              <a:prstClr val="black">
                <a:alpha val="25000"/>
              </a:prstClr>
            </a:outerShdw>
          </a:effectLst>
        </p:grpSpPr>
        <p:sp>
          <p:nvSpPr>
            <p:cNvPr id="16" name="Freeform 14">
              <a:extLst>
                <a:ext uri="{FF2B5EF4-FFF2-40B4-BE49-F238E27FC236}">
                  <a16:creationId xmlns:a16="http://schemas.microsoft.com/office/drawing/2014/main" id="{40FBC712-D8A1-46D4-B02B-DD13A3C10231}"/>
                </a:ext>
              </a:extLst>
            </p:cNvPr>
            <p:cNvSpPr>
              <a:spLocks/>
            </p:cNvSpPr>
            <p:nvPr/>
          </p:nvSpPr>
          <p:spPr bwMode="auto">
            <a:xfrm>
              <a:off x="2101008" y="1887415"/>
              <a:ext cx="2298573" cy="2295630"/>
            </a:xfrm>
            <a:custGeom>
              <a:avLst/>
              <a:gdLst>
                <a:gd name="T0" fmla="*/ 1259 w 1562"/>
                <a:gd name="T1" fmla="*/ 1083 h 1560"/>
                <a:gd name="T2" fmla="*/ 1562 w 1562"/>
                <a:gd name="T3" fmla="*/ 780 h 1560"/>
                <a:gd name="T4" fmla="*/ 782 w 1562"/>
                <a:gd name="T5" fmla="*/ 0 h 1560"/>
                <a:gd name="T6" fmla="*/ 0 w 1562"/>
                <a:gd name="T7" fmla="*/ 780 h 1560"/>
                <a:gd name="T8" fmla="*/ 291 w 1562"/>
                <a:gd name="T9" fmla="*/ 1069 h 1560"/>
                <a:gd name="T10" fmla="*/ 492 w 1562"/>
                <a:gd name="T11" fmla="*/ 1069 h 1560"/>
                <a:gd name="T12" fmla="*/ 492 w 1562"/>
                <a:gd name="T13" fmla="*/ 1271 h 1560"/>
                <a:gd name="T14" fmla="*/ 782 w 1562"/>
                <a:gd name="T15" fmla="*/ 1560 h 1560"/>
                <a:gd name="T16" fmla="*/ 1085 w 1562"/>
                <a:gd name="T17" fmla="*/ 1257 h 1560"/>
                <a:gd name="T18" fmla="*/ 1259 w 1562"/>
                <a:gd name="T19" fmla="*/ 1257 h 1560"/>
                <a:gd name="T20" fmla="*/ 1259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9" y="1083"/>
                  </a:moveTo>
                  <a:lnTo>
                    <a:pt x="1562" y="780"/>
                  </a:lnTo>
                  <a:lnTo>
                    <a:pt x="782" y="0"/>
                  </a:lnTo>
                  <a:lnTo>
                    <a:pt x="0" y="780"/>
                  </a:lnTo>
                  <a:lnTo>
                    <a:pt x="291" y="1069"/>
                  </a:lnTo>
                  <a:lnTo>
                    <a:pt x="492" y="1069"/>
                  </a:lnTo>
                  <a:lnTo>
                    <a:pt x="492" y="1271"/>
                  </a:lnTo>
                  <a:lnTo>
                    <a:pt x="782" y="1560"/>
                  </a:lnTo>
                  <a:lnTo>
                    <a:pt x="1085" y="1257"/>
                  </a:lnTo>
                  <a:lnTo>
                    <a:pt x="1259" y="1257"/>
                  </a:lnTo>
                  <a:lnTo>
                    <a:pt x="1259" y="10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21">
              <a:extLst>
                <a:ext uri="{FF2B5EF4-FFF2-40B4-BE49-F238E27FC236}">
                  <a16:creationId xmlns:a16="http://schemas.microsoft.com/office/drawing/2014/main" id="{E07BA71C-F133-48BA-AA4F-4EB5079A82AF}"/>
                </a:ext>
              </a:extLst>
            </p:cNvPr>
            <p:cNvSpPr/>
            <p:nvPr/>
          </p:nvSpPr>
          <p:spPr>
            <a:xfrm>
              <a:off x="2360203" y="2346104"/>
              <a:ext cx="1789766" cy="1089529"/>
            </a:xfrm>
            <a:prstGeom prst="rect">
              <a:avLst/>
            </a:prstGeom>
          </p:spPr>
          <p:txBody>
            <a:bodyPr wrap="square" anchor="ctr">
              <a:spAutoFit/>
            </a:bodyPr>
            <a:lstStyle/>
            <a:p>
              <a:pPr lvl="0" algn="ctr" defTabSz="533400">
                <a:lnSpc>
                  <a:spcPct val="90000"/>
                </a:lnSpc>
                <a:spcBef>
                  <a:spcPct val="0"/>
                </a:spcBef>
                <a:spcAft>
                  <a:spcPct val="35000"/>
                </a:spcAft>
              </a:pPr>
              <a:r>
                <a:rPr lang="en-US" dirty="0">
                  <a:solidFill>
                    <a:schemeClr val="bg1"/>
                  </a:solidFill>
                </a:rPr>
                <a:t>Delivery through collaborative platforms</a:t>
              </a:r>
            </a:p>
          </p:txBody>
        </p:sp>
      </p:grpSp>
      <p:grpSp>
        <p:nvGrpSpPr>
          <p:cNvPr id="19" name="Group 18">
            <a:extLst>
              <a:ext uri="{FF2B5EF4-FFF2-40B4-BE49-F238E27FC236}">
                <a16:creationId xmlns:a16="http://schemas.microsoft.com/office/drawing/2014/main" id="{2C0FD523-3263-4AE2-96CF-312ACDB04008}"/>
              </a:ext>
            </a:extLst>
          </p:cNvPr>
          <p:cNvGrpSpPr/>
          <p:nvPr/>
        </p:nvGrpSpPr>
        <p:grpSpPr>
          <a:xfrm>
            <a:off x="3300327" y="3085263"/>
            <a:ext cx="2298573" cy="2295630"/>
            <a:chOff x="3300327" y="3085263"/>
            <a:chExt cx="2298573" cy="2295630"/>
          </a:xfrm>
          <a:effectLst>
            <a:outerShdw blurRad="63500" dist="38100" dir="2700000" algn="tl" rotWithShape="0">
              <a:prstClr val="black">
                <a:alpha val="25000"/>
              </a:prstClr>
            </a:outerShdw>
          </a:effectLst>
        </p:grpSpPr>
        <p:sp>
          <p:nvSpPr>
            <p:cNvPr id="14" name="Freeform 12">
              <a:extLst>
                <a:ext uri="{FF2B5EF4-FFF2-40B4-BE49-F238E27FC236}">
                  <a16:creationId xmlns:a16="http://schemas.microsoft.com/office/drawing/2014/main" id="{DD96F5BF-C687-46A4-A8C0-60FC8FED7152}"/>
                </a:ext>
              </a:extLst>
            </p:cNvPr>
            <p:cNvSpPr>
              <a:spLocks/>
            </p:cNvSpPr>
            <p:nvPr/>
          </p:nvSpPr>
          <p:spPr bwMode="auto">
            <a:xfrm>
              <a:off x="3300327" y="3085263"/>
              <a:ext cx="2298573" cy="2295630"/>
            </a:xfrm>
            <a:custGeom>
              <a:avLst/>
              <a:gdLst>
                <a:gd name="T0" fmla="*/ 1258 w 1562"/>
                <a:gd name="T1" fmla="*/ 477 h 1560"/>
                <a:gd name="T2" fmla="*/ 1258 w 1562"/>
                <a:gd name="T3" fmla="*/ 303 h 1560"/>
                <a:gd name="T4" fmla="*/ 1085 w 1562"/>
                <a:gd name="T5" fmla="*/ 303 h 1560"/>
                <a:gd name="T6" fmla="*/ 782 w 1562"/>
                <a:gd name="T7" fmla="*/ 0 h 1560"/>
                <a:gd name="T8" fmla="*/ 492 w 1562"/>
                <a:gd name="T9" fmla="*/ 289 h 1560"/>
                <a:gd name="T10" fmla="*/ 492 w 1562"/>
                <a:gd name="T11" fmla="*/ 491 h 1560"/>
                <a:gd name="T12" fmla="*/ 289 w 1562"/>
                <a:gd name="T13" fmla="*/ 491 h 1560"/>
                <a:gd name="T14" fmla="*/ 0 w 1562"/>
                <a:gd name="T15" fmla="*/ 780 h 1560"/>
                <a:gd name="T16" fmla="*/ 782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5" y="303"/>
                  </a:lnTo>
                  <a:lnTo>
                    <a:pt x="782" y="0"/>
                  </a:lnTo>
                  <a:lnTo>
                    <a:pt x="492" y="289"/>
                  </a:lnTo>
                  <a:lnTo>
                    <a:pt x="492" y="491"/>
                  </a:lnTo>
                  <a:lnTo>
                    <a:pt x="289" y="491"/>
                  </a:lnTo>
                  <a:lnTo>
                    <a:pt x="0" y="780"/>
                  </a:lnTo>
                  <a:lnTo>
                    <a:pt x="782" y="1560"/>
                  </a:lnTo>
                  <a:lnTo>
                    <a:pt x="1562" y="780"/>
                  </a:lnTo>
                  <a:lnTo>
                    <a:pt x="1258" y="47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900BFB8B-EC26-4529-AA3C-C4D27BE0E322}"/>
                </a:ext>
              </a:extLst>
            </p:cNvPr>
            <p:cNvSpPr/>
            <p:nvPr/>
          </p:nvSpPr>
          <p:spPr>
            <a:xfrm>
              <a:off x="3892632" y="3799766"/>
              <a:ext cx="1265521" cy="840230"/>
            </a:xfrm>
            <a:prstGeom prst="rect">
              <a:avLst/>
            </a:prstGeom>
          </p:spPr>
          <p:txBody>
            <a:bodyPr wrap="square" anchor="ctr">
              <a:spAutoFit/>
            </a:bodyPr>
            <a:lstStyle/>
            <a:p>
              <a:pPr lvl="0" algn="ctr" defTabSz="533400">
                <a:lnSpc>
                  <a:spcPct val="90000"/>
                </a:lnSpc>
                <a:spcBef>
                  <a:spcPct val="0"/>
                </a:spcBef>
                <a:spcAft>
                  <a:spcPct val="35000"/>
                </a:spcAft>
              </a:pPr>
              <a:r>
                <a:rPr lang="en-US" dirty="0">
                  <a:solidFill>
                    <a:schemeClr val="bg1"/>
                  </a:solidFill>
                </a:rPr>
                <a:t>AMSI &amp; Logging Bypass</a:t>
              </a:r>
            </a:p>
          </p:txBody>
        </p:sp>
      </p:grpSp>
      <p:grpSp>
        <p:nvGrpSpPr>
          <p:cNvPr id="20" name="Group 19">
            <a:extLst>
              <a:ext uri="{FF2B5EF4-FFF2-40B4-BE49-F238E27FC236}">
                <a16:creationId xmlns:a16="http://schemas.microsoft.com/office/drawing/2014/main" id="{2DD73141-BAE8-47ED-B374-0E1946C6736D}"/>
              </a:ext>
            </a:extLst>
          </p:cNvPr>
          <p:cNvGrpSpPr/>
          <p:nvPr/>
        </p:nvGrpSpPr>
        <p:grpSpPr>
          <a:xfrm>
            <a:off x="4499647" y="1887415"/>
            <a:ext cx="2298573" cy="2295630"/>
            <a:chOff x="4499647" y="1887415"/>
            <a:chExt cx="2298573" cy="2295630"/>
          </a:xfrm>
          <a:effectLst>
            <a:outerShdw blurRad="63500" dist="38100" dir="2700000" algn="tl" rotWithShape="0">
              <a:prstClr val="black">
                <a:alpha val="25000"/>
              </a:prstClr>
            </a:outerShdw>
          </a:effectLst>
        </p:grpSpPr>
        <p:sp>
          <p:nvSpPr>
            <p:cNvPr id="13" name="Freeform 11">
              <a:extLst>
                <a:ext uri="{FF2B5EF4-FFF2-40B4-BE49-F238E27FC236}">
                  <a16:creationId xmlns:a16="http://schemas.microsoft.com/office/drawing/2014/main" id="{9DDD09AB-575B-42C6-BCE4-FA90FF2239E8}"/>
                </a:ext>
              </a:extLst>
            </p:cNvPr>
            <p:cNvSpPr>
              <a:spLocks/>
            </p:cNvSpPr>
            <p:nvPr/>
          </p:nvSpPr>
          <p:spPr bwMode="auto">
            <a:xfrm>
              <a:off x="4499647" y="1887415"/>
              <a:ext cx="2298573" cy="2295630"/>
            </a:xfrm>
            <a:custGeom>
              <a:avLst/>
              <a:gdLst>
                <a:gd name="T0" fmla="*/ 1258 w 1562"/>
                <a:gd name="T1" fmla="*/ 1083 h 1560"/>
                <a:gd name="T2" fmla="*/ 1562 w 1562"/>
                <a:gd name="T3" fmla="*/ 780 h 1560"/>
                <a:gd name="T4" fmla="*/ 782 w 1562"/>
                <a:gd name="T5" fmla="*/ 0 h 1560"/>
                <a:gd name="T6" fmla="*/ 0 w 1562"/>
                <a:gd name="T7" fmla="*/ 780 h 1560"/>
                <a:gd name="T8" fmla="*/ 289 w 1562"/>
                <a:gd name="T9" fmla="*/ 1069 h 1560"/>
                <a:gd name="T10" fmla="*/ 491 w 1562"/>
                <a:gd name="T11" fmla="*/ 1069 h 1560"/>
                <a:gd name="T12" fmla="*/ 491 w 1562"/>
                <a:gd name="T13" fmla="*/ 1271 h 1560"/>
                <a:gd name="T14" fmla="*/ 782 w 1562"/>
                <a:gd name="T15" fmla="*/ 1560 h 1560"/>
                <a:gd name="T16" fmla="*/ 1084 w 1562"/>
                <a:gd name="T17" fmla="*/ 1257 h 1560"/>
                <a:gd name="T18" fmla="*/ 1258 w 1562"/>
                <a:gd name="T19" fmla="*/ 1257 h 1560"/>
                <a:gd name="T20" fmla="*/ 1258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1083"/>
                  </a:moveTo>
                  <a:lnTo>
                    <a:pt x="1562" y="780"/>
                  </a:lnTo>
                  <a:lnTo>
                    <a:pt x="782" y="0"/>
                  </a:lnTo>
                  <a:lnTo>
                    <a:pt x="0" y="780"/>
                  </a:lnTo>
                  <a:lnTo>
                    <a:pt x="289" y="1069"/>
                  </a:lnTo>
                  <a:lnTo>
                    <a:pt x="491" y="1069"/>
                  </a:lnTo>
                  <a:lnTo>
                    <a:pt x="491" y="1271"/>
                  </a:lnTo>
                  <a:lnTo>
                    <a:pt x="782" y="1560"/>
                  </a:lnTo>
                  <a:lnTo>
                    <a:pt x="1084" y="1257"/>
                  </a:lnTo>
                  <a:lnTo>
                    <a:pt x="1258" y="1257"/>
                  </a:lnTo>
                  <a:lnTo>
                    <a:pt x="1258" y="10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1191D600-7892-405A-96BB-23CFEF40835E}"/>
                </a:ext>
              </a:extLst>
            </p:cNvPr>
            <p:cNvSpPr/>
            <p:nvPr/>
          </p:nvSpPr>
          <p:spPr>
            <a:xfrm>
              <a:off x="4804265" y="2470753"/>
              <a:ext cx="1760658" cy="840230"/>
            </a:xfrm>
            <a:prstGeom prst="rect">
              <a:avLst/>
            </a:prstGeom>
          </p:spPr>
          <p:txBody>
            <a:bodyPr wrap="square" anchor="ctr">
              <a:spAutoFit/>
            </a:bodyPr>
            <a:lstStyle/>
            <a:p>
              <a:pPr lvl="0" algn="ctr" defTabSz="533400">
                <a:lnSpc>
                  <a:spcPct val="90000"/>
                </a:lnSpc>
                <a:spcBef>
                  <a:spcPct val="0"/>
                </a:spcBef>
                <a:spcAft>
                  <a:spcPct val="35000"/>
                </a:spcAft>
              </a:pPr>
              <a:r>
                <a:rPr lang="en-US" dirty="0">
                  <a:solidFill>
                    <a:schemeClr val="bg1"/>
                  </a:solidFill>
                </a:rPr>
                <a:t>Hollowing (Whitelist Bypass)</a:t>
              </a:r>
            </a:p>
          </p:txBody>
        </p:sp>
      </p:grpSp>
      <p:grpSp>
        <p:nvGrpSpPr>
          <p:cNvPr id="29" name="Group 28">
            <a:extLst>
              <a:ext uri="{FF2B5EF4-FFF2-40B4-BE49-F238E27FC236}">
                <a16:creationId xmlns:a16="http://schemas.microsoft.com/office/drawing/2014/main" id="{7553912D-0486-4DDA-95E1-96DBCB31BDCA}"/>
              </a:ext>
            </a:extLst>
          </p:cNvPr>
          <p:cNvGrpSpPr/>
          <p:nvPr/>
        </p:nvGrpSpPr>
        <p:grpSpPr>
          <a:xfrm>
            <a:off x="5698967" y="3085263"/>
            <a:ext cx="2298573" cy="2295630"/>
            <a:chOff x="5698967" y="3085263"/>
            <a:chExt cx="2298573" cy="2295630"/>
          </a:xfrm>
          <a:effectLst>
            <a:outerShdw blurRad="63500" dist="38100" dir="2700000" algn="tl" rotWithShape="0">
              <a:prstClr val="black">
                <a:alpha val="25000"/>
              </a:prstClr>
            </a:outerShdw>
          </a:effectLst>
        </p:grpSpPr>
        <p:sp>
          <p:nvSpPr>
            <p:cNvPr id="12" name="Freeform 10">
              <a:extLst>
                <a:ext uri="{FF2B5EF4-FFF2-40B4-BE49-F238E27FC236}">
                  <a16:creationId xmlns:a16="http://schemas.microsoft.com/office/drawing/2014/main" id="{67E5736B-18FF-408F-B441-82D3355AA046}"/>
                </a:ext>
              </a:extLst>
            </p:cNvPr>
            <p:cNvSpPr>
              <a:spLocks/>
            </p:cNvSpPr>
            <p:nvPr/>
          </p:nvSpPr>
          <p:spPr bwMode="auto">
            <a:xfrm>
              <a:off x="5698967" y="3085263"/>
              <a:ext cx="2298573" cy="2295630"/>
            </a:xfrm>
            <a:custGeom>
              <a:avLst/>
              <a:gdLst>
                <a:gd name="T0" fmla="*/ 1258 w 1562"/>
                <a:gd name="T1" fmla="*/ 477 h 1560"/>
                <a:gd name="T2" fmla="*/ 1258 w 1562"/>
                <a:gd name="T3" fmla="*/ 303 h 1560"/>
                <a:gd name="T4" fmla="*/ 1084 w 1562"/>
                <a:gd name="T5" fmla="*/ 303 h 1560"/>
                <a:gd name="T6" fmla="*/ 780 w 1562"/>
                <a:gd name="T7" fmla="*/ 0 h 1560"/>
                <a:gd name="T8" fmla="*/ 491 w 1562"/>
                <a:gd name="T9" fmla="*/ 289 h 1560"/>
                <a:gd name="T10" fmla="*/ 491 w 1562"/>
                <a:gd name="T11" fmla="*/ 491 h 1560"/>
                <a:gd name="T12" fmla="*/ 289 w 1562"/>
                <a:gd name="T13" fmla="*/ 491 h 1560"/>
                <a:gd name="T14" fmla="*/ 0 w 1562"/>
                <a:gd name="T15" fmla="*/ 780 h 1560"/>
                <a:gd name="T16" fmla="*/ 780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4" y="303"/>
                  </a:lnTo>
                  <a:lnTo>
                    <a:pt x="780" y="0"/>
                  </a:lnTo>
                  <a:lnTo>
                    <a:pt x="491" y="289"/>
                  </a:lnTo>
                  <a:lnTo>
                    <a:pt x="491" y="491"/>
                  </a:lnTo>
                  <a:lnTo>
                    <a:pt x="289" y="491"/>
                  </a:lnTo>
                  <a:lnTo>
                    <a:pt x="0" y="780"/>
                  </a:lnTo>
                  <a:lnTo>
                    <a:pt x="780" y="1560"/>
                  </a:lnTo>
                  <a:lnTo>
                    <a:pt x="1562" y="780"/>
                  </a:lnTo>
                  <a:lnTo>
                    <a:pt x="1258" y="47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9B647F66-019C-4BA6-A383-588CD0F20D35}"/>
                </a:ext>
              </a:extLst>
            </p:cNvPr>
            <p:cNvSpPr/>
            <p:nvPr/>
          </p:nvSpPr>
          <p:spPr>
            <a:xfrm>
              <a:off x="6188807" y="3799766"/>
              <a:ext cx="1548424" cy="840230"/>
            </a:xfrm>
            <a:prstGeom prst="rect">
              <a:avLst/>
            </a:prstGeom>
          </p:spPr>
          <p:txBody>
            <a:bodyPr wrap="square" anchor="ctr">
              <a:spAutoFit/>
            </a:bodyPr>
            <a:lstStyle/>
            <a:p>
              <a:pPr lvl="0" algn="ctr" defTabSz="533400">
                <a:lnSpc>
                  <a:spcPct val="90000"/>
                </a:lnSpc>
                <a:spcBef>
                  <a:spcPct val="0"/>
                </a:spcBef>
                <a:spcAft>
                  <a:spcPct val="35000"/>
                </a:spcAft>
              </a:pPr>
              <a:r>
                <a:rPr lang="en-US" dirty="0">
                  <a:solidFill>
                    <a:schemeClr val="bg1"/>
                  </a:solidFill>
                </a:rPr>
                <a:t>Beacon Injection Bypass</a:t>
              </a:r>
            </a:p>
          </p:txBody>
        </p:sp>
      </p:grpSp>
      <p:grpSp>
        <p:nvGrpSpPr>
          <p:cNvPr id="31" name="Group 30">
            <a:extLst>
              <a:ext uri="{FF2B5EF4-FFF2-40B4-BE49-F238E27FC236}">
                <a16:creationId xmlns:a16="http://schemas.microsoft.com/office/drawing/2014/main" id="{431C11C1-F101-441A-A922-C10026EA6106}"/>
              </a:ext>
            </a:extLst>
          </p:cNvPr>
          <p:cNvGrpSpPr/>
          <p:nvPr/>
        </p:nvGrpSpPr>
        <p:grpSpPr>
          <a:xfrm>
            <a:off x="6898286" y="1887415"/>
            <a:ext cx="2297102" cy="2295630"/>
            <a:chOff x="6898286" y="1887415"/>
            <a:chExt cx="2297102" cy="2295630"/>
          </a:xfrm>
          <a:effectLst>
            <a:outerShdw blurRad="63500" dist="38100" dir="2700000" algn="tl" rotWithShape="0">
              <a:prstClr val="black">
                <a:alpha val="25000"/>
              </a:prstClr>
            </a:outerShdw>
          </a:effectLst>
        </p:grpSpPr>
        <p:sp>
          <p:nvSpPr>
            <p:cNvPr id="11" name="Freeform 9">
              <a:extLst>
                <a:ext uri="{FF2B5EF4-FFF2-40B4-BE49-F238E27FC236}">
                  <a16:creationId xmlns:a16="http://schemas.microsoft.com/office/drawing/2014/main" id="{64751F5B-F850-42C8-A08B-1557C94E3D94}"/>
                </a:ext>
              </a:extLst>
            </p:cNvPr>
            <p:cNvSpPr>
              <a:spLocks/>
            </p:cNvSpPr>
            <p:nvPr/>
          </p:nvSpPr>
          <p:spPr bwMode="auto">
            <a:xfrm>
              <a:off x="6898286" y="1887415"/>
              <a:ext cx="2297102" cy="2295630"/>
            </a:xfrm>
            <a:custGeom>
              <a:avLst/>
              <a:gdLst>
                <a:gd name="T0" fmla="*/ 1258 w 1561"/>
                <a:gd name="T1" fmla="*/ 1083 h 1560"/>
                <a:gd name="T2" fmla="*/ 1561 w 1561"/>
                <a:gd name="T3" fmla="*/ 780 h 1560"/>
                <a:gd name="T4" fmla="*/ 780 w 1561"/>
                <a:gd name="T5" fmla="*/ 0 h 1560"/>
                <a:gd name="T6" fmla="*/ 0 w 1561"/>
                <a:gd name="T7" fmla="*/ 780 h 1560"/>
                <a:gd name="T8" fmla="*/ 289 w 1561"/>
                <a:gd name="T9" fmla="*/ 1069 h 1560"/>
                <a:gd name="T10" fmla="*/ 491 w 1561"/>
                <a:gd name="T11" fmla="*/ 1069 h 1560"/>
                <a:gd name="T12" fmla="*/ 491 w 1561"/>
                <a:gd name="T13" fmla="*/ 1271 h 1560"/>
                <a:gd name="T14" fmla="*/ 780 w 1561"/>
                <a:gd name="T15" fmla="*/ 1560 h 1560"/>
                <a:gd name="T16" fmla="*/ 1084 w 1561"/>
                <a:gd name="T17" fmla="*/ 1257 h 1560"/>
                <a:gd name="T18" fmla="*/ 1258 w 1561"/>
                <a:gd name="T19" fmla="*/ 1257 h 1560"/>
                <a:gd name="T20" fmla="*/ 1258 w 1561"/>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1083"/>
                  </a:moveTo>
                  <a:lnTo>
                    <a:pt x="1561" y="780"/>
                  </a:lnTo>
                  <a:lnTo>
                    <a:pt x="780" y="0"/>
                  </a:lnTo>
                  <a:lnTo>
                    <a:pt x="0" y="780"/>
                  </a:lnTo>
                  <a:lnTo>
                    <a:pt x="289" y="1069"/>
                  </a:lnTo>
                  <a:lnTo>
                    <a:pt x="491" y="1069"/>
                  </a:lnTo>
                  <a:lnTo>
                    <a:pt x="491" y="1271"/>
                  </a:lnTo>
                  <a:lnTo>
                    <a:pt x="780" y="1560"/>
                  </a:lnTo>
                  <a:lnTo>
                    <a:pt x="1084" y="1257"/>
                  </a:lnTo>
                  <a:lnTo>
                    <a:pt x="1258" y="1257"/>
                  </a:lnTo>
                  <a:lnTo>
                    <a:pt x="1258" y="10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9FD6D42C-C272-42AA-9BC8-566EF26F1ABF}"/>
                </a:ext>
              </a:extLst>
            </p:cNvPr>
            <p:cNvSpPr/>
            <p:nvPr/>
          </p:nvSpPr>
          <p:spPr>
            <a:xfrm>
              <a:off x="7267576" y="2595403"/>
              <a:ext cx="1712300" cy="590931"/>
            </a:xfrm>
            <a:prstGeom prst="rect">
              <a:avLst/>
            </a:prstGeom>
          </p:spPr>
          <p:txBody>
            <a:bodyPr wrap="square" anchor="ctr">
              <a:spAutoFit/>
            </a:bodyPr>
            <a:lstStyle/>
            <a:p>
              <a:pPr lvl="0" algn="ctr" defTabSz="533400">
                <a:lnSpc>
                  <a:spcPct val="90000"/>
                </a:lnSpc>
                <a:spcBef>
                  <a:spcPct val="0"/>
                </a:spcBef>
                <a:spcAft>
                  <a:spcPct val="35000"/>
                </a:spcAft>
              </a:pPr>
              <a:r>
                <a:rPr lang="en-US" dirty="0">
                  <a:solidFill>
                    <a:schemeClr val="bg1"/>
                  </a:solidFill>
                </a:rPr>
                <a:t>Migration / Propagation </a:t>
              </a:r>
            </a:p>
          </p:txBody>
        </p:sp>
      </p:grpSp>
      <p:grpSp>
        <p:nvGrpSpPr>
          <p:cNvPr id="33" name="Group 32">
            <a:extLst>
              <a:ext uri="{FF2B5EF4-FFF2-40B4-BE49-F238E27FC236}">
                <a16:creationId xmlns:a16="http://schemas.microsoft.com/office/drawing/2014/main" id="{1CB2B7F2-5838-4E78-8FD9-FF061928FC1B}"/>
              </a:ext>
            </a:extLst>
          </p:cNvPr>
          <p:cNvGrpSpPr/>
          <p:nvPr/>
        </p:nvGrpSpPr>
        <p:grpSpPr>
          <a:xfrm>
            <a:off x="8097606" y="3085263"/>
            <a:ext cx="2297102" cy="2295630"/>
            <a:chOff x="8097606" y="3085263"/>
            <a:chExt cx="2297102" cy="2295630"/>
          </a:xfrm>
          <a:effectLst>
            <a:outerShdw blurRad="63500" dist="38100" dir="2700000" algn="tl" rotWithShape="0">
              <a:prstClr val="black">
                <a:alpha val="25000"/>
              </a:prstClr>
            </a:outerShdw>
          </a:effectLst>
        </p:grpSpPr>
        <p:sp>
          <p:nvSpPr>
            <p:cNvPr id="9" name="Freeform 7">
              <a:extLst>
                <a:ext uri="{FF2B5EF4-FFF2-40B4-BE49-F238E27FC236}">
                  <a16:creationId xmlns:a16="http://schemas.microsoft.com/office/drawing/2014/main" id="{27526699-EB55-4063-B990-F9D7C52334C1}"/>
                </a:ext>
              </a:extLst>
            </p:cNvPr>
            <p:cNvSpPr>
              <a:spLocks/>
            </p:cNvSpPr>
            <p:nvPr/>
          </p:nvSpPr>
          <p:spPr bwMode="auto">
            <a:xfrm>
              <a:off x="8097606" y="3085263"/>
              <a:ext cx="2297102" cy="2295630"/>
            </a:xfrm>
            <a:custGeom>
              <a:avLst/>
              <a:gdLst>
                <a:gd name="T0" fmla="*/ 1258 w 1561"/>
                <a:gd name="T1" fmla="*/ 477 h 1560"/>
                <a:gd name="T2" fmla="*/ 1258 w 1561"/>
                <a:gd name="T3" fmla="*/ 303 h 1560"/>
                <a:gd name="T4" fmla="*/ 1084 w 1561"/>
                <a:gd name="T5" fmla="*/ 303 h 1560"/>
                <a:gd name="T6" fmla="*/ 780 w 1561"/>
                <a:gd name="T7" fmla="*/ 0 h 1560"/>
                <a:gd name="T8" fmla="*/ 491 w 1561"/>
                <a:gd name="T9" fmla="*/ 289 h 1560"/>
                <a:gd name="T10" fmla="*/ 491 w 1561"/>
                <a:gd name="T11" fmla="*/ 491 h 1560"/>
                <a:gd name="T12" fmla="*/ 289 w 1561"/>
                <a:gd name="T13" fmla="*/ 491 h 1560"/>
                <a:gd name="T14" fmla="*/ 0 w 1561"/>
                <a:gd name="T15" fmla="*/ 780 h 1560"/>
                <a:gd name="T16" fmla="*/ 780 w 1561"/>
                <a:gd name="T17" fmla="*/ 1560 h 1560"/>
                <a:gd name="T18" fmla="*/ 1561 w 1561"/>
                <a:gd name="T19" fmla="*/ 780 h 1560"/>
                <a:gd name="T20" fmla="*/ 1258 w 1561"/>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477"/>
                  </a:moveTo>
                  <a:lnTo>
                    <a:pt x="1258" y="303"/>
                  </a:lnTo>
                  <a:lnTo>
                    <a:pt x="1084" y="303"/>
                  </a:lnTo>
                  <a:lnTo>
                    <a:pt x="780" y="0"/>
                  </a:lnTo>
                  <a:lnTo>
                    <a:pt x="491" y="289"/>
                  </a:lnTo>
                  <a:lnTo>
                    <a:pt x="491" y="491"/>
                  </a:lnTo>
                  <a:lnTo>
                    <a:pt x="289" y="491"/>
                  </a:lnTo>
                  <a:lnTo>
                    <a:pt x="0" y="780"/>
                  </a:lnTo>
                  <a:lnTo>
                    <a:pt x="780" y="1560"/>
                  </a:lnTo>
                  <a:lnTo>
                    <a:pt x="1561" y="780"/>
                  </a:lnTo>
                  <a:lnTo>
                    <a:pt x="1258" y="47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26">
              <a:extLst>
                <a:ext uri="{FF2B5EF4-FFF2-40B4-BE49-F238E27FC236}">
                  <a16:creationId xmlns:a16="http://schemas.microsoft.com/office/drawing/2014/main" id="{7DABEBE5-6349-436E-A17E-6ABCBF7E27AF}"/>
                </a:ext>
              </a:extLst>
            </p:cNvPr>
            <p:cNvSpPr/>
            <p:nvPr/>
          </p:nvSpPr>
          <p:spPr>
            <a:xfrm>
              <a:off x="8627208" y="3924416"/>
              <a:ext cx="1454638" cy="590931"/>
            </a:xfrm>
            <a:prstGeom prst="rect">
              <a:avLst/>
            </a:prstGeom>
          </p:spPr>
          <p:txBody>
            <a:bodyPr wrap="square" anchor="ctr">
              <a:spAutoFit/>
            </a:bodyPr>
            <a:lstStyle/>
            <a:p>
              <a:pPr lvl="0" algn="ctr" defTabSz="533400">
                <a:lnSpc>
                  <a:spcPct val="90000"/>
                </a:lnSpc>
                <a:spcBef>
                  <a:spcPct val="0"/>
                </a:spcBef>
                <a:spcAft>
                  <a:spcPct val="35000"/>
                </a:spcAft>
              </a:pPr>
              <a:r>
                <a:rPr lang="en-US" dirty="0">
                  <a:solidFill>
                    <a:schemeClr val="bg1"/>
                  </a:solidFill>
                </a:rPr>
                <a:t>Privilege Escalation</a:t>
              </a:r>
            </a:p>
          </p:txBody>
        </p:sp>
      </p:grpSp>
      <p:grpSp>
        <p:nvGrpSpPr>
          <p:cNvPr id="57" name="Group 56">
            <a:extLst>
              <a:ext uri="{FF2B5EF4-FFF2-40B4-BE49-F238E27FC236}">
                <a16:creationId xmlns:a16="http://schemas.microsoft.com/office/drawing/2014/main" id="{51C1D099-CFCE-4E42-AAAC-8F1BF09F4443}"/>
              </a:ext>
            </a:extLst>
          </p:cNvPr>
          <p:cNvGrpSpPr/>
          <p:nvPr/>
        </p:nvGrpSpPr>
        <p:grpSpPr>
          <a:xfrm>
            <a:off x="9295454" y="1887415"/>
            <a:ext cx="2297102" cy="2295630"/>
            <a:chOff x="9295454" y="1887415"/>
            <a:chExt cx="2297102" cy="2295630"/>
          </a:xfrm>
          <a:effectLst>
            <a:outerShdw blurRad="63500" dist="38100" dir="2700000" algn="tl" rotWithShape="0">
              <a:prstClr val="black">
                <a:alpha val="25000"/>
              </a:prstClr>
            </a:outerShdw>
          </a:effectLst>
        </p:grpSpPr>
        <p:sp>
          <p:nvSpPr>
            <p:cNvPr id="10" name="Freeform 8">
              <a:extLst>
                <a:ext uri="{FF2B5EF4-FFF2-40B4-BE49-F238E27FC236}">
                  <a16:creationId xmlns:a16="http://schemas.microsoft.com/office/drawing/2014/main" id="{65C8C6E3-54DA-4B4C-B6BC-627A2FF2BB5E}"/>
                </a:ext>
              </a:extLst>
            </p:cNvPr>
            <p:cNvSpPr>
              <a:spLocks/>
            </p:cNvSpPr>
            <p:nvPr/>
          </p:nvSpPr>
          <p:spPr bwMode="auto">
            <a:xfrm>
              <a:off x="9295454" y="1887415"/>
              <a:ext cx="2297102" cy="2295630"/>
            </a:xfrm>
            <a:custGeom>
              <a:avLst/>
              <a:gdLst>
                <a:gd name="T0" fmla="*/ 781 w 1561"/>
                <a:gd name="T1" fmla="*/ 0 h 1560"/>
                <a:gd name="T2" fmla="*/ 0 w 1561"/>
                <a:gd name="T3" fmla="*/ 780 h 1560"/>
                <a:gd name="T4" fmla="*/ 289 w 1561"/>
                <a:gd name="T5" fmla="*/ 1069 h 1560"/>
                <a:gd name="T6" fmla="*/ 492 w 1561"/>
                <a:gd name="T7" fmla="*/ 1069 h 1560"/>
                <a:gd name="T8" fmla="*/ 492 w 1561"/>
                <a:gd name="T9" fmla="*/ 1271 h 1560"/>
                <a:gd name="T10" fmla="*/ 781 w 1561"/>
                <a:gd name="T11" fmla="*/ 1560 h 1560"/>
                <a:gd name="T12" fmla="*/ 1561 w 1561"/>
                <a:gd name="T13" fmla="*/ 780 h 1560"/>
                <a:gd name="T14" fmla="*/ 781 w 1561"/>
                <a:gd name="T15" fmla="*/ 0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781" y="0"/>
                  </a:moveTo>
                  <a:lnTo>
                    <a:pt x="0" y="780"/>
                  </a:lnTo>
                  <a:lnTo>
                    <a:pt x="289" y="1069"/>
                  </a:lnTo>
                  <a:lnTo>
                    <a:pt x="492" y="1069"/>
                  </a:lnTo>
                  <a:lnTo>
                    <a:pt x="492" y="1271"/>
                  </a:lnTo>
                  <a:lnTo>
                    <a:pt x="781" y="1560"/>
                  </a:lnTo>
                  <a:lnTo>
                    <a:pt x="1561" y="780"/>
                  </a:lnTo>
                  <a:lnTo>
                    <a:pt x="78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27">
              <a:extLst>
                <a:ext uri="{FF2B5EF4-FFF2-40B4-BE49-F238E27FC236}">
                  <a16:creationId xmlns:a16="http://schemas.microsoft.com/office/drawing/2014/main" id="{D164D418-1413-42CB-A076-A56405BF5BF4}"/>
                </a:ext>
              </a:extLst>
            </p:cNvPr>
            <p:cNvSpPr/>
            <p:nvPr/>
          </p:nvSpPr>
          <p:spPr>
            <a:xfrm>
              <a:off x="9729911" y="2595403"/>
              <a:ext cx="1477352" cy="590931"/>
            </a:xfrm>
            <a:prstGeom prst="rect">
              <a:avLst/>
            </a:prstGeom>
          </p:spPr>
          <p:txBody>
            <a:bodyPr wrap="square" anchor="ctr">
              <a:spAutoFit/>
            </a:bodyPr>
            <a:lstStyle/>
            <a:p>
              <a:pPr lvl="0" algn="ctr" defTabSz="533400">
                <a:lnSpc>
                  <a:spcPct val="90000"/>
                </a:lnSpc>
                <a:spcBef>
                  <a:spcPct val="0"/>
                </a:spcBef>
                <a:spcAft>
                  <a:spcPct val="35000"/>
                </a:spcAft>
              </a:pPr>
              <a:r>
                <a:rPr lang="en-US" dirty="0">
                  <a:solidFill>
                    <a:schemeClr val="bg1"/>
                  </a:solidFill>
                </a:rPr>
                <a:t>Disable Detection</a:t>
              </a:r>
            </a:p>
          </p:txBody>
        </p:sp>
      </p:grpSp>
    </p:spTree>
    <p:extLst>
      <p:ext uri="{BB962C8B-B14F-4D97-AF65-F5344CB8AC3E}">
        <p14:creationId xmlns:p14="http://schemas.microsoft.com/office/powerpoint/2010/main" val="278109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750"/>
                                        <p:tgtEl>
                                          <p:spTgt spid="19"/>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750"/>
                                        <p:tgtEl>
                                          <p:spTgt spid="2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50"/>
                                        <p:tgtEl>
                                          <p:spTgt spid="2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750"/>
                                        <p:tgtEl>
                                          <p:spTgt spid="31"/>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750"/>
                                        <p:tgtEl>
                                          <p:spTgt spid="33"/>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40DC6D-B994-4EFB-9D07-23A84CBACCAB}"/>
              </a:ext>
            </a:extLst>
          </p:cNvPr>
          <p:cNvSpPr>
            <a:spLocks noGrp="1"/>
          </p:cNvSpPr>
          <p:nvPr>
            <p:ph idx="1"/>
          </p:nvPr>
        </p:nvSpPr>
        <p:spPr/>
        <p:txBody>
          <a:bodyPr/>
          <a:lstStyle/>
          <a:p>
            <a:r>
              <a:rPr lang="en-US" dirty="0"/>
              <a:t>Reason</a:t>
            </a:r>
          </a:p>
        </p:txBody>
      </p:sp>
      <p:sp>
        <p:nvSpPr>
          <p:cNvPr id="3" name="Title 2">
            <a:extLst>
              <a:ext uri="{FF2B5EF4-FFF2-40B4-BE49-F238E27FC236}">
                <a16:creationId xmlns:a16="http://schemas.microsoft.com/office/drawing/2014/main" id="{D5836215-27FB-4897-9DBC-BC423F0848BA}"/>
              </a:ext>
            </a:extLst>
          </p:cNvPr>
          <p:cNvSpPr>
            <a:spLocks noGrp="1"/>
          </p:cNvSpPr>
          <p:nvPr>
            <p:ph type="title"/>
          </p:nvPr>
        </p:nvSpPr>
        <p:spPr/>
        <p:txBody>
          <a:bodyPr/>
          <a:lstStyle/>
          <a:p>
            <a:r>
              <a:rPr lang="en-US" dirty="0"/>
              <a:t>Delivery Through Collaborative Platforms</a:t>
            </a:r>
          </a:p>
        </p:txBody>
      </p:sp>
      <p:sp>
        <p:nvSpPr>
          <p:cNvPr id="4" name="Text Placeholder 3">
            <a:extLst>
              <a:ext uri="{FF2B5EF4-FFF2-40B4-BE49-F238E27FC236}">
                <a16:creationId xmlns:a16="http://schemas.microsoft.com/office/drawing/2014/main" id="{787FA346-A1AB-467A-98A4-999BB104CFC0}"/>
              </a:ext>
            </a:extLst>
          </p:cNvPr>
          <p:cNvSpPr>
            <a:spLocks noGrp="1"/>
          </p:cNvSpPr>
          <p:nvPr>
            <p:ph type="body" sz="quarter" idx="10"/>
          </p:nvPr>
        </p:nvSpPr>
        <p:spPr/>
        <p:txBody>
          <a:bodyPr/>
          <a:lstStyle/>
          <a:p>
            <a:pPr marL="0" indent="0">
              <a:buNone/>
            </a:pPr>
            <a:r>
              <a:rPr lang="en-US" dirty="0"/>
              <a:t>Collaborative platforms become prevalent source for malware  delivery as part of: Initial Access, C2, Exfiltration.  </a:t>
            </a:r>
          </a:p>
          <a:p>
            <a:r>
              <a:rPr lang="en-US" sz="1900" dirty="0"/>
              <a:t>As the services are needed for daily routines, those are difficult to block.</a:t>
            </a:r>
          </a:p>
          <a:p>
            <a:r>
              <a:rPr lang="en-US" sz="1900" dirty="0"/>
              <a:t>Reputation based detection is less relevant.</a:t>
            </a:r>
          </a:p>
          <a:p>
            <a:r>
              <a:rPr lang="en-US" sz="1900" dirty="0"/>
              <a:t>East to modify within short time without rebuilding the attack infrastructure.</a:t>
            </a:r>
          </a:p>
          <a:p>
            <a:r>
              <a:rPr lang="en-US" sz="1900" dirty="0"/>
              <a:t>Easy to hide the attack source and hard to attribute.</a:t>
            </a:r>
          </a:p>
          <a:p>
            <a:r>
              <a:rPr lang="en-US" sz="1900" dirty="0"/>
              <a:t>Widely and freely available – cheaper attack model.</a:t>
            </a:r>
          </a:p>
          <a:p>
            <a:endParaRPr lang="en-US" dirty="0"/>
          </a:p>
        </p:txBody>
      </p:sp>
      <p:sp>
        <p:nvSpPr>
          <p:cNvPr id="5" name="Content Placeholder 4">
            <a:extLst>
              <a:ext uri="{FF2B5EF4-FFF2-40B4-BE49-F238E27FC236}">
                <a16:creationId xmlns:a16="http://schemas.microsoft.com/office/drawing/2014/main" id="{5581E346-FE6D-4F44-9380-0E93A3B079AC}"/>
              </a:ext>
            </a:extLst>
          </p:cNvPr>
          <p:cNvSpPr>
            <a:spLocks noGrp="1"/>
          </p:cNvSpPr>
          <p:nvPr>
            <p:ph idx="11"/>
          </p:nvPr>
        </p:nvSpPr>
        <p:spPr/>
        <p:txBody>
          <a:bodyPr/>
          <a:lstStyle/>
          <a:p>
            <a:r>
              <a:rPr lang="en-US" dirty="0"/>
              <a:t>Method</a:t>
            </a:r>
          </a:p>
        </p:txBody>
      </p:sp>
      <p:sp>
        <p:nvSpPr>
          <p:cNvPr id="6" name="Text Placeholder 5">
            <a:extLst>
              <a:ext uri="{FF2B5EF4-FFF2-40B4-BE49-F238E27FC236}">
                <a16:creationId xmlns:a16="http://schemas.microsoft.com/office/drawing/2014/main" id="{0EF4A1C6-7F53-44E9-B285-1377B10BEB6F}"/>
              </a:ext>
            </a:extLst>
          </p:cNvPr>
          <p:cNvSpPr>
            <a:spLocks noGrp="1"/>
          </p:cNvSpPr>
          <p:nvPr>
            <p:ph type="body" sz="quarter" idx="12"/>
          </p:nvPr>
        </p:nvSpPr>
        <p:spPr>
          <a:xfrm>
            <a:off x="6527800" y="1795370"/>
            <a:ext cx="5105400" cy="2239602"/>
          </a:xfrm>
        </p:spPr>
        <p:txBody>
          <a:bodyPr/>
          <a:lstStyle/>
          <a:p>
            <a:r>
              <a:rPr lang="en-US" sz="1900" dirty="0"/>
              <a:t>File sharing services</a:t>
            </a:r>
          </a:p>
          <a:p>
            <a:r>
              <a:rPr lang="en-US" sz="1900" dirty="0"/>
              <a:t>Text sharing</a:t>
            </a:r>
          </a:p>
          <a:p>
            <a:r>
              <a:rPr lang="en-US" sz="1900" dirty="0"/>
              <a:t>Public storage services</a:t>
            </a:r>
          </a:p>
          <a:p>
            <a:r>
              <a:rPr lang="en-US" sz="1900" dirty="0"/>
              <a:t>Free email provider services</a:t>
            </a:r>
          </a:p>
          <a:p>
            <a:r>
              <a:rPr lang="en-US" sz="1900" dirty="0"/>
              <a:t>Cloud instances</a:t>
            </a:r>
          </a:p>
        </p:txBody>
      </p:sp>
      <p:grpSp>
        <p:nvGrpSpPr>
          <p:cNvPr id="7" name="Group 6">
            <a:extLst>
              <a:ext uri="{FF2B5EF4-FFF2-40B4-BE49-F238E27FC236}">
                <a16:creationId xmlns:a16="http://schemas.microsoft.com/office/drawing/2014/main" id="{00D68E08-AFE6-4257-B556-0D1DC7C2A79A}"/>
              </a:ext>
            </a:extLst>
          </p:cNvPr>
          <p:cNvGrpSpPr/>
          <p:nvPr/>
        </p:nvGrpSpPr>
        <p:grpSpPr>
          <a:xfrm>
            <a:off x="8691355" y="358898"/>
            <a:ext cx="3117595" cy="1019024"/>
            <a:chOff x="904631" y="1887415"/>
            <a:chExt cx="10687925" cy="3493478"/>
          </a:xfrm>
          <a:solidFill>
            <a:schemeClr val="bg1">
              <a:lumMod val="85000"/>
            </a:schemeClr>
          </a:solidFill>
        </p:grpSpPr>
        <p:sp>
          <p:nvSpPr>
            <p:cNvPr id="16" name="Freeform 13">
              <a:extLst>
                <a:ext uri="{FF2B5EF4-FFF2-40B4-BE49-F238E27FC236}">
                  <a16:creationId xmlns:a16="http://schemas.microsoft.com/office/drawing/2014/main" id="{811F4C91-9FB4-439A-9FFF-3AD1936CAA29}"/>
                </a:ext>
              </a:extLst>
            </p:cNvPr>
            <p:cNvSpPr>
              <a:spLocks/>
            </p:cNvSpPr>
            <p:nvPr/>
          </p:nvSpPr>
          <p:spPr bwMode="auto">
            <a:xfrm>
              <a:off x="904631" y="3085263"/>
              <a:ext cx="2297102" cy="2295630"/>
            </a:xfrm>
            <a:custGeom>
              <a:avLst/>
              <a:gdLst>
                <a:gd name="T0" fmla="*/ 1257 w 1561"/>
                <a:gd name="T1" fmla="*/ 477 h 1560"/>
                <a:gd name="T2" fmla="*/ 1257 w 1561"/>
                <a:gd name="T3" fmla="*/ 303 h 1560"/>
                <a:gd name="T4" fmla="*/ 1083 w 1561"/>
                <a:gd name="T5" fmla="*/ 303 h 1560"/>
                <a:gd name="T6" fmla="*/ 780 w 1561"/>
                <a:gd name="T7" fmla="*/ 0 h 1560"/>
                <a:gd name="T8" fmla="*/ 0 w 1561"/>
                <a:gd name="T9" fmla="*/ 780 h 1560"/>
                <a:gd name="T10" fmla="*/ 780 w 1561"/>
                <a:gd name="T11" fmla="*/ 1560 h 1560"/>
                <a:gd name="T12" fmla="*/ 1561 w 1561"/>
                <a:gd name="T13" fmla="*/ 780 h 1560"/>
                <a:gd name="T14" fmla="*/ 1257 w 1561"/>
                <a:gd name="T15" fmla="*/ 477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1257" y="477"/>
                  </a:moveTo>
                  <a:lnTo>
                    <a:pt x="1257" y="303"/>
                  </a:lnTo>
                  <a:lnTo>
                    <a:pt x="1083" y="303"/>
                  </a:lnTo>
                  <a:lnTo>
                    <a:pt x="780" y="0"/>
                  </a:lnTo>
                  <a:lnTo>
                    <a:pt x="0" y="780"/>
                  </a:lnTo>
                  <a:lnTo>
                    <a:pt x="780" y="1560"/>
                  </a:lnTo>
                  <a:lnTo>
                    <a:pt x="1561" y="780"/>
                  </a:lnTo>
                  <a:lnTo>
                    <a:pt x="125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ABD775C5-D260-412A-9E8F-EB835BB745B1}"/>
                </a:ext>
              </a:extLst>
            </p:cNvPr>
            <p:cNvSpPr>
              <a:spLocks/>
            </p:cNvSpPr>
            <p:nvPr/>
          </p:nvSpPr>
          <p:spPr bwMode="auto">
            <a:xfrm>
              <a:off x="2101008" y="1887415"/>
              <a:ext cx="2298573" cy="2295630"/>
            </a:xfrm>
            <a:custGeom>
              <a:avLst/>
              <a:gdLst>
                <a:gd name="T0" fmla="*/ 1259 w 1562"/>
                <a:gd name="T1" fmla="*/ 1083 h 1560"/>
                <a:gd name="T2" fmla="*/ 1562 w 1562"/>
                <a:gd name="T3" fmla="*/ 780 h 1560"/>
                <a:gd name="T4" fmla="*/ 782 w 1562"/>
                <a:gd name="T5" fmla="*/ 0 h 1560"/>
                <a:gd name="T6" fmla="*/ 0 w 1562"/>
                <a:gd name="T7" fmla="*/ 780 h 1560"/>
                <a:gd name="T8" fmla="*/ 291 w 1562"/>
                <a:gd name="T9" fmla="*/ 1069 h 1560"/>
                <a:gd name="T10" fmla="*/ 492 w 1562"/>
                <a:gd name="T11" fmla="*/ 1069 h 1560"/>
                <a:gd name="T12" fmla="*/ 492 w 1562"/>
                <a:gd name="T13" fmla="*/ 1271 h 1560"/>
                <a:gd name="T14" fmla="*/ 782 w 1562"/>
                <a:gd name="T15" fmla="*/ 1560 h 1560"/>
                <a:gd name="T16" fmla="*/ 1085 w 1562"/>
                <a:gd name="T17" fmla="*/ 1257 h 1560"/>
                <a:gd name="T18" fmla="*/ 1259 w 1562"/>
                <a:gd name="T19" fmla="*/ 1257 h 1560"/>
                <a:gd name="T20" fmla="*/ 1259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9" y="1083"/>
                  </a:moveTo>
                  <a:lnTo>
                    <a:pt x="1562" y="780"/>
                  </a:lnTo>
                  <a:lnTo>
                    <a:pt x="782" y="0"/>
                  </a:lnTo>
                  <a:lnTo>
                    <a:pt x="0" y="780"/>
                  </a:lnTo>
                  <a:lnTo>
                    <a:pt x="291" y="1069"/>
                  </a:lnTo>
                  <a:lnTo>
                    <a:pt x="492" y="1069"/>
                  </a:lnTo>
                  <a:lnTo>
                    <a:pt x="492" y="1271"/>
                  </a:lnTo>
                  <a:lnTo>
                    <a:pt x="782" y="1560"/>
                  </a:lnTo>
                  <a:lnTo>
                    <a:pt x="1085" y="1257"/>
                  </a:lnTo>
                  <a:lnTo>
                    <a:pt x="1259" y="1257"/>
                  </a:lnTo>
                  <a:lnTo>
                    <a:pt x="1259" y="10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9EA2B093-3545-47D9-AFF7-93859EA9E911}"/>
                </a:ext>
              </a:extLst>
            </p:cNvPr>
            <p:cNvSpPr>
              <a:spLocks/>
            </p:cNvSpPr>
            <p:nvPr/>
          </p:nvSpPr>
          <p:spPr bwMode="auto">
            <a:xfrm>
              <a:off x="3300327" y="3085263"/>
              <a:ext cx="2298573" cy="2295630"/>
            </a:xfrm>
            <a:custGeom>
              <a:avLst/>
              <a:gdLst>
                <a:gd name="T0" fmla="*/ 1258 w 1562"/>
                <a:gd name="T1" fmla="*/ 477 h 1560"/>
                <a:gd name="T2" fmla="*/ 1258 w 1562"/>
                <a:gd name="T3" fmla="*/ 303 h 1560"/>
                <a:gd name="T4" fmla="*/ 1085 w 1562"/>
                <a:gd name="T5" fmla="*/ 303 h 1560"/>
                <a:gd name="T6" fmla="*/ 782 w 1562"/>
                <a:gd name="T7" fmla="*/ 0 h 1560"/>
                <a:gd name="T8" fmla="*/ 492 w 1562"/>
                <a:gd name="T9" fmla="*/ 289 h 1560"/>
                <a:gd name="T10" fmla="*/ 492 w 1562"/>
                <a:gd name="T11" fmla="*/ 491 h 1560"/>
                <a:gd name="T12" fmla="*/ 289 w 1562"/>
                <a:gd name="T13" fmla="*/ 491 h 1560"/>
                <a:gd name="T14" fmla="*/ 0 w 1562"/>
                <a:gd name="T15" fmla="*/ 780 h 1560"/>
                <a:gd name="T16" fmla="*/ 782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5" y="303"/>
                  </a:lnTo>
                  <a:lnTo>
                    <a:pt x="782" y="0"/>
                  </a:lnTo>
                  <a:lnTo>
                    <a:pt x="492" y="289"/>
                  </a:lnTo>
                  <a:lnTo>
                    <a:pt x="492" y="491"/>
                  </a:lnTo>
                  <a:lnTo>
                    <a:pt x="289" y="491"/>
                  </a:lnTo>
                  <a:lnTo>
                    <a:pt x="0" y="780"/>
                  </a:lnTo>
                  <a:lnTo>
                    <a:pt x="782" y="1560"/>
                  </a:lnTo>
                  <a:lnTo>
                    <a:pt x="1562"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D818E7B7-AF0E-4C4D-9B5F-0316EBE6A0B6}"/>
                </a:ext>
              </a:extLst>
            </p:cNvPr>
            <p:cNvSpPr>
              <a:spLocks/>
            </p:cNvSpPr>
            <p:nvPr/>
          </p:nvSpPr>
          <p:spPr bwMode="auto">
            <a:xfrm>
              <a:off x="4499647" y="1887415"/>
              <a:ext cx="2298573" cy="2295630"/>
            </a:xfrm>
            <a:custGeom>
              <a:avLst/>
              <a:gdLst>
                <a:gd name="T0" fmla="*/ 1258 w 1562"/>
                <a:gd name="T1" fmla="*/ 1083 h 1560"/>
                <a:gd name="T2" fmla="*/ 1562 w 1562"/>
                <a:gd name="T3" fmla="*/ 780 h 1560"/>
                <a:gd name="T4" fmla="*/ 782 w 1562"/>
                <a:gd name="T5" fmla="*/ 0 h 1560"/>
                <a:gd name="T6" fmla="*/ 0 w 1562"/>
                <a:gd name="T7" fmla="*/ 780 h 1560"/>
                <a:gd name="T8" fmla="*/ 289 w 1562"/>
                <a:gd name="T9" fmla="*/ 1069 h 1560"/>
                <a:gd name="T10" fmla="*/ 491 w 1562"/>
                <a:gd name="T11" fmla="*/ 1069 h 1560"/>
                <a:gd name="T12" fmla="*/ 491 w 1562"/>
                <a:gd name="T13" fmla="*/ 1271 h 1560"/>
                <a:gd name="T14" fmla="*/ 782 w 1562"/>
                <a:gd name="T15" fmla="*/ 1560 h 1560"/>
                <a:gd name="T16" fmla="*/ 1084 w 1562"/>
                <a:gd name="T17" fmla="*/ 1257 h 1560"/>
                <a:gd name="T18" fmla="*/ 1258 w 1562"/>
                <a:gd name="T19" fmla="*/ 1257 h 1560"/>
                <a:gd name="T20" fmla="*/ 1258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1083"/>
                  </a:moveTo>
                  <a:lnTo>
                    <a:pt x="1562" y="780"/>
                  </a:lnTo>
                  <a:lnTo>
                    <a:pt x="782" y="0"/>
                  </a:lnTo>
                  <a:lnTo>
                    <a:pt x="0" y="780"/>
                  </a:lnTo>
                  <a:lnTo>
                    <a:pt x="289" y="1069"/>
                  </a:lnTo>
                  <a:lnTo>
                    <a:pt x="491" y="1069"/>
                  </a:lnTo>
                  <a:lnTo>
                    <a:pt x="491" y="1271"/>
                  </a:lnTo>
                  <a:lnTo>
                    <a:pt x="782" y="1560"/>
                  </a:lnTo>
                  <a:lnTo>
                    <a:pt x="1084" y="1257"/>
                  </a:lnTo>
                  <a:lnTo>
                    <a:pt x="1258" y="1257"/>
                  </a:lnTo>
                  <a:lnTo>
                    <a:pt x="1258" y="1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140BBBC7-0A45-4FCC-BDC1-8F05D644896F}"/>
                </a:ext>
              </a:extLst>
            </p:cNvPr>
            <p:cNvSpPr>
              <a:spLocks/>
            </p:cNvSpPr>
            <p:nvPr/>
          </p:nvSpPr>
          <p:spPr bwMode="auto">
            <a:xfrm>
              <a:off x="5698967" y="3085263"/>
              <a:ext cx="2298573" cy="2295630"/>
            </a:xfrm>
            <a:custGeom>
              <a:avLst/>
              <a:gdLst>
                <a:gd name="T0" fmla="*/ 1258 w 1562"/>
                <a:gd name="T1" fmla="*/ 477 h 1560"/>
                <a:gd name="T2" fmla="*/ 1258 w 1562"/>
                <a:gd name="T3" fmla="*/ 303 h 1560"/>
                <a:gd name="T4" fmla="*/ 1084 w 1562"/>
                <a:gd name="T5" fmla="*/ 303 h 1560"/>
                <a:gd name="T6" fmla="*/ 780 w 1562"/>
                <a:gd name="T7" fmla="*/ 0 h 1560"/>
                <a:gd name="T8" fmla="*/ 491 w 1562"/>
                <a:gd name="T9" fmla="*/ 289 h 1560"/>
                <a:gd name="T10" fmla="*/ 491 w 1562"/>
                <a:gd name="T11" fmla="*/ 491 h 1560"/>
                <a:gd name="T12" fmla="*/ 289 w 1562"/>
                <a:gd name="T13" fmla="*/ 491 h 1560"/>
                <a:gd name="T14" fmla="*/ 0 w 1562"/>
                <a:gd name="T15" fmla="*/ 780 h 1560"/>
                <a:gd name="T16" fmla="*/ 780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4" y="303"/>
                  </a:lnTo>
                  <a:lnTo>
                    <a:pt x="780" y="0"/>
                  </a:lnTo>
                  <a:lnTo>
                    <a:pt x="491" y="289"/>
                  </a:lnTo>
                  <a:lnTo>
                    <a:pt x="491" y="491"/>
                  </a:lnTo>
                  <a:lnTo>
                    <a:pt x="289" y="491"/>
                  </a:lnTo>
                  <a:lnTo>
                    <a:pt x="0" y="780"/>
                  </a:lnTo>
                  <a:lnTo>
                    <a:pt x="780" y="1560"/>
                  </a:lnTo>
                  <a:lnTo>
                    <a:pt x="1562"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09A7EF20-995C-4B8C-B013-CA9399963951}"/>
                </a:ext>
              </a:extLst>
            </p:cNvPr>
            <p:cNvSpPr>
              <a:spLocks/>
            </p:cNvSpPr>
            <p:nvPr/>
          </p:nvSpPr>
          <p:spPr bwMode="auto">
            <a:xfrm>
              <a:off x="6898286" y="1887415"/>
              <a:ext cx="2297102" cy="2295630"/>
            </a:xfrm>
            <a:custGeom>
              <a:avLst/>
              <a:gdLst>
                <a:gd name="T0" fmla="*/ 1258 w 1561"/>
                <a:gd name="T1" fmla="*/ 1083 h 1560"/>
                <a:gd name="T2" fmla="*/ 1561 w 1561"/>
                <a:gd name="T3" fmla="*/ 780 h 1560"/>
                <a:gd name="T4" fmla="*/ 780 w 1561"/>
                <a:gd name="T5" fmla="*/ 0 h 1560"/>
                <a:gd name="T6" fmla="*/ 0 w 1561"/>
                <a:gd name="T7" fmla="*/ 780 h 1560"/>
                <a:gd name="T8" fmla="*/ 289 w 1561"/>
                <a:gd name="T9" fmla="*/ 1069 h 1560"/>
                <a:gd name="T10" fmla="*/ 491 w 1561"/>
                <a:gd name="T11" fmla="*/ 1069 h 1560"/>
                <a:gd name="T12" fmla="*/ 491 w 1561"/>
                <a:gd name="T13" fmla="*/ 1271 h 1560"/>
                <a:gd name="T14" fmla="*/ 780 w 1561"/>
                <a:gd name="T15" fmla="*/ 1560 h 1560"/>
                <a:gd name="T16" fmla="*/ 1084 w 1561"/>
                <a:gd name="T17" fmla="*/ 1257 h 1560"/>
                <a:gd name="T18" fmla="*/ 1258 w 1561"/>
                <a:gd name="T19" fmla="*/ 1257 h 1560"/>
                <a:gd name="T20" fmla="*/ 1258 w 1561"/>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1083"/>
                  </a:moveTo>
                  <a:lnTo>
                    <a:pt x="1561" y="780"/>
                  </a:lnTo>
                  <a:lnTo>
                    <a:pt x="780" y="0"/>
                  </a:lnTo>
                  <a:lnTo>
                    <a:pt x="0" y="780"/>
                  </a:lnTo>
                  <a:lnTo>
                    <a:pt x="289" y="1069"/>
                  </a:lnTo>
                  <a:lnTo>
                    <a:pt x="491" y="1069"/>
                  </a:lnTo>
                  <a:lnTo>
                    <a:pt x="491" y="1271"/>
                  </a:lnTo>
                  <a:lnTo>
                    <a:pt x="780" y="1560"/>
                  </a:lnTo>
                  <a:lnTo>
                    <a:pt x="1084" y="1257"/>
                  </a:lnTo>
                  <a:lnTo>
                    <a:pt x="1258" y="1257"/>
                  </a:lnTo>
                  <a:lnTo>
                    <a:pt x="1258" y="1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33079C85-0CE8-4039-8EF0-751F3A7D822B}"/>
                </a:ext>
              </a:extLst>
            </p:cNvPr>
            <p:cNvSpPr>
              <a:spLocks/>
            </p:cNvSpPr>
            <p:nvPr/>
          </p:nvSpPr>
          <p:spPr bwMode="auto">
            <a:xfrm>
              <a:off x="8097606" y="3085263"/>
              <a:ext cx="2297102" cy="2295630"/>
            </a:xfrm>
            <a:custGeom>
              <a:avLst/>
              <a:gdLst>
                <a:gd name="T0" fmla="*/ 1258 w 1561"/>
                <a:gd name="T1" fmla="*/ 477 h 1560"/>
                <a:gd name="T2" fmla="*/ 1258 w 1561"/>
                <a:gd name="T3" fmla="*/ 303 h 1560"/>
                <a:gd name="T4" fmla="*/ 1084 w 1561"/>
                <a:gd name="T5" fmla="*/ 303 h 1560"/>
                <a:gd name="T6" fmla="*/ 780 w 1561"/>
                <a:gd name="T7" fmla="*/ 0 h 1560"/>
                <a:gd name="T8" fmla="*/ 491 w 1561"/>
                <a:gd name="T9" fmla="*/ 289 h 1560"/>
                <a:gd name="T10" fmla="*/ 491 w 1561"/>
                <a:gd name="T11" fmla="*/ 491 h 1560"/>
                <a:gd name="T12" fmla="*/ 289 w 1561"/>
                <a:gd name="T13" fmla="*/ 491 h 1560"/>
                <a:gd name="T14" fmla="*/ 0 w 1561"/>
                <a:gd name="T15" fmla="*/ 780 h 1560"/>
                <a:gd name="T16" fmla="*/ 780 w 1561"/>
                <a:gd name="T17" fmla="*/ 1560 h 1560"/>
                <a:gd name="T18" fmla="*/ 1561 w 1561"/>
                <a:gd name="T19" fmla="*/ 780 h 1560"/>
                <a:gd name="T20" fmla="*/ 1258 w 1561"/>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477"/>
                  </a:moveTo>
                  <a:lnTo>
                    <a:pt x="1258" y="303"/>
                  </a:lnTo>
                  <a:lnTo>
                    <a:pt x="1084" y="303"/>
                  </a:lnTo>
                  <a:lnTo>
                    <a:pt x="780" y="0"/>
                  </a:lnTo>
                  <a:lnTo>
                    <a:pt x="491" y="289"/>
                  </a:lnTo>
                  <a:lnTo>
                    <a:pt x="491" y="491"/>
                  </a:lnTo>
                  <a:lnTo>
                    <a:pt x="289" y="491"/>
                  </a:lnTo>
                  <a:lnTo>
                    <a:pt x="0" y="780"/>
                  </a:lnTo>
                  <a:lnTo>
                    <a:pt x="780" y="1560"/>
                  </a:lnTo>
                  <a:lnTo>
                    <a:pt x="1561"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8E31EDA2-639D-4CF6-B6C9-FD22F6D51388}"/>
                </a:ext>
              </a:extLst>
            </p:cNvPr>
            <p:cNvSpPr>
              <a:spLocks/>
            </p:cNvSpPr>
            <p:nvPr/>
          </p:nvSpPr>
          <p:spPr bwMode="auto">
            <a:xfrm>
              <a:off x="9295454" y="1887415"/>
              <a:ext cx="2297102" cy="2295630"/>
            </a:xfrm>
            <a:custGeom>
              <a:avLst/>
              <a:gdLst>
                <a:gd name="T0" fmla="*/ 781 w 1561"/>
                <a:gd name="T1" fmla="*/ 0 h 1560"/>
                <a:gd name="T2" fmla="*/ 0 w 1561"/>
                <a:gd name="T3" fmla="*/ 780 h 1560"/>
                <a:gd name="T4" fmla="*/ 289 w 1561"/>
                <a:gd name="T5" fmla="*/ 1069 h 1560"/>
                <a:gd name="T6" fmla="*/ 492 w 1561"/>
                <a:gd name="T7" fmla="*/ 1069 h 1560"/>
                <a:gd name="T8" fmla="*/ 492 w 1561"/>
                <a:gd name="T9" fmla="*/ 1271 h 1560"/>
                <a:gd name="T10" fmla="*/ 781 w 1561"/>
                <a:gd name="T11" fmla="*/ 1560 h 1560"/>
                <a:gd name="T12" fmla="*/ 1561 w 1561"/>
                <a:gd name="T13" fmla="*/ 780 h 1560"/>
                <a:gd name="T14" fmla="*/ 781 w 1561"/>
                <a:gd name="T15" fmla="*/ 0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781" y="0"/>
                  </a:moveTo>
                  <a:lnTo>
                    <a:pt x="0" y="780"/>
                  </a:lnTo>
                  <a:lnTo>
                    <a:pt x="289" y="1069"/>
                  </a:lnTo>
                  <a:lnTo>
                    <a:pt x="492" y="1069"/>
                  </a:lnTo>
                  <a:lnTo>
                    <a:pt x="492" y="1271"/>
                  </a:lnTo>
                  <a:lnTo>
                    <a:pt x="781" y="1560"/>
                  </a:lnTo>
                  <a:lnTo>
                    <a:pt x="1561" y="780"/>
                  </a:lnTo>
                  <a:lnTo>
                    <a:pt x="7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56" name="Group 2055">
            <a:extLst>
              <a:ext uri="{FF2B5EF4-FFF2-40B4-BE49-F238E27FC236}">
                <a16:creationId xmlns:a16="http://schemas.microsoft.com/office/drawing/2014/main" id="{3A918FD0-CF8F-44A7-999E-D9891832A3FD}"/>
              </a:ext>
            </a:extLst>
          </p:cNvPr>
          <p:cNvGrpSpPr/>
          <p:nvPr/>
        </p:nvGrpSpPr>
        <p:grpSpPr>
          <a:xfrm>
            <a:off x="6095999" y="4211782"/>
            <a:ext cx="6096001" cy="2216727"/>
            <a:chOff x="6095999" y="4211782"/>
            <a:chExt cx="6096001" cy="2216727"/>
          </a:xfrm>
        </p:grpSpPr>
        <p:grpSp>
          <p:nvGrpSpPr>
            <p:cNvPr id="2053" name="Group 2052">
              <a:extLst>
                <a:ext uri="{FF2B5EF4-FFF2-40B4-BE49-F238E27FC236}">
                  <a16:creationId xmlns:a16="http://schemas.microsoft.com/office/drawing/2014/main" id="{1C3621C7-CCBD-4C2B-9DFC-134F2790D4AA}"/>
                </a:ext>
              </a:extLst>
            </p:cNvPr>
            <p:cNvGrpSpPr/>
            <p:nvPr/>
          </p:nvGrpSpPr>
          <p:grpSpPr>
            <a:xfrm>
              <a:off x="6095999" y="4211782"/>
              <a:ext cx="6096001" cy="2216727"/>
              <a:chOff x="6095999" y="4211782"/>
              <a:chExt cx="6096001" cy="2216727"/>
            </a:xfrm>
          </p:grpSpPr>
          <p:sp>
            <p:nvSpPr>
              <p:cNvPr id="49" name="Rectangle 48">
                <a:extLst>
                  <a:ext uri="{FF2B5EF4-FFF2-40B4-BE49-F238E27FC236}">
                    <a16:creationId xmlns:a16="http://schemas.microsoft.com/office/drawing/2014/main" id="{08841563-EADA-4E91-9F83-9ADDD579249B}"/>
                  </a:ext>
                </a:extLst>
              </p:cNvPr>
              <p:cNvSpPr/>
              <p:nvPr/>
            </p:nvSpPr>
            <p:spPr>
              <a:xfrm>
                <a:off x="6095999" y="4211782"/>
                <a:ext cx="6096001" cy="2216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D15FDD5-F41D-47E6-881D-11174FD34C9B}"/>
                  </a:ext>
                </a:extLst>
              </p:cNvPr>
              <p:cNvPicPr>
                <a:picLocks noChangeAspect="1"/>
              </p:cNvPicPr>
              <p:nvPr/>
            </p:nvPicPr>
            <p:blipFill>
              <a:blip r:embed="rId3"/>
              <a:stretch>
                <a:fillRect/>
              </a:stretch>
            </p:blipFill>
            <p:spPr>
              <a:xfrm>
                <a:off x="8068801" y="4440211"/>
                <a:ext cx="714375" cy="714375"/>
              </a:xfrm>
              <a:prstGeom prst="rect">
                <a:avLst/>
              </a:prstGeom>
            </p:spPr>
          </p:pic>
          <p:pic>
            <p:nvPicPr>
              <p:cNvPr id="51" name="Picture 50" descr="A close up of a logo&#10;&#10;Description automatically generated">
                <a:extLst>
                  <a:ext uri="{FF2B5EF4-FFF2-40B4-BE49-F238E27FC236}">
                    <a16:creationId xmlns:a16="http://schemas.microsoft.com/office/drawing/2014/main" id="{CE2FDF0E-CAE8-4D9D-B831-EBF146AFF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7073" y="4354284"/>
                <a:ext cx="796471" cy="796471"/>
              </a:xfrm>
              <a:prstGeom prst="rect">
                <a:avLst/>
              </a:prstGeom>
            </p:spPr>
          </p:pic>
          <p:pic>
            <p:nvPicPr>
              <p:cNvPr id="53" name="Picture 52" descr="A picture containing ax, tool&#10;&#10;Description automatically generated">
                <a:extLst>
                  <a:ext uri="{FF2B5EF4-FFF2-40B4-BE49-F238E27FC236}">
                    <a16:creationId xmlns:a16="http://schemas.microsoft.com/office/drawing/2014/main" id="{38FA4867-01CD-436E-8616-F59FA69381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2302" y="5432005"/>
                <a:ext cx="816375" cy="663994"/>
              </a:xfrm>
              <a:prstGeom prst="rect">
                <a:avLst/>
              </a:prstGeom>
            </p:spPr>
          </p:pic>
          <p:pic>
            <p:nvPicPr>
              <p:cNvPr id="55" name="Picture 54" descr="A picture containing floor, building&#10;&#10;Description automatically generated">
                <a:extLst>
                  <a:ext uri="{FF2B5EF4-FFF2-40B4-BE49-F238E27FC236}">
                    <a16:creationId xmlns:a16="http://schemas.microsoft.com/office/drawing/2014/main" id="{E4A2894D-44C3-45A3-B3A0-71B143AD4E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0926" y="5370286"/>
                <a:ext cx="733468" cy="682172"/>
              </a:xfrm>
              <a:prstGeom prst="rect">
                <a:avLst/>
              </a:prstGeom>
            </p:spPr>
          </p:pic>
          <p:pic>
            <p:nvPicPr>
              <p:cNvPr id="57" name="Picture 56" descr="A picture containing plate, clock, drawing&#10;&#10;Description automatically generated">
                <a:extLst>
                  <a:ext uri="{FF2B5EF4-FFF2-40B4-BE49-F238E27FC236}">
                    <a16:creationId xmlns:a16="http://schemas.microsoft.com/office/drawing/2014/main" id="{67A3AE3D-AF9B-4967-850F-E59899E8DE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8080" y="5428344"/>
                <a:ext cx="1042905" cy="624114"/>
              </a:xfrm>
              <a:prstGeom prst="rect">
                <a:avLst/>
              </a:prstGeom>
            </p:spPr>
          </p:pic>
          <p:pic>
            <p:nvPicPr>
              <p:cNvPr id="59" name="Picture 58" descr="A picture containing drawing&#10;&#10;Description automatically generated">
                <a:extLst>
                  <a:ext uri="{FF2B5EF4-FFF2-40B4-BE49-F238E27FC236}">
                    <a16:creationId xmlns:a16="http://schemas.microsoft.com/office/drawing/2014/main" id="{33D69CF5-F64F-491A-90C7-54E25D5A6815}"/>
                  </a:ext>
                </a:extLst>
              </p:cNvPr>
              <p:cNvPicPr>
                <a:picLocks noChangeAspect="1"/>
              </p:cNvPicPr>
              <p:nvPr/>
            </p:nvPicPr>
            <p:blipFill rotWithShape="1">
              <a:blip r:embed="rId8">
                <a:extLst>
                  <a:ext uri="{28A0092B-C50C-407E-A947-70E740481C1C}">
                    <a14:useLocalDpi xmlns:a14="http://schemas.microsoft.com/office/drawing/2010/main" val="0"/>
                  </a:ext>
                </a:extLst>
              </a:blip>
              <a:srcRect l="12449" t="13469" r="13197" b="12176"/>
              <a:stretch/>
            </p:blipFill>
            <p:spPr>
              <a:xfrm>
                <a:off x="6560458" y="4325257"/>
                <a:ext cx="928915" cy="928915"/>
              </a:xfrm>
              <a:prstGeom prst="ellipse">
                <a:avLst/>
              </a:prstGeom>
            </p:spPr>
          </p:pic>
        </p:grpSp>
        <p:pic>
          <p:nvPicPr>
            <p:cNvPr id="2055" name="Picture 2054" descr="A close up of a logo&#10;&#10;Description automatically generated">
              <a:extLst>
                <a:ext uri="{FF2B5EF4-FFF2-40B4-BE49-F238E27FC236}">
                  <a16:creationId xmlns:a16="http://schemas.microsoft.com/office/drawing/2014/main" id="{1C11969D-8B02-4478-83CC-CC8DC57DDF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97232" y="4358117"/>
              <a:ext cx="867025" cy="867025"/>
            </a:xfrm>
            <a:prstGeom prst="rect">
              <a:avLst/>
            </a:prstGeom>
          </p:spPr>
        </p:pic>
      </p:grpSp>
      <p:cxnSp>
        <p:nvCxnSpPr>
          <p:cNvPr id="69" name="Straight Connector 68">
            <a:extLst>
              <a:ext uri="{FF2B5EF4-FFF2-40B4-BE49-F238E27FC236}">
                <a16:creationId xmlns:a16="http://schemas.microsoft.com/office/drawing/2014/main" id="{3D012C10-D5B7-43AF-9364-8A57409141C9}"/>
              </a:ext>
            </a:extLst>
          </p:cNvPr>
          <p:cNvCxnSpPr>
            <a:cxnSpLocks/>
          </p:cNvCxnSpPr>
          <p:nvPr/>
        </p:nvCxnSpPr>
        <p:spPr bwMode="auto">
          <a:xfrm>
            <a:off x="6070094" y="767164"/>
            <a:ext cx="0" cy="6728145"/>
          </a:xfrm>
          <a:prstGeom prst="line">
            <a:avLst/>
          </a:prstGeom>
          <a:solidFill>
            <a:schemeClr val="accent1"/>
          </a:solidFill>
          <a:ln w="136525" cap="flat" cmpd="sng" algn="ctr">
            <a:gradFill flip="none" rotWithShape="1">
              <a:gsLst>
                <a:gs pos="15000">
                  <a:srgbClr val="FFFFFF"/>
                </a:gs>
                <a:gs pos="0">
                  <a:schemeClr val="bg1">
                    <a:alpha val="0"/>
                  </a:schemeClr>
                </a:gs>
                <a:gs pos="90000">
                  <a:schemeClr val="bg1"/>
                </a:gs>
                <a:gs pos="100000">
                  <a:schemeClr val="bg1">
                    <a:alpha val="0"/>
                  </a:schemeClr>
                </a:gs>
              </a:gsLst>
              <a:lin ang="5400000" scaled="1"/>
              <a:tileRect/>
            </a:gradFill>
            <a:prstDash val="solid"/>
            <a:round/>
            <a:headEnd type="none" w="med" len="med"/>
            <a:tailEnd type="none" w="med" len="med"/>
          </a:ln>
          <a:effectLst>
            <a:outerShdw blurRad="139700" dist="101600" sx="72000" sy="72000" algn="l" rotWithShape="0">
              <a:prstClr val="black">
                <a:alpha val="38000"/>
              </a:prstClr>
            </a:outerShdw>
          </a:effectLst>
        </p:spPr>
      </p:cxnSp>
      <p:sp>
        <p:nvSpPr>
          <p:cNvPr id="70" name="Rectangle 69">
            <a:extLst>
              <a:ext uri="{FF2B5EF4-FFF2-40B4-BE49-F238E27FC236}">
                <a16:creationId xmlns:a16="http://schemas.microsoft.com/office/drawing/2014/main" id="{A14C1636-5E1E-43B2-87F9-73A6866DDD57}"/>
              </a:ext>
            </a:extLst>
          </p:cNvPr>
          <p:cNvSpPr/>
          <p:nvPr/>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mn-ea"/>
              <a:cs typeface="Aharoni"/>
            </a:endParaRPr>
          </a:p>
        </p:txBody>
      </p:sp>
    </p:spTree>
    <p:extLst>
      <p:ext uri="{BB962C8B-B14F-4D97-AF65-F5344CB8AC3E}">
        <p14:creationId xmlns:p14="http://schemas.microsoft.com/office/powerpoint/2010/main" val="80273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1250"/>
                                        <p:tgtEl>
                                          <p:spTgt spid="69"/>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50"/>
                                        <p:tgtEl>
                                          <p:spTgt spid="5">
                                            <p:txEl>
                                              <p:pRg st="0" end="0"/>
                                            </p:txEl>
                                          </p:spTgt>
                                        </p:tgtEl>
                                      </p:cBhvr>
                                    </p:animEffect>
                                    <p:anim calcmode="lin" valueType="num">
                                      <p:cBhvr>
                                        <p:cTn id="11"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2" dur="7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par>
                          <p:cTn id="21" fill="hold">
                            <p:stCondLst>
                              <p:cond delay="2250"/>
                            </p:stCondLst>
                            <p:childTnLst>
                              <p:par>
                                <p:cTn id="22" presetID="10" presetClass="entr" presetSubtype="0" fill="hold" grpId="0" nodeType="after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childTnLst>
                          </p:cTn>
                        </p:par>
                        <p:par>
                          <p:cTn id="25" fill="hold">
                            <p:stCondLst>
                              <p:cond delay="2750"/>
                            </p:stCondLst>
                            <p:childTnLst>
                              <p:par>
                                <p:cTn id="26" presetID="10" presetClass="entr" presetSubtype="0" fill="hold" grpId="0" nodeType="after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childTnLst>
                          </p:cTn>
                        </p:par>
                        <p:par>
                          <p:cTn id="29" fill="hold">
                            <p:stCondLst>
                              <p:cond delay="3250"/>
                            </p:stCondLst>
                            <p:childTnLst>
                              <p:par>
                                <p:cTn id="30" presetID="10" presetClass="entr" presetSubtype="0" fill="hold" grpId="0" nodeType="after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par>
                          <p:cTn id="33" fill="hold">
                            <p:stCondLst>
                              <p:cond delay="3750"/>
                            </p:stCondLst>
                            <p:childTnLst>
                              <p:par>
                                <p:cTn id="34" presetID="10" presetClass="entr" presetSubtype="0" fill="hold" nodeType="afterEffect">
                                  <p:stCondLst>
                                    <p:cond delay="0"/>
                                  </p:stCondLst>
                                  <p:childTnLst>
                                    <p:set>
                                      <p:cBhvr>
                                        <p:cTn id="35" dur="1" fill="hold">
                                          <p:stCondLst>
                                            <p:cond delay="0"/>
                                          </p:stCondLst>
                                        </p:cTn>
                                        <p:tgtEl>
                                          <p:spTgt spid="2056"/>
                                        </p:tgtEl>
                                        <p:attrNameLst>
                                          <p:attrName>style.visibility</p:attrName>
                                        </p:attrNameLst>
                                      </p:cBhvr>
                                      <p:to>
                                        <p:strVal val="visible"/>
                                      </p:to>
                                    </p:set>
                                    <p:animEffect transition="in" filter="fade">
                                      <p:cBhvr>
                                        <p:cTn id="3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40DC6D-B994-4EFB-9D07-23A84CBACCAB}"/>
              </a:ext>
            </a:extLst>
          </p:cNvPr>
          <p:cNvSpPr>
            <a:spLocks noGrp="1"/>
          </p:cNvSpPr>
          <p:nvPr>
            <p:ph idx="1"/>
          </p:nvPr>
        </p:nvSpPr>
        <p:spPr/>
        <p:txBody>
          <a:bodyPr/>
          <a:lstStyle/>
          <a:p>
            <a:r>
              <a:rPr lang="en-US" dirty="0"/>
              <a:t>Reason</a:t>
            </a:r>
          </a:p>
        </p:txBody>
      </p:sp>
      <p:sp>
        <p:nvSpPr>
          <p:cNvPr id="3" name="Title 2">
            <a:extLst>
              <a:ext uri="{FF2B5EF4-FFF2-40B4-BE49-F238E27FC236}">
                <a16:creationId xmlns:a16="http://schemas.microsoft.com/office/drawing/2014/main" id="{D5836215-27FB-4897-9DBC-BC423F0848BA}"/>
              </a:ext>
            </a:extLst>
          </p:cNvPr>
          <p:cNvSpPr>
            <a:spLocks noGrp="1"/>
          </p:cNvSpPr>
          <p:nvPr>
            <p:ph type="title"/>
          </p:nvPr>
        </p:nvSpPr>
        <p:spPr/>
        <p:txBody>
          <a:bodyPr/>
          <a:lstStyle/>
          <a:p>
            <a:r>
              <a:rPr lang="en-US" dirty="0"/>
              <a:t>AMSI &amp; Logging Bypass</a:t>
            </a:r>
            <a:br>
              <a:rPr lang="en-US" dirty="0"/>
            </a:br>
            <a:r>
              <a:rPr lang="en-US" sz="2000" dirty="0">
                <a:solidFill>
                  <a:schemeClr val="bg1">
                    <a:lumMod val="65000"/>
                  </a:schemeClr>
                </a:solidFill>
              </a:rPr>
              <a:t>(Antimalware Scan Interface)</a:t>
            </a:r>
            <a:endParaRPr lang="en-US" dirty="0">
              <a:solidFill>
                <a:schemeClr val="bg1">
                  <a:lumMod val="65000"/>
                </a:schemeClr>
              </a:solidFill>
            </a:endParaRPr>
          </a:p>
        </p:txBody>
      </p:sp>
      <p:sp>
        <p:nvSpPr>
          <p:cNvPr id="4" name="Text Placeholder 3">
            <a:extLst>
              <a:ext uri="{FF2B5EF4-FFF2-40B4-BE49-F238E27FC236}">
                <a16:creationId xmlns:a16="http://schemas.microsoft.com/office/drawing/2014/main" id="{787FA346-A1AB-467A-98A4-999BB104CFC0}"/>
              </a:ext>
            </a:extLst>
          </p:cNvPr>
          <p:cNvSpPr>
            <a:spLocks noGrp="1"/>
          </p:cNvSpPr>
          <p:nvPr>
            <p:ph type="body" sz="quarter" idx="10"/>
          </p:nvPr>
        </p:nvSpPr>
        <p:spPr>
          <a:xfrm>
            <a:off x="761999" y="1795369"/>
            <a:ext cx="5250873" cy="4368271"/>
          </a:xfrm>
        </p:spPr>
        <p:txBody>
          <a:bodyPr/>
          <a:lstStyle/>
          <a:p>
            <a:r>
              <a:rPr lang="en-US" dirty="0"/>
              <a:t>AMSI bypass expected to have a significant role during initial access (first method appeared at 2016).  </a:t>
            </a:r>
          </a:p>
          <a:p>
            <a:pPr lvl="1"/>
            <a:r>
              <a:rPr lang="en-US" dirty="0"/>
              <a:t>Obfuscation alone is not enough; attackers need to execute code within the memory without being scanned in runtime.</a:t>
            </a:r>
          </a:p>
          <a:p>
            <a:endParaRPr lang="en-US" dirty="0"/>
          </a:p>
        </p:txBody>
      </p:sp>
      <p:sp>
        <p:nvSpPr>
          <p:cNvPr id="5" name="Content Placeholder 4">
            <a:extLst>
              <a:ext uri="{FF2B5EF4-FFF2-40B4-BE49-F238E27FC236}">
                <a16:creationId xmlns:a16="http://schemas.microsoft.com/office/drawing/2014/main" id="{5581E346-FE6D-4F44-9380-0E93A3B079AC}"/>
              </a:ext>
            </a:extLst>
          </p:cNvPr>
          <p:cNvSpPr>
            <a:spLocks noGrp="1"/>
          </p:cNvSpPr>
          <p:nvPr>
            <p:ph idx="11"/>
          </p:nvPr>
        </p:nvSpPr>
        <p:spPr/>
        <p:txBody>
          <a:bodyPr/>
          <a:lstStyle/>
          <a:p>
            <a:r>
              <a:rPr lang="en-US" dirty="0"/>
              <a:t>Method</a:t>
            </a:r>
          </a:p>
        </p:txBody>
      </p:sp>
      <p:sp>
        <p:nvSpPr>
          <p:cNvPr id="6" name="Text Placeholder 5">
            <a:extLst>
              <a:ext uri="{FF2B5EF4-FFF2-40B4-BE49-F238E27FC236}">
                <a16:creationId xmlns:a16="http://schemas.microsoft.com/office/drawing/2014/main" id="{0EF4A1C6-7F53-44E9-B285-1377B10BEB6F}"/>
              </a:ext>
            </a:extLst>
          </p:cNvPr>
          <p:cNvSpPr>
            <a:spLocks noGrp="1"/>
          </p:cNvSpPr>
          <p:nvPr>
            <p:ph type="body" sz="quarter" idx="12"/>
          </p:nvPr>
        </p:nvSpPr>
        <p:spPr/>
        <p:txBody>
          <a:bodyPr/>
          <a:lstStyle/>
          <a:p>
            <a:r>
              <a:rPr lang="en-US" dirty="0" err="1"/>
              <a:t>Amsi</a:t>
            </a:r>
            <a:r>
              <a:rPr lang="en-US" dirty="0"/>
              <a:t> bypass:</a:t>
            </a:r>
          </a:p>
          <a:p>
            <a:pPr lvl="1"/>
            <a:r>
              <a:rPr lang="en-US" dirty="0"/>
              <a:t>Patch scanning function -</a:t>
            </a:r>
            <a:r>
              <a:rPr lang="en-US" dirty="0" err="1"/>
              <a:t>AmsiScanBuffer</a:t>
            </a:r>
            <a:endParaRPr lang="en-US" dirty="0"/>
          </a:p>
          <a:p>
            <a:pPr lvl="1"/>
            <a:r>
              <a:rPr lang="en-US" dirty="0"/>
              <a:t>Forcing an Error </a:t>
            </a:r>
          </a:p>
          <a:p>
            <a:pPr lvl="1"/>
            <a:r>
              <a:rPr lang="en-US" dirty="0"/>
              <a:t>Run processes without AMSI support – </a:t>
            </a:r>
            <a:r>
              <a:rPr lang="en-US" dirty="0" err="1"/>
              <a:t>Powershell</a:t>
            </a:r>
            <a:r>
              <a:rPr lang="en-US" dirty="0"/>
              <a:t> v2.</a:t>
            </a:r>
          </a:p>
          <a:p>
            <a:pPr lvl="1"/>
            <a:r>
              <a:rPr lang="en-US" dirty="0" err="1"/>
              <a:t>Dll</a:t>
            </a:r>
            <a:r>
              <a:rPr lang="en-US" dirty="0"/>
              <a:t> hijacking</a:t>
            </a:r>
          </a:p>
          <a:p>
            <a:r>
              <a:rPr lang="en-US" dirty="0"/>
              <a:t>Logging</a:t>
            </a:r>
          </a:p>
          <a:p>
            <a:pPr lvl="1"/>
            <a:r>
              <a:rPr lang="en-US" dirty="0"/>
              <a:t>Nullify suspicious strings structure.</a:t>
            </a:r>
          </a:p>
          <a:p>
            <a:pPr lvl="1"/>
            <a:r>
              <a:rPr lang="en-US" dirty="0"/>
              <a:t>Patching logging functions (reflection).</a:t>
            </a:r>
          </a:p>
          <a:p>
            <a:pPr lvl="1"/>
            <a:r>
              <a:rPr lang="en-US" dirty="0"/>
              <a:t>Modify policy in-memory</a:t>
            </a:r>
          </a:p>
          <a:p>
            <a:pPr lvl="1"/>
            <a:endParaRPr lang="en-US" dirty="0"/>
          </a:p>
        </p:txBody>
      </p:sp>
      <p:sp>
        <p:nvSpPr>
          <p:cNvPr id="7" name="TextBox 6">
            <a:extLst>
              <a:ext uri="{FF2B5EF4-FFF2-40B4-BE49-F238E27FC236}">
                <a16:creationId xmlns:a16="http://schemas.microsoft.com/office/drawing/2014/main" id="{04A1441A-89A5-4DBF-9882-948808901134}"/>
              </a:ext>
            </a:extLst>
          </p:cNvPr>
          <p:cNvSpPr txBox="1"/>
          <p:nvPr/>
        </p:nvSpPr>
        <p:spPr>
          <a:xfrm>
            <a:off x="6538101" y="5778798"/>
            <a:ext cx="5897013" cy="261610"/>
          </a:xfrm>
          <a:prstGeom prst="rect">
            <a:avLst/>
          </a:prstGeom>
          <a:noFill/>
        </p:spPr>
        <p:txBody>
          <a:bodyPr wrap="square" rtlCol="0">
            <a:spAutoFit/>
          </a:bodyPr>
          <a:lstStyle/>
          <a:p>
            <a:r>
              <a:rPr lang="en-US" sz="1050" dirty="0">
                <a:hlinkClick r:id="rId3">
                  <a:extLst>
                    <a:ext uri="{A12FA001-AC4F-418D-AE19-62706E023703}">
                      <ahyp:hlinkClr xmlns:ahyp="http://schemas.microsoft.com/office/drawing/2018/hyperlinkcolor" val="tx"/>
                    </a:ext>
                  </a:extLst>
                </a:hlinkClick>
              </a:rPr>
              <a:t>https://www.mdsec.co.uk/2018/06/exploring-powershell-amsi-and-logging-evasion/</a:t>
            </a:r>
            <a:endParaRPr lang="en-US" sz="1050" dirty="0"/>
          </a:p>
        </p:txBody>
      </p:sp>
      <p:grpSp>
        <p:nvGrpSpPr>
          <p:cNvPr id="10" name="Group 9">
            <a:extLst>
              <a:ext uri="{FF2B5EF4-FFF2-40B4-BE49-F238E27FC236}">
                <a16:creationId xmlns:a16="http://schemas.microsoft.com/office/drawing/2014/main" id="{63490DA6-6FBB-4FD2-9F86-7CF5EF486A26}"/>
              </a:ext>
            </a:extLst>
          </p:cNvPr>
          <p:cNvGrpSpPr/>
          <p:nvPr/>
        </p:nvGrpSpPr>
        <p:grpSpPr>
          <a:xfrm>
            <a:off x="8691355" y="358898"/>
            <a:ext cx="3117595" cy="1019024"/>
            <a:chOff x="904631" y="1887415"/>
            <a:chExt cx="10687925" cy="3493478"/>
          </a:xfrm>
          <a:solidFill>
            <a:schemeClr val="bg1">
              <a:lumMod val="85000"/>
            </a:schemeClr>
          </a:solidFill>
        </p:grpSpPr>
        <p:sp>
          <p:nvSpPr>
            <p:cNvPr id="11" name="Freeform 13">
              <a:extLst>
                <a:ext uri="{FF2B5EF4-FFF2-40B4-BE49-F238E27FC236}">
                  <a16:creationId xmlns:a16="http://schemas.microsoft.com/office/drawing/2014/main" id="{6DEAAEBD-2C97-4ADE-979E-B8AED89DADFD}"/>
                </a:ext>
              </a:extLst>
            </p:cNvPr>
            <p:cNvSpPr>
              <a:spLocks/>
            </p:cNvSpPr>
            <p:nvPr/>
          </p:nvSpPr>
          <p:spPr bwMode="auto">
            <a:xfrm>
              <a:off x="904631" y="3085263"/>
              <a:ext cx="2297102" cy="2295630"/>
            </a:xfrm>
            <a:custGeom>
              <a:avLst/>
              <a:gdLst>
                <a:gd name="T0" fmla="*/ 1257 w 1561"/>
                <a:gd name="T1" fmla="*/ 477 h 1560"/>
                <a:gd name="T2" fmla="*/ 1257 w 1561"/>
                <a:gd name="T3" fmla="*/ 303 h 1560"/>
                <a:gd name="T4" fmla="*/ 1083 w 1561"/>
                <a:gd name="T5" fmla="*/ 303 h 1560"/>
                <a:gd name="T6" fmla="*/ 780 w 1561"/>
                <a:gd name="T7" fmla="*/ 0 h 1560"/>
                <a:gd name="T8" fmla="*/ 0 w 1561"/>
                <a:gd name="T9" fmla="*/ 780 h 1560"/>
                <a:gd name="T10" fmla="*/ 780 w 1561"/>
                <a:gd name="T11" fmla="*/ 1560 h 1560"/>
                <a:gd name="T12" fmla="*/ 1561 w 1561"/>
                <a:gd name="T13" fmla="*/ 780 h 1560"/>
                <a:gd name="T14" fmla="*/ 1257 w 1561"/>
                <a:gd name="T15" fmla="*/ 477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1257" y="477"/>
                  </a:moveTo>
                  <a:lnTo>
                    <a:pt x="1257" y="303"/>
                  </a:lnTo>
                  <a:lnTo>
                    <a:pt x="1083" y="303"/>
                  </a:lnTo>
                  <a:lnTo>
                    <a:pt x="780" y="0"/>
                  </a:lnTo>
                  <a:lnTo>
                    <a:pt x="0" y="780"/>
                  </a:lnTo>
                  <a:lnTo>
                    <a:pt x="780" y="1560"/>
                  </a:lnTo>
                  <a:lnTo>
                    <a:pt x="1561" y="780"/>
                  </a:lnTo>
                  <a:lnTo>
                    <a:pt x="125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a:extLst>
                <a:ext uri="{FF2B5EF4-FFF2-40B4-BE49-F238E27FC236}">
                  <a16:creationId xmlns:a16="http://schemas.microsoft.com/office/drawing/2014/main" id="{16315112-0CEB-40F6-B86F-7DF80A4824AE}"/>
                </a:ext>
              </a:extLst>
            </p:cNvPr>
            <p:cNvSpPr>
              <a:spLocks/>
            </p:cNvSpPr>
            <p:nvPr/>
          </p:nvSpPr>
          <p:spPr bwMode="auto">
            <a:xfrm>
              <a:off x="2101008" y="1887415"/>
              <a:ext cx="2298573" cy="2295630"/>
            </a:xfrm>
            <a:custGeom>
              <a:avLst/>
              <a:gdLst>
                <a:gd name="T0" fmla="*/ 1259 w 1562"/>
                <a:gd name="T1" fmla="*/ 1083 h 1560"/>
                <a:gd name="T2" fmla="*/ 1562 w 1562"/>
                <a:gd name="T3" fmla="*/ 780 h 1560"/>
                <a:gd name="T4" fmla="*/ 782 w 1562"/>
                <a:gd name="T5" fmla="*/ 0 h 1560"/>
                <a:gd name="T6" fmla="*/ 0 w 1562"/>
                <a:gd name="T7" fmla="*/ 780 h 1560"/>
                <a:gd name="T8" fmla="*/ 291 w 1562"/>
                <a:gd name="T9" fmla="*/ 1069 h 1560"/>
                <a:gd name="T10" fmla="*/ 492 w 1562"/>
                <a:gd name="T11" fmla="*/ 1069 h 1560"/>
                <a:gd name="T12" fmla="*/ 492 w 1562"/>
                <a:gd name="T13" fmla="*/ 1271 h 1560"/>
                <a:gd name="T14" fmla="*/ 782 w 1562"/>
                <a:gd name="T15" fmla="*/ 1560 h 1560"/>
                <a:gd name="T16" fmla="*/ 1085 w 1562"/>
                <a:gd name="T17" fmla="*/ 1257 h 1560"/>
                <a:gd name="T18" fmla="*/ 1259 w 1562"/>
                <a:gd name="T19" fmla="*/ 1257 h 1560"/>
                <a:gd name="T20" fmla="*/ 1259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9" y="1083"/>
                  </a:moveTo>
                  <a:lnTo>
                    <a:pt x="1562" y="780"/>
                  </a:lnTo>
                  <a:lnTo>
                    <a:pt x="782" y="0"/>
                  </a:lnTo>
                  <a:lnTo>
                    <a:pt x="0" y="780"/>
                  </a:lnTo>
                  <a:lnTo>
                    <a:pt x="291" y="1069"/>
                  </a:lnTo>
                  <a:lnTo>
                    <a:pt x="492" y="1069"/>
                  </a:lnTo>
                  <a:lnTo>
                    <a:pt x="492" y="1271"/>
                  </a:lnTo>
                  <a:lnTo>
                    <a:pt x="782" y="1560"/>
                  </a:lnTo>
                  <a:lnTo>
                    <a:pt x="1085" y="1257"/>
                  </a:lnTo>
                  <a:lnTo>
                    <a:pt x="1259" y="1257"/>
                  </a:lnTo>
                  <a:lnTo>
                    <a:pt x="1259" y="108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ACC1CEF5-339D-4D3F-892A-EA56E4CD8036}"/>
                </a:ext>
              </a:extLst>
            </p:cNvPr>
            <p:cNvSpPr>
              <a:spLocks/>
            </p:cNvSpPr>
            <p:nvPr/>
          </p:nvSpPr>
          <p:spPr bwMode="auto">
            <a:xfrm>
              <a:off x="3300327" y="3085263"/>
              <a:ext cx="2298573" cy="2295630"/>
            </a:xfrm>
            <a:custGeom>
              <a:avLst/>
              <a:gdLst>
                <a:gd name="T0" fmla="*/ 1258 w 1562"/>
                <a:gd name="T1" fmla="*/ 477 h 1560"/>
                <a:gd name="T2" fmla="*/ 1258 w 1562"/>
                <a:gd name="T3" fmla="*/ 303 h 1560"/>
                <a:gd name="T4" fmla="*/ 1085 w 1562"/>
                <a:gd name="T5" fmla="*/ 303 h 1560"/>
                <a:gd name="T6" fmla="*/ 782 w 1562"/>
                <a:gd name="T7" fmla="*/ 0 h 1560"/>
                <a:gd name="T8" fmla="*/ 492 w 1562"/>
                <a:gd name="T9" fmla="*/ 289 h 1560"/>
                <a:gd name="T10" fmla="*/ 492 w 1562"/>
                <a:gd name="T11" fmla="*/ 491 h 1560"/>
                <a:gd name="T12" fmla="*/ 289 w 1562"/>
                <a:gd name="T13" fmla="*/ 491 h 1560"/>
                <a:gd name="T14" fmla="*/ 0 w 1562"/>
                <a:gd name="T15" fmla="*/ 780 h 1560"/>
                <a:gd name="T16" fmla="*/ 782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5" y="303"/>
                  </a:lnTo>
                  <a:lnTo>
                    <a:pt x="782" y="0"/>
                  </a:lnTo>
                  <a:lnTo>
                    <a:pt x="492" y="289"/>
                  </a:lnTo>
                  <a:lnTo>
                    <a:pt x="492" y="491"/>
                  </a:lnTo>
                  <a:lnTo>
                    <a:pt x="289" y="491"/>
                  </a:lnTo>
                  <a:lnTo>
                    <a:pt x="0" y="780"/>
                  </a:lnTo>
                  <a:lnTo>
                    <a:pt x="782" y="1560"/>
                  </a:lnTo>
                  <a:lnTo>
                    <a:pt x="1562" y="780"/>
                  </a:lnTo>
                  <a:lnTo>
                    <a:pt x="1258" y="47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2297235D-6ED7-4A03-A5B8-431FDDEBE4F4}"/>
                </a:ext>
              </a:extLst>
            </p:cNvPr>
            <p:cNvSpPr>
              <a:spLocks/>
            </p:cNvSpPr>
            <p:nvPr/>
          </p:nvSpPr>
          <p:spPr bwMode="auto">
            <a:xfrm>
              <a:off x="4499647" y="1887415"/>
              <a:ext cx="2298573" cy="2295630"/>
            </a:xfrm>
            <a:custGeom>
              <a:avLst/>
              <a:gdLst>
                <a:gd name="T0" fmla="*/ 1258 w 1562"/>
                <a:gd name="T1" fmla="*/ 1083 h 1560"/>
                <a:gd name="T2" fmla="*/ 1562 w 1562"/>
                <a:gd name="T3" fmla="*/ 780 h 1560"/>
                <a:gd name="T4" fmla="*/ 782 w 1562"/>
                <a:gd name="T5" fmla="*/ 0 h 1560"/>
                <a:gd name="T6" fmla="*/ 0 w 1562"/>
                <a:gd name="T7" fmla="*/ 780 h 1560"/>
                <a:gd name="T8" fmla="*/ 289 w 1562"/>
                <a:gd name="T9" fmla="*/ 1069 h 1560"/>
                <a:gd name="T10" fmla="*/ 491 w 1562"/>
                <a:gd name="T11" fmla="*/ 1069 h 1560"/>
                <a:gd name="T12" fmla="*/ 491 w 1562"/>
                <a:gd name="T13" fmla="*/ 1271 h 1560"/>
                <a:gd name="T14" fmla="*/ 782 w 1562"/>
                <a:gd name="T15" fmla="*/ 1560 h 1560"/>
                <a:gd name="T16" fmla="*/ 1084 w 1562"/>
                <a:gd name="T17" fmla="*/ 1257 h 1560"/>
                <a:gd name="T18" fmla="*/ 1258 w 1562"/>
                <a:gd name="T19" fmla="*/ 1257 h 1560"/>
                <a:gd name="T20" fmla="*/ 1258 w 1562"/>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1083"/>
                  </a:moveTo>
                  <a:lnTo>
                    <a:pt x="1562" y="780"/>
                  </a:lnTo>
                  <a:lnTo>
                    <a:pt x="782" y="0"/>
                  </a:lnTo>
                  <a:lnTo>
                    <a:pt x="0" y="780"/>
                  </a:lnTo>
                  <a:lnTo>
                    <a:pt x="289" y="1069"/>
                  </a:lnTo>
                  <a:lnTo>
                    <a:pt x="491" y="1069"/>
                  </a:lnTo>
                  <a:lnTo>
                    <a:pt x="491" y="1271"/>
                  </a:lnTo>
                  <a:lnTo>
                    <a:pt x="782" y="1560"/>
                  </a:lnTo>
                  <a:lnTo>
                    <a:pt x="1084" y="1257"/>
                  </a:lnTo>
                  <a:lnTo>
                    <a:pt x="1258" y="1257"/>
                  </a:lnTo>
                  <a:lnTo>
                    <a:pt x="1258" y="1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3E22EEE9-42C4-427D-8A5A-A2201C493270}"/>
                </a:ext>
              </a:extLst>
            </p:cNvPr>
            <p:cNvSpPr>
              <a:spLocks/>
            </p:cNvSpPr>
            <p:nvPr/>
          </p:nvSpPr>
          <p:spPr bwMode="auto">
            <a:xfrm>
              <a:off x="5698967" y="3085263"/>
              <a:ext cx="2298573" cy="2295630"/>
            </a:xfrm>
            <a:custGeom>
              <a:avLst/>
              <a:gdLst>
                <a:gd name="T0" fmla="*/ 1258 w 1562"/>
                <a:gd name="T1" fmla="*/ 477 h 1560"/>
                <a:gd name="T2" fmla="*/ 1258 w 1562"/>
                <a:gd name="T3" fmla="*/ 303 h 1560"/>
                <a:gd name="T4" fmla="*/ 1084 w 1562"/>
                <a:gd name="T5" fmla="*/ 303 h 1560"/>
                <a:gd name="T6" fmla="*/ 780 w 1562"/>
                <a:gd name="T7" fmla="*/ 0 h 1560"/>
                <a:gd name="T8" fmla="*/ 491 w 1562"/>
                <a:gd name="T9" fmla="*/ 289 h 1560"/>
                <a:gd name="T10" fmla="*/ 491 w 1562"/>
                <a:gd name="T11" fmla="*/ 491 h 1560"/>
                <a:gd name="T12" fmla="*/ 289 w 1562"/>
                <a:gd name="T13" fmla="*/ 491 h 1560"/>
                <a:gd name="T14" fmla="*/ 0 w 1562"/>
                <a:gd name="T15" fmla="*/ 780 h 1560"/>
                <a:gd name="T16" fmla="*/ 780 w 1562"/>
                <a:gd name="T17" fmla="*/ 1560 h 1560"/>
                <a:gd name="T18" fmla="*/ 1562 w 1562"/>
                <a:gd name="T19" fmla="*/ 780 h 1560"/>
                <a:gd name="T20" fmla="*/ 1258 w 1562"/>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2" h="1560">
                  <a:moveTo>
                    <a:pt x="1258" y="477"/>
                  </a:moveTo>
                  <a:lnTo>
                    <a:pt x="1258" y="303"/>
                  </a:lnTo>
                  <a:lnTo>
                    <a:pt x="1084" y="303"/>
                  </a:lnTo>
                  <a:lnTo>
                    <a:pt x="780" y="0"/>
                  </a:lnTo>
                  <a:lnTo>
                    <a:pt x="491" y="289"/>
                  </a:lnTo>
                  <a:lnTo>
                    <a:pt x="491" y="491"/>
                  </a:lnTo>
                  <a:lnTo>
                    <a:pt x="289" y="491"/>
                  </a:lnTo>
                  <a:lnTo>
                    <a:pt x="0" y="780"/>
                  </a:lnTo>
                  <a:lnTo>
                    <a:pt x="780" y="1560"/>
                  </a:lnTo>
                  <a:lnTo>
                    <a:pt x="1562"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A290D36F-99E2-44E3-80F1-864DA5EB4F8E}"/>
                </a:ext>
              </a:extLst>
            </p:cNvPr>
            <p:cNvSpPr>
              <a:spLocks/>
            </p:cNvSpPr>
            <p:nvPr/>
          </p:nvSpPr>
          <p:spPr bwMode="auto">
            <a:xfrm>
              <a:off x="6898286" y="1887415"/>
              <a:ext cx="2297102" cy="2295630"/>
            </a:xfrm>
            <a:custGeom>
              <a:avLst/>
              <a:gdLst>
                <a:gd name="T0" fmla="*/ 1258 w 1561"/>
                <a:gd name="T1" fmla="*/ 1083 h 1560"/>
                <a:gd name="T2" fmla="*/ 1561 w 1561"/>
                <a:gd name="T3" fmla="*/ 780 h 1560"/>
                <a:gd name="T4" fmla="*/ 780 w 1561"/>
                <a:gd name="T5" fmla="*/ 0 h 1560"/>
                <a:gd name="T6" fmla="*/ 0 w 1561"/>
                <a:gd name="T7" fmla="*/ 780 h 1560"/>
                <a:gd name="T8" fmla="*/ 289 w 1561"/>
                <a:gd name="T9" fmla="*/ 1069 h 1560"/>
                <a:gd name="T10" fmla="*/ 491 w 1561"/>
                <a:gd name="T11" fmla="*/ 1069 h 1560"/>
                <a:gd name="T12" fmla="*/ 491 w 1561"/>
                <a:gd name="T13" fmla="*/ 1271 h 1560"/>
                <a:gd name="T14" fmla="*/ 780 w 1561"/>
                <a:gd name="T15" fmla="*/ 1560 h 1560"/>
                <a:gd name="T16" fmla="*/ 1084 w 1561"/>
                <a:gd name="T17" fmla="*/ 1257 h 1560"/>
                <a:gd name="T18" fmla="*/ 1258 w 1561"/>
                <a:gd name="T19" fmla="*/ 1257 h 1560"/>
                <a:gd name="T20" fmla="*/ 1258 w 1561"/>
                <a:gd name="T21" fmla="*/ 108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1083"/>
                  </a:moveTo>
                  <a:lnTo>
                    <a:pt x="1561" y="780"/>
                  </a:lnTo>
                  <a:lnTo>
                    <a:pt x="780" y="0"/>
                  </a:lnTo>
                  <a:lnTo>
                    <a:pt x="0" y="780"/>
                  </a:lnTo>
                  <a:lnTo>
                    <a:pt x="289" y="1069"/>
                  </a:lnTo>
                  <a:lnTo>
                    <a:pt x="491" y="1069"/>
                  </a:lnTo>
                  <a:lnTo>
                    <a:pt x="491" y="1271"/>
                  </a:lnTo>
                  <a:lnTo>
                    <a:pt x="780" y="1560"/>
                  </a:lnTo>
                  <a:lnTo>
                    <a:pt x="1084" y="1257"/>
                  </a:lnTo>
                  <a:lnTo>
                    <a:pt x="1258" y="1257"/>
                  </a:lnTo>
                  <a:lnTo>
                    <a:pt x="1258" y="1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248257DF-656A-4800-8F7B-373EC272FF79}"/>
                </a:ext>
              </a:extLst>
            </p:cNvPr>
            <p:cNvSpPr>
              <a:spLocks/>
            </p:cNvSpPr>
            <p:nvPr/>
          </p:nvSpPr>
          <p:spPr bwMode="auto">
            <a:xfrm>
              <a:off x="8097606" y="3085263"/>
              <a:ext cx="2297102" cy="2295630"/>
            </a:xfrm>
            <a:custGeom>
              <a:avLst/>
              <a:gdLst>
                <a:gd name="T0" fmla="*/ 1258 w 1561"/>
                <a:gd name="T1" fmla="*/ 477 h 1560"/>
                <a:gd name="T2" fmla="*/ 1258 w 1561"/>
                <a:gd name="T3" fmla="*/ 303 h 1560"/>
                <a:gd name="T4" fmla="*/ 1084 w 1561"/>
                <a:gd name="T5" fmla="*/ 303 h 1560"/>
                <a:gd name="T6" fmla="*/ 780 w 1561"/>
                <a:gd name="T7" fmla="*/ 0 h 1560"/>
                <a:gd name="T8" fmla="*/ 491 w 1561"/>
                <a:gd name="T9" fmla="*/ 289 h 1560"/>
                <a:gd name="T10" fmla="*/ 491 w 1561"/>
                <a:gd name="T11" fmla="*/ 491 h 1560"/>
                <a:gd name="T12" fmla="*/ 289 w 1561"/>
                <a:gd name="T13" fmla="*/ 491 h 1560"/>
                <a:gd name="T14" fmla="*/ 0 w 1561"/>
                <a:gd name="T15" fmla="*/ 780 h 1560"/>
                <a:gd name="T16" fmla="*/ 780 w 1561"/>
                <a:gd name="T17" fmla="*/ 1560 h 1560"/>
                <a:gd name="T18" fmla="*/ 1561 w 1561"/>
                <a:gd name="T19" fmla="*/ 780 h 1560"/>
                <a:gd name="T20" fmla="*/ 1258 w 1561"/>
                <a:gd name="T21" fmla="*/ 477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1" h="1560">
                  <a:moveTo>
                    <a:pt x="1258" y="477"/>
                  </a:moveTo>
                  <a:lnTo>
                    <a:pt x="1258" y="303"/>
                  </a:lnTo>
                  <a:lnTo>
                    <a:pt x="1084" y="303"/>
                  </a:lnTo>
                  <a:lnTo>
                    <a:pt x="780" y="0"/>
                  </a:lnTo>
                  <a:lnTo>
                    <a:pt x="491" y="289"/>
                  </a:lnTo>
                  <a:lnTo>
                    <a:pt x="491" y="491"/>
                  </a:lnTo>
                  <a:lnTo>
                    <a:pt x="289" y="491"/>
                  </a:lnTo>
                  <a:lnTo>
                    <a:pt x="0" y="780"/>
                  </a:lnTo>
                  <a:lnTo>
                    <a:pt x="780" y="1560"/>
                  </a:lnTo>
                  <a:lnTo>
                    <a:pt x="1561" y="780"/>
                  </a:lnTo>
                  <a:lnTo>
                    <a:pt x="1258"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0C40ABC1-7434-4391-8966-995980CA4C05}"/>
                </a:ext>
              </a:extLst>
            </p:cNvPr>
            <p:cNvSpPr>
              <a:spLocks/>
            </p:cNvSpPr>
            <p:nvPr/>
          </p:nvSpPr>
          <p:spPr bwMode="auto">
            <a:xfrm>
              <a:off x="9295454" y="1887415"/>
              <a:ext cx="2297102" cy="2295630"/>
            </a:xfrm>
            <a:custGeom>
              <a:avLst/>
              <a:gdLst>
                <a:gd name="T0" fmla="*/ 781 w 1561"/>
                <a:gd name="T1" fmla="*/ 0 h 1560"/>
                <a:gd name="T2" fmla="*/ 0 w 1561"/>
                <a:gd name="T3" fmla="*/ 780 h 1560"/>
                <a:gd name="T4" fmla="*/ 289 w 1561"/>
                <a:gd name="T5" fmla="*/ 1069 h 1560"/>
                <a:gd name="T6" fmla="*/ 492 w 1561"/>
                <a:gd name="T7" fmla="*/ 1069 h 1560"/>
                <a:gd name="T8" fmla="*/ 492 w 1561"/>
                <a:gd name="T9" fmla="*/ 1271 h 1560"/>
                <a:gd name="T10" fmla="*/ 781 w 1561"/>
                <a:gd name="T11" fmla="*/ 1560 h 1560"/>
                <a:gd name="T12" fmla="*/ 1561 w 1561"/>
                <a:gd name="T13" fmla="*/ 780 h 1560"/>
                <a:gd name="T14" fmla="*/ 781 w 1561"/>
                <a:gd name="T15" fmla="*/ 0 h 1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1" h="1560">
                  <a:moveTo>
                    <a:pt x="781" y="0"/>
                  </a:moveTo>
                  <a:lnTo>
                    <a:pt x="0" y="780"/>
                  </a:lnTo>
                  <a:lnTo>
                    <a:pt x="289" y="1069"/>
                  </a:lnTo>
                  <a:lnTo>
                    <a:pt x="492" y="1069"/>
                  </a:lnTo>
                  <a:lnTo>
                    <a:pt x="492" y="1271"/>
                  </a:lnTo>
                  <a:lnTo>
                    <a:pt x="781" y="1560"/>
                  </a:lnTo>
                  <a:lnTo>
                    <a:pt x="1561" y="780"/>
                  </a:lnTo>
                  <a:lnTo>
                    <a:pt x="7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1" name="Straight Connector 20">
            <a:extLst>
              <a:ext uri="{FF2B5EF4-FFF2-40B4-BE49-F238E27FC236}">
                <a16:creationId xmlns:a16="http://schemas.microsoft.com/office/drawing/2014/main" id="{3DC3F436-AD23-4672-BA97-0932F7373C53}"/>
              </a:ext>
            </a:extLst>
          </p:cNvPr>
          <p:cNvCxnSpPr>
            <a:cxnSpLocks/>
          </p:cNvCxnSpPr>
          <p:nvPr/>
        </p:nvCxnSpPr>
        <p:spPr bwMode="auto">
          <a:xfrm>
            <a:off x="6070094" y="767164"/>
            <a:ext cx="0" cy="6728145"/>
          </a:xfrm>
          <a:prstGeom prst="line">
            <a:avLst/>
          </a:prstGeom>
          <a:solidFill>
            <a:schemeClr val="accent1"/>
          </a:solidFill>
          <a:ln w="136525" cap="flat" cmpd="sng" algn="ctr">
            <a:gradFill flip="none" rotWithShape="1">
              <a:gsLst>
                <a:gs pos="15000">
                  <a:srgbClr val="FFFFFF"/>
                </a:gs>
                <a:gs pos="0">
                  <a:schemeClr val="bg1">
                    <a:alpha val="0"/>
                  </a:schemeClr>
                </a:gs>
                <a:gs pos="90000">
                  <a:schemeClr val="bg1"/>
                </a:gs>
                <a:gs pos="100000">
                  <a:schemeClr val="bg1">
                    <a:alpha val="0"/>
                  </a:schemeClr>
                </a:gs>
              </a:gsLst>
              <a:lin ang="5400000" scaled="1"/>
              <a:tileRect/>
            </a:gradFill>
            <a:prstDash val="solid"/>
            <a:round/>
            <a:headEnd type="none" w="med" len="med"/>
            <a:tailEnd type="none" w="med" len="med"/>
          </a:ln>
          <a:effectLst>
            <a:outerShdw blurRad="139700" dist="101600" sx="72000" sy="72000" algn="l" rotWithShape="0">
              <a:prstClr val="black">
                <a:alpha val="38000"/>
              </a:prstClr>
            </a:outerShdw>
          </a:effectLst>
        </p:spPr>
      </p:cxnSp>
      <p:sp>
        <p:nvSpPr>
          <p:cNvPr id="41" name="Rectangle 40">
            <a:extLst>
              <a:ext uri="{FF2B5EF4-FFF2-40B4-BE49-F238E27FC236}">
                <a16:creationId xmlns:a16="http://schemas.microsoft.com/office/drawing/2014/main" id="{BA0E53D4-55A6-4791-82ED-520B3CB64508}"/>
              </a:ext>
            </a:extLst>
          </p:cNvPr>
          <p:cNvSpPr/>
          <p:nvPr/>
        </p:nvSpPr>
        <p:spPr>
          <a:xfrm>
            <a:off x="581891" y="3807362"/>
            <a:ext cx="5555674" cy="23803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AE8EB61-4F38-4059-9E3C-D0E1435397A8}"/>
              </a:ext>
            </a:extLst>
          </p:cNvPr>
          <p:cNvPicPr>
            <a:picLocks noChangeAspect="1"/>
          </p:cNvPicPr>
          <p:nvPr/>
        </p:nvPicPr>
        <p:blipFill rotWithShape="1">
          <a:blip r:embed="rId4"/>
          <a:srcRect t="2498" b="3723"/>
          <a:stretch/>
        </p:blipFill>
        <p:spPr>
          <a:xfrm>
            <a:off x="959069" y="3931228"/>
            <a:ext cx="4795846" cy="2082800"/>
          </a:xfrm>
          <a:prstGeom prst="rect">
            <a:avLst/>
          </a:prstGeom>
          <a:effectLst>
            <a:outerShdw blurRad="88900" dist="38100" dir="2700000" algn="tl" rotWithShape="0">
              <a:prstClr val="black">
                <a:alpha val="30000"/>
              </a:prstClr>
            </a:outerShdw>
          </a:effectLst>
        </p:spPr>
      </p:pic>
      <p:sp>
        <p:nvSpPr>
          <p:cNvPr id="43" name="Rectangle 42">
            <a:extLst>
              <a:ext uri="{FF2B5EF4-FFF2-40B4-BE49-F238E27FC236}">
                <a16:creationId xmlns:a16="http://schemas.microsoft.com/office/drawing/2014/main" id="{B57C8E4A-FA75-4AA7-B81F-40B2984DA380}"/>
              </a:ext>
            </a:extLst>
          </p:cNvPr>
          <p:cNvSpPr/>
          <p:nvPr/>
        </p:nvSpPr>
        <p:spPr>
          <a:xfrm>
            <a:off x="546099" y="6792438"/>
            <a:ext cx="11099800" cy="73152"/>
          </a:xfrm>
          <a:prstGeom prst="rect">
            <a:avLst/>
          </a:prstGeom>
          <a:gradFill>
            <a:gsLst>
              <a:gs pos="0">
                <a:srgbClr val="FF6800"/>
              </a:gs>
              <a:gs pos="100000">
                <a:srgbClr val="EF003C"/>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mn-ea"/>
              <a:cs typeface="Aharoni"/>
            </a:endParaRPr>
          </a:p>
        </p:txBody>
      </p:sp>
    </p:spTree>
    <p:extLst>
      <p:ext uri="{BB962C8B-B14F-4D97-AF65-F5344CB8AC3E}">
        <p14:creationId xmlns:p14="http://schemas.microsoft.com/office/powerpoint/2010/main" val="1009088708"/>
      </p:ext>
    </p:extLst>
  </p:cSld>
  <p:clrMapOvr>
    <a:masterClrMapping/>
  </p:clrMapOvr>
</p:sld>
</file>

<file path=ppt/theme/theme1.xml><?xml version="1.0" encoding="utf-8"?>
<a:theme xmlns:a="http://schemas.openxmlformats.org/drawingml/2006/main" name="1_Office Theme">
  <a:themeElements>
    <a:clrScheme name="Morphisec">
      <a:dk1>
        <a:srgbClr val="404040"/>
      </a:dk1>
      <a:lt1>
        <a:sysClr val="window" lastClr="FFFFFF"/>
      </a:lt1>
      <a:dk2>
        <a:srgbClr val="404040"/>
      </a:dk2>
      <a:lt2>
        <a:srgbClr val="565656"/>
      </a:lt2>
      <a:accent1>
        <a:srgbClr val="F87E1F"/>
      </a:accent1>
      <a:accent2>
        <a:srgbClr val="E9004E"/>
      </a:accent2>
      <a:accent3>
        <a:srgbClr val="9BBB59"/>
      </a:accent3>
      <a:accent4>
        <a:srgbClr val="8064A2"/>
      </a:accent4>
      <a:accent5>
        <a:srgbClr val="4BACC6"/>
      </a:accent5>
      <a:accent6>
        <a:srgbClr val="F79646"/>
      </a:accent6>
      <a:hlink>
        <a:srgbClr val="FFFFFF"/>
      </a:hlink>
      <a:folHlink>
        <a:srgbClr val="4BACC6"/>
      </a:folHlink>
    </a:clrScheme>
    <a:fontScheme name="Custom 59">
      <a:majorFont>
        <a:latin typeface="Tahoma"/>
        <a:ea typeface=""/>
        <a:cs typeface="Aharoni"/>
      </a:majorFont>
      <a:minorFont>
        <a:latin typeface="Tahoma"/>
        <a:ea typeface=""/>
        <a:cs typeface="Aharon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ving Target Defense  - Flowserve" id="{D8DD1D24-E4D4-4142-9DDF-9C8237C47746}" vid="{135E2BF1-3F58-9C40-979E-35434FC01A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161792</TotalTime>
  <Words>1150</Words>
  <Application>Microsoft Office PowerPoint</Application>
  <PresentationFormat>Widescreen</PresentationFormat>
  <Paragraphs>194</Paragraphs>
  <Slides>18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Roboto</vt:lpstr>
      <vt:lpstr>Roboto Light</vt:lpstr>
      <vt:lpstr>Tahoma</vt:lpstr>
      <vt:lpstr>Wingdings</vt:lpstr>
      <vt:lpstr>1_Office Theme</vt:lpstr>
      <vt:lpstr>EDR A False Sense of Security</vt:lpstr>
      <vt:lpstr>Agenda</vt:lpstr>
      <vt:lpstr>EDR (Endpoint Detection and Response) Principals </vt:lpstr>
      <vt:lpstr>PowerPoint Presentation</vt:lpstr>
      <vt:lpstr>Methods Used by Attackers to Evade Detection</vt:lpstr>
      <vt:lpstr>Methods Used by Attackers to Evade Detection</vt:lpstr>
      <vt:lpstr>Total Evasion Attack Chain</vt:lpstr>
      <vt:lpstr>Delivery Through Collaborative Platforms</vt:lpstr>
      <vt:lpstr>AMSI &amp; Logging Bypass (Antimalware Scan Interface)</vt:lpstr>
      <vt:lpstr>Hollowing (Whitelist Bypass)  Code injection</vt:lpstr>
      <vt:lpstr>Beacon Injection Bypass</vt:lpstr>
      <vt:lpstr>Migration / Propagation </vt:lpstr>
      <vt:lpstr>Privilege Escalation</vt:lpstr>
      <vt:lpstr>Privilege Escalation Bypass (Win10 1903)</vt:lpstr>
      <vt:lpstr>Privilege Escalation Bypass (Win10 1903)</vt:lpstr>
      <vt:lpstr>Disable detection</vt:lpstr>
      <vt:lpstr>Demo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Preventing Unknown Cyberattacks Instantaneously and Effortlessly</dc:title>
  <dc:creator>tracy taylor</dc:creator>
  <cp:lastModifiedBy>Michael Gorelik</cp:lastModifiedBy>
  <cp:revision>650</cp:revision>
  <dcterms:created xsi:type="dcterms:W3CDTF">2018-09-13T18:04:03Z</dcterms:created>
  <dcterms:modified xsi:type="dcterms:W3CDTF">2019-11-22T20:58:14Z</dcterms:modified>
</cp:coreProperties>
</file>